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08" r:id="rId4"/>
    <p:sldMasterId id="2147483711" r:id="rId5"/>
    <p:sldMasterId id="2147483691" r:id="rId6"/>
    <p:sldMasterId id="2147483716" r:id="rId7"/>
    <p:sldMasterId id="2147483725" r:id="rId8"/>
    <p:sldMasterId id="2147483766" r:id="rId9"/>
  </p:sldMasterIdLst>
  <p:notesMasterIdLst>
    <p:notesMasterId r:id="rId28"/>
  </p:notesMasterIdLst>
  <p:handoutMasterIdLst>
    <p:handoutMasterId r:id="rId29"/>
  </p:handoutMasterIdLst>
  <p:sldIdLst>
    <p:sldId id="378" r:id="rId10"/>
    <p:sldId id="2005" r:id="rId11"/>
    <p:sldId id="281" r:id="rId12"/>
    <p:sldId id="285" r:id="rId13"/>
    <p:sldId id="280" r:id="rId14"/>
    <p:sldId id="288" r:id="rId15"/>
    <p:sldId id="290" r:id="rId16"/>
    <p:sldId id="292" r:id="rId17"/>
    <p:sldId id="287" r:id="rId18"/>
    <p:sldId id="284" r:id="rId19"/>
    <p:sldId id="282" r:id="rId20"/>
    <p:sldId id="2004" r:id="rId21"/>
    <p:sldId id="881" r:id="rId22"/>
    <p:sldId id="882" r:id="rId23"/>
    <p:sldId id="2010" r:id="rId24"/>
    <p:sldId id="2008" r:id="rId25"/>
    <p:sldId id="2009" r:id="rId26"/>
    <p:sldId id="2012" r:id="rId27"/>
  </p:sldIdLst>
  <p:sldSz cx="12192000" cy="6858000"/>
  <p:notesSz cx="6735763" cy="98663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85DE663A-242B-439E-A506-711BB2223B3E}">
          <p14:sldIdLst>
            <p14:sldId id="378"/>
          </p14:sldIdLst>
        </p14:section>
        <p14:section name="PREZENTACJA PORTFOLIO ORAZ DOŚWIADCZENIA" id="{9DEB897E-FDA3-4616-B824-4DBB3D3D64DC}">
          <p14:sldIdLst>
            <p14:sldId id="2005"/>
            <p14:sldId id="281"/>
            <p14:sldId id="285"/>
            <p14:sldId id="280"/>
            <p14:sldId id="288"/>
            <p14:sldId id="290"/>
            <p14:sldId id="292"/>
            <p14:sldId id="287"/>
            <p14:sldId id="284"/>
            <p14:sldId id="282"/>
            <p14:sldId id="2004"/>
            <p14:sldId id="881"/>
            <p14:sldId id="882"/>
            <p14:sldId id="2010"/>
            <p14:sldId id="2008"/>
            <p14:sldId id="2009"/>
          </p14:sldIdLst>
        </p14:section>
        <p14:section name="KONTKAT" id="{71EA7247-FE61-401D-9122-BB46CCB72779}">
          <p14:sldIdLst>
            <p14:sldId id="2012"/>
          </p14:sldIdLst>
        </p14:section>
      </p14:sectionLst>
    </p:ext>
    <p:ext uri="{EFAFB233-063F-42B5-8137-9DF3F51BA10A}">
      <p15:sldGuideLst xmlns:p15="http://schemas.microsoft.com/office/powerpoint/2012/main">
        <p15:guide id="1" orient="horz" pos="3793" userDrawn="1">
          <p15:clr>
            <a:srgbClr val="F26B43"/>
          </p15:clr>
        </p15:guide>
        <p15:guide id="2" pos="7015" userDrawn="1">
          <p15:clr>
            <a:srgbClr val="F26B43"/>
          </p15:clr>
        </p15:guide>
        <p15:guide id="3" orient="horz" pos="3430" userDrawn="1">
          <p15:clr>
            <a:srgbClr val="F26B43"/>
          </p15:clr>
        </p15:guide>
        <p15:guide id="5" pos="4226" userDrawn="1">
          <p15:clr>
            <a:srgbClr val="F26B43"/>
          </p15:clr>
        </p15:guide>
        <p15:guide id="6" pos="7287" userDrawn="1">
          <p15:clr>
            <a:srgbClr val="F26B43"/>
          </p15:clr>
        </p15:guide>
        <p15:guide id="7" orient="horz" pos="3022" userDrawn="1">
          <p15:clr>
            <a:srgbClr val="F26B43"/>
          </p15:clr>
        </p15:guide>
        <p15:guide id="8" pos="982" userDrawn="1">
          <p15:clr>
            <a:srgbClr val="F26B43"/>
          </p15:clr>
        </p15:guide>
        <p15:guide id="9" orient="horz" pos="2160" userDrawn="1">
          <p15:clr>
            <a:srgbClr val="A4A3A4"/>
          </p15:clr>
        </p15:guide>
        <p15:guide id="10" orient="horz" pos="935" userDrawn="1">
          <p15:clr>
            <a:srgbClr val="A4A3A4"/>
          </p15:clr>
        </p15:guide>
        <p15:guide id="11" orient="horz" pos="663" userDrawn="1">
          <p15:clr>
            <a:srgbClr val="A4A3A4"/>
          </p15:clr>
        </p15:guide>
        <p15:guide id="12" pos="3092" userDrawn="1">
          <p15:clr>
            <a:srgbClr val="F26B43"/>
          </p15:clr>
        </p15:guide>
        <p15:guide id="13" orient="horz" pos="2478" userDrawn="1">
          <p15:clr>
            <a:srgbClr val="F26B43"/>
          </p15:clr>
        </p15:guide>
        <p15:guide id="14" orient="horz" pos="2659" userDrawn="1">
          <p15:clr>
            <a:srgbClr val="F26B43"/>
          </p15:clr>
        </p15:guide>
        <p15:guide id="15" orient="horz" pos="2727" userDrawn="1">
          <p15:clr>
            <a:srgbClr val="F26B43"/>
          </p15:clr>
        </p15:guide>
        <p15:guide id="16" pos="4316" userDrawn="1">
          <p15:clr>
            <a:srgbClr val="F26B43"/>
          </p15:clr>
        </p15:guide>
        <p15:guide id="17" pos="4566" userDrawn="1">
          <p15:clr>
            <a:srgbClr val="F26B43"/>
          </p15:clr>
        </p15:guide>
        <p15:guide id="18" orient="horz" pos="1071" userDrawn="1">
          <p15:clr>
            <a:srgbClr val="F26B43"/>
          </p15:clr>
        </p15:guide>
        <p15:guide id="19" pos="3999" userDrawn="1">
          <p15:clr>
            <a:srgbClr val="F26B43"/>
          </p15:clr>
        </p15:guide>
        <p15:guide id="20" pos="6199" userDrawn="1">
          <p15:clr>
            <a:srgbClr val="F26B43"/>
          </p15:clr>
        </p15:guide>
        <p15:guide id="21" orient="horz" pos="2024" userDrawn="1">
          <p15:clr>
            <a:srgbClr val="F26B43"/>
          </p15:clr>
        </p15:guide>
        <p15:guide id="22" pos="869" userDrawn="1">
          <p15:clr>
            <a:srgbClr val="F26B43"/>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Malirz" initials="JM" lastIdx="1" clrIdx="0">
    <p:extLst>
      <p:ext uri="{19B8F6BF-5375-455C-9EA6-DF929625EA0E}">
        <p15:presenceInfo xmlns:p15="http://schemas.microsoft.com/office/powerpoint/2012/main" userId="Julia Malirz" providerId="None"/>
      </p:ext>
    </p:extLst>
  </p:cmAuthor>
  <p:cmAuthor id="2" name="Marta Kądziela" initials="MK" lastIdx="2" clrIdx="1">
    <p:extLst>
      <p:ext uri="{19B8F6BF-5375-455C-9EA6-DF929625EA0E}">
        <p15:presenceInfo xmlns:p15="http://schemas.microsoft.com/office/powerpoint/2012/main" userId="Marta Kądziela" providerId="None"/>
      </p:ext>
    </p:extLst>
  </p:cmAuthor>
  <p:cmAuthor id="3" name="mateusz.raczykowskidl@outlook.com" initials="m" lastIdx="3" clrIdx="2">
    <p:extLst>
      <p:ext uri="{19B8F6BF-5375-455C-9EA6-DF929625EA0E}">
        <p15:presenceInfo xmlns:p15="http://schemas.microsoft.com/office/powerpoint/2012/main" userId="88c007a990b8b4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3F53"/>
    <a:srgbClr val="533245"/>
    <a:srgbClr val="856979"/>
    <a:srgbClr val="EEEEEE"/>
    <a:srgbClr val="E7E5E6"/>
    <a:srgbClr val="BCC399"/>
    <a:srgbClr val="F7F7F7"/>
    <a:srgbClr val="F5F5F5"/>
    <a:srgbClr val="BBBDC0"/>
    <a:srgbClr val="386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yl jasny 1 — Ak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Styl pośredni 3 — Ak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Styl pośredn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yl pośredni 3 — Ak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3793"/>
        <p:guide pos="7015"/>
        <p:guide orient="horz" pos="3430"/>
        <p:guide pos="4226"/>
        <p:guide pos="7287"/>
        <p:guide orient="horz" pos="3022"/>
        <p:guide pos="982"/>
        <p:guide orient="horz" pos="2160"/>
        <p:guide orient="horz" pos="935"/>
        <p:guide orient="horz" pos="663"/>
        <p:guide pos="3092"/>
        <p:guide orient="horz" pos="2478"/>
        <p:guide orient="horz" pos="2659"/>
        <p:guide orient="horz" pos="2727"/>
        <p:guide pos="4316"/>
        <p:guide pos="4566"/>
        <p:guide orient="horz" pos="1071"/>
        <p:guide pos="3999"/>
        <p:guide pos="6199"/>
        <p:guide orient="horz" pos="2024"/>
        <p:guide pos="86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commentAuthors" Target="commentAuthor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AD166-04F4-4F78-BE3D-28106C5A36D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D0D27C0D-B415-4E05-9BE1-1782B8E7FE07}">
      <dgm:prSet custT="1"/>
      <dgm:spPr>
        <a:solidFill>
          <a:srgbClr val="856979"/>
        </a:solidFill>
      </dgm:spPr>
      <dgm:t>
        <a:bodyPr/>
        <a:lstStyle/>
        <a:p>
          <a:r>
            <a:rPr lang="pl-PL" sz="1200" b="1" dirty="0"/>
            <a:t>Rozbudowany zakres procedury uzgodnień z „WP” </a:t>
          </a:r>
          <a:r>
            <a:rPr lang="pl-PL" sz="1200" dirty="0"/>
            <a:t>| Prawdopodobieństwo - wysokie | Wpływ na projekt - średni</a:t>
          </a:r>
          <a:endParaRPr lang="en-US" sz="1200" dirty="0"/>
        </a:p>
      </dgm:t>
    </dgm:pt>
    <dgm:pt modelId="{7E87BCA7-A327-47B5-BB7C-E4768CB27792}" type="parTrans" cxnId="{2C62FDEE-9F50-4663-9FC5-68E1F1422FA0}">
      <dgm:prSet/>
      <dgm:spPr/>
      <dgm:t>
        <a:bodyPr/>
        <a:lstStyle/>
        <a:p>
          <a:endParaRPr lang="en-US" sz="1200"/>
        </a:p>
      </dgm:t>
    </dgm:pt>
    <dgm:pt modelId="{07CF4317-A0BF-4F7B-95E8-9BB0F7674250}" type="sibTrans" cxnId="{2C62FDEE-9F50-4663-9FC5-68E1F1422FA0}">
      <dgm:prSet/>
      <dgm:spPr/>
      <dgm:t>
        <a:bodyPr/>
        <a:lstStyle/>
        <a:p>
          <a:endParaRPr lang="en-US" sz="1200"/>
        </a:p>
      </dgm:t>
    </dgm:pt>
    <dgm:pt modelId="{54E43F26-6ACD-4220-BECD-D0F6CE0DE00E}">
      <dgm:prSet custT="1"/>
      <dgm:spPr>
        <a:ln>
          <a:solidFill>
            <a:srgbClr val="533245"/>
          </a:solidFill>
        </a:ln>
      </dgm:spPr>
      <dgm:t>
        <a:bodyPr/>
        <a:lstStyle/>
        <a:p>
          <a:r>
            <a:rPr lang="pl-PL" sz="1200" dirty="0">
              <a:latin typeface="DINRoundPro"/>
            </a:rPr>
            <a:t>Konieczność</a:t>
          </a:r>
          <a:r>
            <a:rPr lang="pl-PL" sz="1200" dirty="0"/>
            <a:t> przeprowadzenia analiz melioracyjnych i konsultacji z "Wodami Polskimi" w celu uzgodnienia realizacji projektu w sąsiedztwie cieków wodnych oraz wykluczenia terenów podmokłych;</a:t>
          </a:r>
          <a:endParaRPr lang="en-US" sz="1200" dirty="0"/>
        </a:p>
      </dgm:t>
    </dgm:pt>
    <dgm:pt modelId="{52694976-CCF2-42C2-914D-92ED65236C9B}" type="parTrans" cxnId="{997A8978-5BB7-449A-A575-313DB1797091}">
      <dgm:prSet/>
      <dgm:spPr/>
      <dgm:t>
        <a:bodyPr/>
        <a:lstStyle/>
        <a:p>
          <a:endParaRPr lang="en-US" sz="1200"/>
        </a:p>
      </dgm:t>
    </dgm:pt>
    <dgm:pt modelId="{05955208-8E77-4C5A-9EEF-41927C20FB3F}" type="sibTrans" cxnId="{997A8978-5BB7-449A-A575-313DB1797091}">
      <dgm:prSet/>
      <dgm:spPr/>
      <dgm:t>
        <a:bodyPr/>
        <a:lstStyle/>
        <a:p>
          <a:endParaRPr lang="en-US" sz="1200"/>
        </a:p>
      </dgm:t>
    </dgm:pt>
    <dgm:pt modelId="{0C2C00B4-5E61-410C-8590-15072248E424}">
      <dgm:prSet custT="1"/>
      <dgm:spPr>
        <a:solidFill>
          <a:srgbClr val="856979"/>
        </a:solidFill>
      </dgm:spPr>
      <dgm:t>
        <a:bodyPr/>
        <a:lstStyle/>
        <a:p>
          <a:pPr rtl="0"/>
          <a:r>
            <a:rPr lang="pl-PL" sz="1200" b="1" dirty="0">
              <a:latin typeface="Calibri"/>
              <a:cs typeface="Calibri"/>
            </a:rPr>
            <a:t>Ograniczenie powierzchni </a:t>
          </a:r>
          <a:r>
            <a:rPr lang="pl-PL" sz="1200" dirty="0">
              <a:latin typeface="Calibri"/>
              <a:cs typeface="Calibri"/>
            </a:rPr>
            <a:t>| Prawdopodobieństwo - średnie | Wpływ na projekt - średni</a:t>
          </a:r>
          <a:endParaRPr lang="pl-PL" sz="1200" dirty="0"/>
        </a:p>
      </dgm:t>
    </dgm:pt>
    <dgm:pt modelId="{FE3FEF4A-ADF4-466C-B2C9-0CB3F48EDBD9}" type="parTrans" cxnId="{51D1C342-9D96-4ECD-B904-EC11DB9B0096}">
      <dgm:prSet/>
      <dgm:spPr/>
      <dgm:t>
        <a:bodyPr/>
        <a:lstStyle/>
        <a:p>
          <a:endParaRPr lang="pl-PL" sz="1200"/>
        </a:p>
      </dgm:t>
    </dgm:pt>
    <dgm:pt modelId="{848BA8CC-DF37-4E02-9B3F-D12AB2AFAEE2}" type="sibTrans" cxnId="{51D1C342-9D96-4ECD-B904-EC11DB9B0096}">
      <dgm:prSet/>
      <dgm:spPr/>
      <dgm:t>
        <a:bodyPr/>
        <a:lstStyle/>
        <a:p>
          <a:endParaRPr lang="pl-PL" sz="1200"/>
        </a:p>
      </dgm:t>
    </dgm:pt>
    <dgm:pt modelId="{71998826-2E76-43B0-AFE6-7473AD7A0997}">
      <dgm:prSet custT="1"/>
      <dgm:spPr>
        <a:solidFill>
          <a:srgbClr val="633F53"/>
        </a:solidFill>
      </dgm:spPr>
      <dgm:t>
        <a:bodyPr/>
        <a:lstStyle/>
        <a:p>
          <a:pPr rtl="0"/>
          <a:r>
            <a:rPr lang="pl-PL" sz="1200" b="1" dirty="0">
              <a:latin typeface="Calibri"/>
              <a:cs typeface="Calibri"/>
            </a:rPr>
            <a:t>Brak uzgodnienia zmian w MPZP </a:t>
          </a:r>
          <a:r>
            <a:rPr lang="pl-PL" sz="1200" dirty="0">
              <a:latin typeface="Calibri"/>
              <a:cs typeface="Calibri"/>
            </a:rPr>
            <a:t>| Prawdopodobieństwo - wysokie | Wpływ na projekt - wysoki</a:t>
          </a:r>
          <a:endParaRPr lang="pl-PL" sz="1200" dirty="0"/>
        </a:p>
      </dgm:t>
    </dgm:pt>
    <dgm:pt modelId="{A214A6BF-66C7-4CFD-8EF2-7849DA0E3687}" type="parTrans" cxnId="{3D4E11BF-0B1B-4E83-8C03-88CD630BB557}">
      <dgm:prSet/>
      <dgm:spPr/>
      <dgm:t>
        <a:bodyPr/>
        <a:lstStyle/>
        <a:p>
          <a:endParaRPr lang="pl-PL" sz="1200"/>
        </a:p>
      </dgm:t>
    </dgm:pt>
    <dgm:pt modelId="{FB4E9AC6-21AF-46F8-A201-6A2494953C7B}" type="sibTrans" cxnId="{3D4E11BF-0B1B-4E83-8C03-88CD630BB557}">
      <dgm:prSet/>
      <dgm:spPr/>
      <dgm:t>
        <a:bodyPr/>
        <a:lstStyle/>
        <a:p>
          <a:endParaRPr lang="pl-PL" sz="1200"/>
        </a:p>
      </dgm:t>
    </dgm:pt>
    <dgm:pt modelId="{6D6D2A44-03A1-4FA3-BF48-BDC3358BD899}">
      <dgm:prSet custT="1"/>
      <dgm:spPr>
        <a:solidFill>
          <a:srgbClr val="633F53"/>
        </a:solidFill>
      </dgm:spPr>
      <dgm:t>
        <a:bodyPr/>
        <a:lstStyle/>
        <a:p>
          <a:pPr rtl="0"/>
          <a:r>
            <a:rPr lang="pl-PL" sz="1200" b="1" dirty="0">
              <a:latin typeface="Calibri"/>
              <a:cs typeface="Calibri"/>
            </a:rPr>
            <a:t>Utrudnienia lub blokada projektu przez organy Środowiskowe </a:t>
          </a:r>
          <a:r>
            <a:rPr lang="pl-PL" sz="1200" dirty="0">
              <a:latin typeface="Calibri"/>
              <a:cs typeface="Calibri"/>
            </a:rPr>
            <a:t>| Prawdopodobieństwo – wysokie | Wpływ na projekt - wysoki</a:t>
          </a:r>
          <a:endParaRPr lang="pl-PL" sz="1200" dirty="0"/>
        </a:p>
      </dgm:t>
    </dgm:pt>
    <dgm:pt modelId="{966E5472-8CBC-4820-BC8B-E608C55EA630}" type="parTrans" cxnId="{68CF384B-FF20-467A-B92A-161BBAE8358A}">
      <dgm:prSet/>
      <dgm:spPr/>
      <dgm:t>
        <a:bodyPr/>
        <a:lstStyle/>
        <a:p>
          <a:endParaRPr lang="pl-PL" sz="1200"/>
        </a:p>
      </dgm:t>
    </dgm:pt>
    <dgm:pt modelId="{5410EE30-F92D-4751-A553-BFE3782BC85C}" type="sibTrans" cxnId="{68CF384B-FF20-467A-B92A-161BBAE8358A}">
      <dgm:prSet/>
      <dgm:spPr/>
      <dgm:t>
        <a:bodyPr/>
        <a:lstStyle/>
        <a:p>
          <a:endParaRPr lang="pl-PL" sz="1200"/>
        </a:p>
      </dgm:t>
    </dgm:pt>
    <dgm:pt modelId="{81B53836-8B3F-4E65-8E1C-E726AF1E648C}">
      <dgm:prSet custT="1"/>
      <dgm:spPr>
        <a:ln>
          <a:solidFill>
            <a:srgbClr val="533245"/>
          </a:solidFill>
        </a:ln>
      </dgm:spPr>
      <dgm:t>
        <a:bodyPr/>
        <a:lstStyle/>
        <a:p>
          <a:pPr rtl="0"/>
          <a:r>
            <a:rPr lang="pl-PL" sz="1200" dirty="0">
              <a:latin typeface="DINRoundPro"/>
            </a:rPr>
            <a:t>Obszar kwalifikujący się do zabudowy zajmuje około 30 ha powierzchni inwestycji, na której możliwa jest realizacja elektrowni fotowoltaicznej o mocy około 31,3MWp oraz magazynu energii o parametrach 60MW/240MWh. Dostępna powierzchnia może zostać zmniejszona w wyniku narzuconych ograniczeń środowiskowych;</a:t>
          </a:r>
          <a:endParaRPr lang="pl-PL" sz="1200" dirty="0"/>
        </a:p>
      </dgm:t>
    </dgm:pt>
    <dgm:pt modelId="{07D22E9B-A7DD-40C3-BAEB-1E2E03A8D3CF}" type="parTrans" cxnId="{D38E69FB-DDF6-4887-B650-D960504BF651}">
      <dgm:prSet/>
      <dgm:spPr/>
      <dgm:t>
        <a:bodyPr/>
        <a:lstStyle/>
        <a:p>
          <a:endParaRPr lang="pl-PL" sz="1200"/>
        </a:p>
      </dgm:t>
    </dgm:pt>
    <dgm:pt modelId="{DBE788FB-7BEB-4A45-A3D0-63A088B66A9F}" type="sibTrans" cxnId="{D38E69FB-DDF6-4887-B650-D960504BF651}">
      <dgm:prSet/>
      <dgm:spPr/>
      <dgm:t>
        <a:bodyPr/>
        <a:lstStyle/>
        <a:p>
          <a:endParaRPr lang="pl-PL" sz="1200"/>
        </a:p>
      </dgm:t>
    </dgm:pt>
    <dgm:pt modelId="{D62165D6-504D-4F98-9722-D5D2BA92F1C5}">
      <dgm:prSet custT="1"/>
      <dgm:spPr>
        <a:ln>
          <a:solidFill>
            <a:srgbClr val="533245"/>
          </a:solidFill>
        </a:ln>
      </dgm:spPr>
      <dgm:t>
        <a:bodyPr/>
        <a:lstStyle/>
        <a:p>
          <a:r>
            <a:rPr lang="pl-PL" sz="1200" dirty="0"/>
            <a:t>Ze względu na zapisy MPZP o terenach rolnych i terenach produkcji w gospodarstwach rolnych, leśnych i rybackich, brak możliwości uzyskania pozwolenia na budowę - konieczna zmiana MPZP;</a:t>
          </a:r>
        </a:p>
      </dgm:t>
    </dgm:pt>
    <dgm:pt modelId="{38C8D0E3-599E-498A-B913-B196159B0AA1}" type="parTrans" cxnId="{846A2FAD-BEAC-4CE2-8165-A0D04184EC24}">
      <dgm:prSet/>
      <dgm:spPr/>
      <dgm:t>
        <a:bodyPr/>
        <a:lstStyle/>
        <a:p>
          <a:endParaRPr lang="pl-PL" sz="1200"/>
        </a:p>
      </dgm:t>
    </dgm:pt>
    <dgm:pt modelId="{8A91F308-4335-4461-A2E4-5AEB4E01BE6C}" type="sibTrans" cxnId="{846A2FAD-BEAC-4CE2-8165-A0D04184EC24}">
      <dgm:prSet/>
      <dgm:spPr/>
      <dgm:t>
        <a:bodyPr/>
        <a:lstStyle/>
        <a:p>
          <a:endParaRPr lang="pl-PL" sz="1200"/>
        </a:p>
      </dgm:t>
    </dgm:pt>
    <dgm:pt modelId="{DDDDB7B4-5AB4-4AFA-BAA9-B42D4CA4B98D}">
      <dgm:prSet custT="1"/>
      <dgm:spPr>
        <a:ln>
          <a:solidFill>
            <a:srgbClr val="533245"/>
          </a:solidFill>
        </a:ln>
      </dgm:spPr>
      <dgm:t>
        <a:bodyPr/>
        <a:lstStyle/>
        <a:p>
          <a:r>
            <a:rPr lang="pl-PL" sz="1200"/>
            <a:t>Występowanie form ochrony przyrody</a:t>
          </a:r>
          <a:r>
            <a:rPr lang="pl-PL" sz="1200">
              <a:latin typeface="DINRoundPro"/>
            </a:rPr>
            <a:t> (</a:t>
          </a:r>
          <a:r>
            <a:rPr lang="pl-PL" sz="1200"/>
            <a:t>korytarz ekologiczny oraz lokalny szlak migracji </a:t>
          </a:r>
          <a:r>
            <a:rPr lang="pl-PL" sz="1200">
              <a:latin typeface="DINRoundPro"/>
              <a:cs typeface="Calibri"/>
            </a:rPr>
            <a:t>zwierząt) wymagających przeprowadzenia szczegółowej inwentaryzacji przyrodniczej na etapie oceny oddziaływania na środowisko;</a:t>
          </a:r>
          <a:endParaRPr lang="pl-PL" sz="1200"/>
        </a:p>
      </dgm:t>
    </dgm:pt>
    <dgm:pt modelId="{DC1B6FDF-514F-4807-AE93-BF45755A225C}" type="parTrans" cxnId="{C531D013-EC38-42E6-A459-4961F8237500}">
      <dgm:prSet/>
      <dgm:spPr/>
      <dgm:t>
        <a:bodyPr/>
        <a:lstStyle/>
        <a:p>
          <a:endParaRPr lang="pl-PL" sz="1200"/>
        </a:p>
      </dgm:t>
    </dgm:pt>
    <dgm:pt modelId="{BD36F3DF-2863-4B45-8F77-14E3A6105EC7}" type="sibTrans" cxnId="{C531D013-EC38-42E6-A459-4961F8237500}">
      <dgm:prSet/>
      <dgm:spPr/>
      <dgm:t>
        <a:bodyPr/>
        <a:lstStyle/>
        <a:p>
          <a:endParaRPr lang="pl-PL" sz="1200"/>
        </a:p>
      </dgm:t>
    </dgm:pt>
    <dgm:pt modelId="{CFDC10CA-2774-4AC0-A50D-4197DBE70909}">
      <dgm:prSet custT="1"/>
      <dgm:spPr>
        <a:solidFill>
          <a:srgbClr val="633F53"/>
        </a:solidFill>
      </dgm:spPr>
      <dgm:t>
        <a:bodyPr/>
        <a:lstStyle/>
        <a:p>
          <a:pPr rtl="0"/>
          <a:r>
            <a:rPr lang="pl-PL" sz="1200" b="1">
              <a:latin typeface="Calibri"/>
              <a:cs typeface="Calibri"/>
            </a:rPr>
            <a:t>Protesty społeczne </a:t>
          </a:r>
          <a:r>
            <a:rPr lang="pl-PL" sz="1200">
              <a:latin typeface="Calibri"/>
              <a:cs typeface="Calibri"/>
            </a:rPr>
            <a:t>| Prawdopodobieństwo – wysokie | Wpływ na projekt - wysoki</a:t>
          </a:r>
          <a:endParaRPr lang="pl-PL" sz="1200"/>
        </a:p>
      </dgm:t>
    </dgm:pt>
    <dgm:pt modelId="{78805B0A-4D87-45D4-9ECB-3C3F9371A3B1}" type="parTrans" cxnId="{B77BCFF1-1CB7-42E5-B4B9-1923172ECB6C}">
      <dgm:prSet/>
      <dgm:spPr/>
      <dgm:t>
        <a:bodyPr/>
        <a:lstStyle/>
        <a:p>
          <a:endParaRPr lang="pl-PL" sz="1200"/>
        </a:p>
      </dgm:t>
    </dgm:pt>
    <dgm:pt modelId="{1D26A58E-0C84-4BBE-820B-A371929F775A}" type="sibTrans" cxnId="{B77BCFF1-1CB7-42E5-B4B9-1923172ECB6C}">
      <dgm:prSet/>
      <dgm:spPr/>
      <dgm:t>
        <a:bodyPr/>
        <a:lstStyle/>
        <a:p>
          <a:endParaRPr lang="pl-PL" sz="1200"/>
        </a:p>
      </dgm:t>
    </dgm:pt>
    <dgm:pt modelId="{41D6E49C-0DB0-4487-9C98-E41CA9A25BF7}">
      <dgm:prSet custT="1"/>
      <dgm:spPr>
        <a:ln>
          <a:solidFill>
            <a:srgbClr val="533245"/>
          </a:solidFill>
        </a:ln>
      </dgm:spPr>
      <dgm:t>
        <a:bodyPr/>
        <a:lstStyle/>
        <a:p>
          <a:r>
            <a:rPr lang="pl-PL" sz="1200" dirty="0"/>
            <a:t>Prawdopodobieństwo wystąpienia protestów społecznych, w efekcie zablokowanie możliwości realizacji projektu. Konieczność przeprowadzenie kampanii informacyjnej oraz konsultacji z JST.</a:t>
          </a:r>
        </a:p>
      </dgm:t>
    </dgm:pt>
    <dgm:pt modelId="{02337CEA-1CF9-4B21-B38B-53A82236787C}" type="parTrans" cxnId="{20D2B01D-2051-412E-9039-B4403ACA1B6B}">
      <dgm:prSet/>
      <dgm:spPr/>
      <dgm:t>
        <a:bodyPr/>
        <a:lstStyle/>
        <a:p>
          <a:endParaRPr lang="pl-PL" sz="1200"/>
        </a:p>
      </dgm:t>
    </dgm:pt>
    <dgm:pt modelId="{15A73E0E-49F8-4CA6-959A-A7BF1630D558}" type="sibTrans" cxnId="{20D2B01D-2051-412E-9039-B4403ACA1B6B}">
      <dgm:prSet/>
      <dgm:spPr/>
      <dgm:t>
        <a:bodyPr/>
        <a:lstStyle/>
        <a:p>
          <a:endParaRPr lang="pl-PL" sz="1200"/>
        </a:p>
      </dgm:t>
    </dgm:pt>
    <dgm:pt modelId="{4B30E8D6-8FF6-44AA-B920-936BFCEBD9AC}" type="pres">
      <dgm:prSet presAssocID="{C93AD166-04F4-4F78-BE3D-28106C5A36DE}" presName="linear" presStyleCnt="0">
        <dgm:presLayoutVars>
          <dgm:dir/>
          <dgm:animLvl val="lvl"/>
          <dgm:resizeHandles val="exact"/>
        </dgm:presLayoutVars>
      </dgm:prSet>
      <dgm:spPr/>
    </dgm:pt>
    <dgm:pt modelId="{B51118E0-3251-4A78-9FF5-EDE264CC7E03}" type="pres">
      <dgm:prSet presAssocID="{D0D27C0D-B415-4E05-9BE1-1782B8E7FE07}" presName="parentLin" presStyleCnt="0"/>
      <dgm:spPr/>
    </dgm:pt>
    <dgm:pt modelId="{0A011DBF-32CC-4080-BCAF-9B78253101FA}" type="pres">
      <dgm:prSet presAssocID="{D0D27C0D-B415-4E05-9BE1-1782B8E7FE07}" presName="parentLeftMargin" presStyleLbl="node1" presStyleIdx="0" presStyleCnt="5"/>
      <dgm:spPr/>
    </dgm:pt>
    <dgm:pt modelId="{63AE001C-FB31-4933-A357-26AC77A222D2}" type="pres">
      <dgm:prSet presAssocID="{D0D27C0D-B415-4E05-9BE1-1782B8E7FE07}" presName="parentText" presStyleLbl="node1" presStyleIdx="0" presStyleCnt="5" custScaleX="106802" custScaleY="176221">
        <dgm:presLayoutVars>
          <dgm:chMax val="0"/>
          <dgm:bulletEnabled val="1"/>
        </dgm:presLayoutVars>
      </dgm:prSet>
      <dgm:spPr/>
    </dgm:pt>
    <dgm:pt modelId="{38D049E0-CDE3-4105-AB89-FF782A56F5F3}" type="pres">
      <dgm:prSet presAssocID="{D0D27C0D-B415-4E05-9BE1-1782B8E7FE07}" presName="negativeSpace" presStyleCnt="0"/>
      <dgm:spPr/>
    </dgm:pt>
    <dgm:pt modelId="{86DB167C-7E39-4B48-99B5-2F22A34249C2}" type="pres">
      <dgm:prSet presAssocID="{D0D27C0D-B415-4E05-9BE1-1782B8E7FE07}" presName="childText" presStyleLbl="conFgAcc1" presStyleIdx="0" presStyleCnt="5" custScaleY="98583">
        <dgm:presLayoutVars>
          <dgm:bulletEnabled val="1"/>
        </dgm:presLayoutVars>
      </dgm:prSet>
      <dgm:spPr/>
    </dgm:pt>
    <dgm:pt modelId="{2C493761-22EC-47E7-9A52-A6E2D01E0772}" type="pres">
      <dgm:prSet presAssocID="{07CF4317-A0BF-4F7B-95E8-9BB0F7674250}" presName="spaceBetweenRectangles" presStyleCnt="0"/>
      <dgm:spPr/>
    </dgm:pt>
    <dgm:pt modelId="{A41DFD6B-00E9-4863-80B9-3CF06BA52165}" type="pres">
      <dgm:prSet presAssocID="{0C2C00B4-5E61-410C-8590-15072248E424}" presName="parentLin" presStyleCnt="0"/>
      <dgm:spPr/>
    </dgm:pt>
    <dgm:pt modelId="{2B883D4D-4CC8-40AA-80E9-4C37165AD4A7}" type="pres">
      <dgm:prSet presAssocID="{0C2C00B4-5E61-410C-8590-15072248E424}" presName="parentLeftMargin" presStyleLbl="node1" presStyleIdx="0" presStyleCnt="5"/>
      <dgm:spPr/>
    </dgm:pt>
    <dgm:pt modelId="{9DD336C6-D0E4-4858-A12C-B6C04B88EA4A}" type="pres">
      <dgm:prSet presAssocID="{0C2C00B4-5E61-410C-8590-15072248E424}" presName="parentText" presStyleLbl="node1" presStyleIdx="1" presStyleCnt="5" custScaleX="106802" custScaleY="150069">
        <dgm:presLayoutVars>
          <dgm:chMax val="0"/>
          <dgm:bulletEnabled val="1"/>
        </dgm:presLayoutVars>
      </dgm:prSet>
      <dgm:spPr/>
    </dgm:pt>
    <dgm:pt modelId="{1B33D82B-8559-46C8-92A8-227F70ED3432}" type="pres">
      <dgm:prSet presAssocID="{0C2C00B4-5E61-410C-8590-15072248E424}" presName="negativeSpace" presStyleCnt="0"/>
      <dgm:spPr/>
    </dgm:pt>
    <dgm:pt modelId="{8D3E089F-1927-4671-A4A7-E7153EADAADB}" type="pres">
      <dgm:prSet presAssocID="{0C2C00B4-5E61-410C-8590-15072248E424}" presName="childText" presStyleLbl="conFgAcc1" presStyleIdx="1" presStyleCnt="5">
        <dgm:presLayoutVars>
          <dgm:bulletEnabled val="1"/>
        </dgm:presLayoutVars>
      </dgm:prSet>
      <dgm:spPr/>
    </dgm:pt>
    <dgm:pt modelId="{51B470A2-8E3E-4BDE-84D5-4A8957AB7B04}" type="pres">
      <dgm:prSet presAssocID="{848BA8CC-DF37-4E02-9B3F-D12AB2AFAEE2}" presName="spaceBetweenRectangles" presStyleCnt="0"/>
      <dgm:spPr/>
    </dgm:pt>
    <dgm:pt modelId="{EBEEF8B8-8649-492B-9F31-A2227258368E}" type="pres">
      <dgm:prSet presAssocID="{71998826-2E76-43B0-AFE6-7473AD7A0997}" presName="parentLin" presStyleCnt="0"/>
      <dgm:spPr/>
    </dgm:pt>
    <dgm:pt modelId="{99E8D8B3-0E5C-4C37-A835-8371FDD0EEB4}" type="pres">
      <dgm:prSet presAssocID="{71998826-2E76-43B0-AFE6-7473AD7A0997}" presName="parentLeftMargin" presStyleLbl="node1" presStyleIdx="1" presStyleCnt="5"/>
      <dgm:spPr/>
    </dgm:pt>
    <dgm:pt modelId="{1E80FFAE-5843-403B-86BF-01135D2D7B99}" type="pres">
      <dgm:prSet presAssocID="{71998826-2E76-43B0-AFE6-7473AD7A0997}" presName="parentText" presStyleLbl="node1" presStyleIdx="2" presStyleCnt="5" custScaleX="106566" custScaleY="125592">
        <dgm:presLayoutVars>
          <dgm:chMax val="0"/>
          <dgm:bulletEnabled val="1"/>
        </dgm:presLayoutVars>
      </dgm:prSet>
      <dgm:spPr/>
    </dgm:pt>
    <dgm:pt modelId="{81885869-6B58-452C-9DF7-84B2B1F7A72A}" type="pres">
      <dgm:prSet presAssocID="{71998826-2E76-43B0-AFE6-7473AD7A0997}" presName="negativeSpace" presStyleCnt="0"/>
      <dgm:spPr/>
    </dgm:pt>
    <dgm:pt modelId="{D65F1AD1-E49E-4A10-8FB6-7E0CA8D03BD4}" type="pres">
      <dgm:prSet presAssocID="{71998826-2E76-43B0-AFE6-7473AD7A0997}" presName="childText" presStyleLbl="conFgAcc1" presStyleIdx="2" presStyleCnt="5" custScaleY="130712">
        <dgm:presLayoutVars>
          <dgm:bulletEnabled val="1"/>
        </dgm:presLayoutVars>
      </dgm:prSet>
      <dgm:spPr/>
    </dgm:pt>
    <dgm:pt modelId="{22E41256-FEB3-47C0-9CFA-79B765810706}" type="pres">
      <dgm:prSet presAssocID="{FB4E9AC6-21AF-46F8-A201-6A2494953C7B}" presName="spaceBetweenRectangles" presStyleCnt="0"/>
      <dgm:spPr/>
    </dgm:pt>
    <dgm:pt modelId="{44CE4D41-C06B-4889-BC38-BB4FC7758C37}" type="pres">
      <dgm:prSet presAssocID="{6D6D2A44-03A1-4FA3-BF48-BDC3358BD899}" presName="parentLin" presStyleCnt="0"/>
      <dgm:spPr/>
    </dgm:pt>
    <dgm:pt modelId="{E952758F-7D0A-40C9-8C17-A03C39EA65EB}" type="pres">
      <dgm:prSet presAssocID="{6D6D2A44-03A1-4FA3-BF48-BDC3358BD899}" presName="parentLeftMargin" presStyleLbl="node1" presStyleIdx="2" presStyleCnt="5"/>
      <dgm:spPr/>
    </dgm:pt>
    <dgm:pt modelId="{8F1579E9-E3F7-4FF3-884E-2B717DF450CB}" type="pres">
      <dgm:prSet presAssocID="{6D6D2A44-03A1-4FA3-BF48-BDC3358BD899}" presName="parentText" presStyleLbl="node1" presStyleIdx="3" presStyleCnt="5" custScaleX="106874" custScaleY="146246">
        <dgm:presLayoutVars>
          <dgm:chMax val="0"/>
          <dgm:bulletEnabled val="1"/>
        </dgm:presLayoutVars>
      </dgm:prSet>
      <dgm:spPr/>
    </dgm:pt>
    <dgm:pt modelId="{D2F1B5EB-CFA4-4F10-BF10-E5869FEF6253}" type="pres">
      <dgm:prSet presAssocID="{6D6D2A44-03A1-4FA3-BF48-BDC3358BD899}" presName="negativeSpace" presStyleCnt="0"/>
      <dgm:spPr/>
    </dgm:pt>
    <dgm:pt modelId="{B3395A20-AE32-449C-91CE-2ED7DAD8D1B8}" type="pres">
      <dgm:prSet presAssocID="{6D6D2A44-03A1-4FA3-BF48-BDC3358BD899}" presName="childText" presStyleLbl="conFgAcc1" presStyleIdx="3" presStyleCnt="5" custScaleY="97286">
        <dgm:presLayoutVars>
          <dgm:bulletEnabled val="1"/>
        </dgm:presLayoutVars>
      </dgm:prSet>
      <dgm:spPr/>
    </dgm:pt>
    <dgm:pt modelId="{D4CEB085-03F6-4117-992E-6594FB54895E}" type="pres">
      <dgm:prSet presAssocID="{5410EE30-F92D-4751-A553-BFE3782BC85C}" presName="spaceBetweenRectangles" presStyleCnt="0"/>
      <dgm:spPr/>
    </dgm:pt>
    <dgm:pt modelId="{D9A527E0-B29C-4DFB-A94D-85F46277CE7B}" type="pres">
      <dgm:prSet presAssocID="{CFDC10CA-2774-4AC0-A50D-4197DBE70909}" presName="parentLin" presStyleCnt="0"/>
      <dgm:spPr/>
    </dgm:pt>
    <dgm:pt modelId="{C88164BF-BD94-419F-A9BC-09F195493246}" type="pres">
      <dgm:prSet presAssocID="{CFDC10CA-2774-4AC0-A50D-4197DBE70909}" presName="parentLeftMargin" presStyleLbl="node1" presStyleIdx="3" presStyleCnt="5"/>
      <dgm:spPr/>
    </dgm:pt>
    <dgm:pt modelId="{4068AF23-932E-4F6C-A744-43B52A5817CB}" type="pres">
      <dgm:prSet presAssocID="{CFDC10CA-2774-4AC0-A50D-4197DBE70909}" presName="parentText" presStyleLbl="node1" presStyleIdx="4" presStyleCnt="5" custScaleX="106865">
        <dgm:presLayoutVars>
          <dgm:chMax val="0"/>
          <dgm:bulletEnabled val="1"/>
        </dgm:presLayoutVars>
      </dgm:prSet>
      <dgm:spPr/>
    </dgm:pt>
    <dgm:pt modelId="{49AACD13-E122-4D50-86FA-FC07105D7378}" type="pres">
      <dgm:prSet presAssocID="{CFDC10CA-2774-4AC0-A50D-4197DBE70909}" presName="negativeSpace" presStyleCnt="0"/>
      <dgm:spPr/>
    </dgm:pt>
    <dgm:pt modelId="{81653440-E9A0-40E8-8874-C386897DEED7}" type="pres">
      <dgm:prSet presAssocID="{CFDC10CA-2774-4AC0-A50D-4197DBE70909}" presName="childText" presStyleLbl="conFgAcc1" presStyleIdx="4" presStyleCnt="5" custScaleY="97525">
        <dgm:presLayoutVars>
          <dgm:bulletEnabled val="1"/>
        </dgm:presLayoutVars>
      </dgm:prSet>
      <dgm:spPr/>
    </dgm:pt>
  </dgm:ptLst>
  <dgm:cxnLst>
    <dgm:cxn modelId="{B1E59904-55C2-4B7A-A309-79745E64CD78}" type="presOf" srcId="{D62165D6-504D-4F98-9722-D5D2BA92F1C5}" destId="{D65F1AD1-E49E-4A10-8FB6-7E0CA8D03BD4}" srcOrd="0" destOrd="0" presId="urn:microsoft.com/office/officeart/2005/8/layout/list1"/>
    <dgm:cxn modelId="{C531D013-EC38-42E6-A459-4961F8237500}" srcId="{6D6D2A44-03A1-4FA3-BF48-BDC3358BD899}" destId="{DDDDB7B4-5AB4-4AFA-BAA9-B42D4CA4B98D}" srcOrd="0" destOrd="0" parTransId="{DC1B6FDF-514F-4807-AE93-BF45755A225C}" sibTransId="{BD36F3DF-2863-4B45-8F77-14E3A6105EC7}"/>
    <dgm:cxn modelId="{20D2B01D-2051-412E-9039-B4403ACA1B6B}" srcId="{CFDC10CA-2774-4AC0-A50D-4197DBE70909}" destId="{41D6E49C-0DB0-4487-9C98-E41CA9A25BF7}" srcOrd="0" destOrd="0" parTransId="{02337CEA-1CF9-4B21-B38B-53A82236787C}" sibTransId="{15A73E0E-49F8-4CA6-959A-A7BF1630D558}"/>
    <dgm:cxn modelId="{B659BF34-DE4F-43B0-8135-13AF431573EC}" type="presOf" srcId="{54E43F26-6ACD-4220-BECD-D0F6CE0DE00E}" destId="{86DB167C-7E39-4B48-99B5-2F22A34249C2}" srcOrd="0" destOrd="0" presId="urn:microsoft.com/office/officeart/2005/8/layout/list1"/>
    <dgm:cxn modelId="{18C89335-DDF2-47AD-965A-7FFBDFE3C224}" type="presOf" srcId="{6D6D2A44-03A1-4FA3-BF48-BDC3358BD899}" destId="{8F1579E9-E3F7-4FF3-884E-2B717DF450CB}" srcOrd="1" destOrd="0" presId="urn:microsoft.com/office/officeart/2005/8/layout/list1"/>
    <dgm:cxn modelId="{792E5436-CD97-4D8C-B5C5-0752BAF0837C}" type="presOf" srcId="{6D6D2A44-03A1-4FA3-BF48-BDC3358BD899}" destId="{E952758F-7D0A-40C9-8C17-A03C39EA65EB}" srcOrd="0" destOrd="0" presId="urn:microsoft.com/office/officeart/2005/8/layout/list1"/>
    <dgm:cxn modelId="{31F3FA3B-D8A0-41F3-995E-45489494849F}" type="presOf" srcId="{DDDDB7B4-5AB4-4AFA-BAA9-B42D4CA4B98D}" destId="{B3395A20-AE32-449C-91CE-2ED7DAD8D1B8}" srcOrd="0" destOrd="0" presId="urn:microsoft.com/office/officeart/2005/8/layout/list1"/>
    <dgm:cxn modelId="{E9C9B760-D102-4A2B-B29C-185F305B2788}" type="presOf" srcId="{0C2C00B4-5E61-410C-8590-15072248E424}" destId="{9DD336C6-D0E4-4858-A12C-B6C04B88EA4A}" srcOrd="1" destOrd="0" presId="urn:microsoft.com/office/officeart/2005/8/layout/list1"/>
    <dgm:cxn modelId="{51D1C342-9D96-4ECD-B904-EC11DB9B0096}" srcId="{C93AD166-04F4-4F78-BE3D-28106C5A36DE}" destId="{0C2C00B4-5E61-410C-8590-15072248E424}" srcOrd="1" destOrd="0" parTransId="{FE3FEF4A-ADF4-466C-B2C9-0CB3F48EDBD9}" sibTransId="{848BA8CC-DF37-4E02-9B3F-D12AB2AFAEE2}"/>
    <dgm:cxn modelId="{8087CD44-74DF-4ABC-8987-2EB4479F947B}" type="presOf" srcId="{CFDC10CA-2774-4AC0-A50D-4197DBE70909}" destId="{C88164BF-BD94-419F-A9BC-09F195493246}" srcOrd="0" destOrd="0" presId="urn:microsoft.com/office/officeart/2005/8/layout/list1"/>
    <dgm:cxn modelId="{68CF384B-FF20-467A-B92A-161BBAE8358A}" srcId="{C93AD166-04F4-4F78-BE3D-28106C5A36DE}" destId="{6D6D2A44-03A1-4FA3-BF48-BDC3358BD899}" srcOrd="3" destOrd="0" parTransId="{966E5472-8CBC-4820-BC8B-E608C55EA630}" sibTransId="{5410EE30-F92D-4751-A553-BFE3782BC85C}"/>
    <dgm:cxn modelId="{93622B4D-A250-4E96-827F-21629A7BC2B8}" type="presOf" srcId="{81B53836-8B3F-4E65-8E1C-E726AF1E648C}" destId="{8D3E089F-1927-4671-A4A7-E7153EADAADB}" srcOrd="0" destOrd="0" presId="urn:microsoft.com/office/officeart/2005/8/layout/list1"/>
    <dgm:cxn modelId="{87EB7F6D-EB9B-402D-9F38-DC420920C642}" type="presOf" srcId="{71998826-2E76-43B0-AFE6-7473AD7A0997}" destId="{1E80FFAE-5843-403B-86BF-01135D2D7B99}" srcOrd="1" destOrd="0" presId="urn:microsoft.com/office/officeart/2005/8/layout/list1"/>
    <dgm:cxn modelId="{997A8978-5BB7-449A-A575-313DB1797091}" srcId="{D0D27C0D-B415-4E05-9BE1-1782B8E7FE07}" destId="{54E43F26-6ACD-4220-BECD-D0F6CE0DE00E}" srcOrd="0" destOrd="0" parTransId="{52694976-CCF2-42C2-914D-92ED65236C9B}" sibTransId="{05955208-8E77-4C5A-9EEF-41927C20FB3F}"/>
    <dgm:cxn modelId="{0DDAD28D-15BD-4931-9287-799DFD5EBFFD}" type="presOf" srcId="{C93AD166-04F4-4F78-BE3D-28106C5A36DE}" destId="{4B30E8D6-8FF6-44AA-B920-936BFCEBD9AC}" srcOrd="0" destOrd="0" presId="urn:microsoft.com/office/officeart/2005/8/layout/list1"/>
    <dgm:cxn modelId="{5C93EF93-818A-47D4-8FD9-741EB651FBA7}" type="presOf" srcId="{CFDC10CA-2774-4AC0-A50D-4197DBE70909}" destId="{4068AF23-932E-4F6C-A744-43B52A5817CB}" srcOrd="1" destOrd="0" presId="urn:microsoft.com/office/officeart/2005/8/layout/list1"/>
    <dgm:cxn modelId="{4FEC3F9B-73CB-4333-AAEB-D08F8AD40A1C}" type="presOf" srcId="{D0D27C0D-B415-4E05-9BE1-1782B8E7FE07}" destId="{63AE001C-FB31-4933-A357-26AC77A222D2}" srcOrd="1" destOrd="0" presId="urn:microsoft.com/office/officeart/2005/8/layout/list1"/>
    <dgm:cxn modelId="{846A2FAD-BEAC-4CE2-8165-A0D04184EC24}" srcId="{71998826-2E76-43B0-AFE6-7473AD7A0997}" destId="{D62165D6-504D-4F98-9722-D5D2BA92F1C5}" srcOrd="0" destOrd="0" parTransId="{38C8D0E3-599E-498A-B913-B196159B0AA1}" sibTransId="{8A91F308-4335-4461-A2E4-5AEB4E01BE6C}"/>
    <dgm:cxn modelId="{3ED56BAE-8049-4080-AE4A-B61FD6D35F3F}" type="presOf" srcId="{D0D27C0D-B415-4E05-9BE1-1782B8E7FE07}" destId="{0A011DBF-32CC-4080-BCAF-9B78253101FA}" srcOrd="0" destOrd="0" presId="urn:microsoft.com/office/officeart/2005/8/layout/list1"/>
    <dgm:cxn modelId="{3D4E11BF-0B1B-4E83-8C03-88CD630BB557}" srcId="{C93AD166-04F4-4F78-BE3D-28106C5A36DE}" destId="{71998826-2E76-43B0-AFE6-7473AD7A0997}" srcOrd="2" destOrd="0" parTransId="{A214A6BF-66C7-4CFD-8EF2-7849DA0E3687}" sibTransId="{FB4E9AC6-21AF-46F8-A201-6A2494953C7B}"/>
    <dgm:cxn modelId="{3C355CC7-A697-4B8E-9F8D-521112ACE969}" type="presOf" srcId="{71998826-2E76-43B0-AFE6-7473AD7A0997}" destId="{99E8D8B3-0E5C-4C37-A835-8371FDD0EEB4}" srcOrd="0" destOrd="0" presId="urn:microsoft.com/office/officeart/2005/8/layout/list1"/>
    <dgm:cxn modelId="{E0383DE1-13D6-4DAB-B132-619222B992C4}" type="presOf" srcId="{41D6E49C-0DB0-4487-9C98-E41CA9A25BF7}" destId="{81653440-E9A0-40E8-8874-C386897DEED7}" srcOrd="0" destOrd="0" presId="urn:microsoft.com/office/officeart/2005/8/layout/list1"/>
    <dgm:cxn modelId="{F04D13EA-2AA6-4176-A5F9-E496C2944C67}" type="presOf" srcId="{0C2C00B4-5E61-410C-8590-15072248E424}" destId="{2B883D4D-4CC8-40AA-80E9-4C37165AD4A7}" srcOrd="0" destOrd="0" presId="urn:microsoft.com/office/officeart/2005/8/layout/list1"/>
    <dgm:cxn modelId="{2C62FDEE-9F50-4663-9FC5-68E1F1422FA0}" srcId="{C93AD166-04F4-4F78-BE3D-28106C5A36DE}" destId="{D0D27C0D-B415-4E05-9BE1-1782B8E7FE07}" srcOrd="0" destOrd="0" parTransId="{7E87BCA7-A327-47B5-BB7C-E4768CB27792}" sibTransId="{07CF4317-A0BF-4F7B-95E8-9BB0F7674250}"/>
    <dgm:cxn modelId="{B77BCFF1-1CB7-42E5-B4B9-1923172ECB6C}" srcId="{C93AD166-04F4-4F78-BE3D-28106C5A36DE}" destId="{CFDC10CA-2774-4AC0-A50D-4197DBE70909}" srcOrd="4" destOrd="0" parTransId="{78805B0A-4D87-45D4-9ECB-3C3F9371A3B1}" sibTransId="{1D26A58E-0C84-4BBE-820B-A371929F775A}"/>
    <dgm:cxn modelId="{D38E69FB-DDF6-4887-B650-D960504BF651}" srcId="{0C2C00B4-5E61-410C-8590-15072248E424}" destId="{81B53836-8B3F-4E65-8E1C-E726AF1E648C}" srcOrd="0" destOrd="0" parTransId="{07D22E9B-A7DD-40C3-BAEB-1E2E03A8D3CF}" sibTransId="{DBE788FB-7BEB-4A45-A3D0-63A088B66A9F}"/>
    <dgm:cxn modelId="{ED4B4344-FA78-4A71-9419-E8B7B0D0CDBE}" type="presParOf" srcId="{4B30E8D6-8FF6-44AA-B920-936BFCEBD9AC}" destId="{B51118E0-3251-4A78-9FF5-EDE264CC7E03}" srcOrd="0" destOrd="0" presId="urn:microsoft.com/office/officeart/2005/8/layout/list1"/>
    <dgm:cxn modelId="{8D8D65A5-65C3-4A16-8F8C-29D477BD36AC}" type="presParOf" srcId="{B51118E0-3251-4A78-9FF5-EDE264CC7E03}" destId="{0A011DBF-32CC-4080-BCAF-9B78253101FA}" srcOrd="0" destOrd="0" presId="urn:microsoft.com/office/officeart/2005/8/layout/list1"/>
    <dgm:cxn modelId="{C5DF6AA4-4871-4B18-A3EE-F4B4464E442B}" type="presParOf" srcId="{B51118E0-3251-4A78-9FF5-EDE264CC7E03}" destId="{63AE001C-FB31-4933-A357-26AC77A222D2}" srcOrd="1" destOrd="0" presId="urn:microsoft.com/office/officeart/2005/8/layout/list1"/>
    <dgm:cxn modelId="{AE89D79A-C709-4B37-83FE-8A653DD28F2E}" type="presParOf" srcId="{4B30E8D6-8FF6-44AA-B920-936BFCEBD9AC}" destId="{38D049E0-CDE3-4105-AB89-FF782A56F5F3}" srcOrd="1" destOrd="0" presId="urn:microsoft.com/office/officeart/2005/8/layout/list1"/>
    <dgm:cxn modelId="{448A3BCB-2FFE-4524-8D5C-6AA580BA90C0}" type="presParOf" srcId="{4B30E8D6-8FF6-44AA-B920-936BFCEBD9AC}" destId="{86DB167C-7E39-4B48-99B5-2F22A34249C2}" srcOrd="2" destOrd="0" presId="urn:microsoft.com/office/officeart/2005/8/layout/list1"/>
    <dgm:cxn modelId="{65E0800E-3814-4A67-81AE-AF9E6688B5D3}" type="presParOf" srcId="{4B30E8D6-8FF6-44AA-B920-936BFCEBD9AC}" destId="{2C493761-22EC-47E7-9A52-A6E2D01E0772}" srcOrd="3" destOrd="0" presId="urn:microsoft.com/office/officeart/2005/8/layout/list1"/>
    <dgm:cxn modelId="{B8B015B3-ADF1-4FCB-8ED2-49DCF258005C}" type="presParOf" srcId="{4B30E8D6-8FF6-44AA-B920-936BFCEBD9AC}" destId="{A41DFD6B-00E9-4863-80B9-3CF06BA52165}" srcOrd="4" destOrd="0" presId="urn:microsoft.com/office/officeart/2005/8/layout/list1"/>
    <dgm:cxn modelId="{CAC1D7B2-943B-4208-8596-BA9B61066C89}" type="presParOf" srcId="{A41DFD6B-00E9-4863-80B9-3CF06BA52165}" destId="{2B883D4D-4CC8-40AA-80E9-4C37165AD4A7}" srcOrd="0" destOrd="0" presId="urn:microsoft.com/office/officeart/2005/8/layout/list1"/>
    <dgm:cxn modelId="{9E4E1A50-FFB7-46DB-804F-FF87DD66F938}" type="presParOf" srcId="{A41DFD6B-00E9-4863-80B9-3CF06BA52165}" destId="{9DD336C6-D0E4-4858-A12C-B6C04B88EA4A}" srcOrd="1" destOrd="0" presId="urn:microsoft.com/office/officeart/2005/8/layout/list1"/>
    <dgm:cxn modelId="{08FDEBA3-3E96-4909-B533-48AC7BC4467E}" type="presParOf" srcId="{4B30E8D6-8FF6-44AA-B920-936BFCEBD9AC}" destId="{1B33D82B-8559-46C8-92A8-227F70ED3432}" srcOrd="5" destOrd="0" presId="urn:microsoft.com/office/officeart/2005/8/layout/list1"/>
    <dgm:cxn modelId="{1CE80F38-69BB-4A20-8D03-5A350EBFD7E3}" type="presParOf" srcId="{4B30E8D6-8FF6-44AA-B920-936BFCEBD9AC}" destId="{8D3E089F-1927-4671-A4A7-E7153EADAADB}" srcOrd="6" destOrd="0" presId="urn:microsoft.com/office/officeart/2005/8/layout/list1"/>
    <dgm:cxn modelId="{B293BDEA-46FD-4DB3-B1C2-80C6923D4141}" type="presParOf" srcId="{4B30E8D6-8FF6-44AA-B920-936BFCEBD9AC}" destId="{51B470A2-8E3E-4BDE-84D5-4A8957AB7B04}" srcOrd="7" destOrd="0" presId="urn:microsoft.com/office/officeart/2005/8/layout/list1"/>
    <dgm:cxn modelId="{528D90A7-F897-4E3E-8B16-B4AA953C8AAD}" type="presParOf" srcId="{4B30E8D6-8FF6-44AA-B920-936BFCEBD9AC}" destId="{EBEEF8B8-8649-492B-9F31-A2227258368E}" srcOrd="8" destOrd="0" presId="urn:microsoft.com/office/officeart/2005/8/layout/list1"/>
    <dgm:cxn modelId="{651F6843-254C-4E34-9679-4D41FD4E39E2}" type="presParOf" srcId="{EBEEF8B8-8649-492B-9F31-A2227258368E}" destId="{99E8D8B3-0E5C-4C37-A835-8371FDD0EEB4}" srcOrd="0" destOrd="0" presId="urn:microsoft.com/office/officeart/2005/8/layout/list1"/>
    <dgm:cxn modelId="{06C91CCA-ED33-4402-B0D9-E7BFE55660C6}" type="presParOf" srcId="{EBEEF8B8-8649-492B-9F31-A2227258368E}" destId="{1E80FFAE-5843-403B-86BF-01135D2D7B99}" srcOrd="1" destOrd="0" presId="urn:microsoft.com/office/officeart/2005/8/layout/list1"/>
    <dgm:cxn modelId="{13E040E6-5A6B-4846-BE47-F5569E625072}" type="presParOf" srcId="{4B30E8D6-8FF6-44AA-B920-936BFCEBD9AC}" destId="{81885869-6B58-452C-9DF7-84B2B1F7A72A}" srcOrd="9" destOrd="0" presId="urn:microsoft.com/office/officeart/2005/8/layout/list1"/>
    <dgm:cxn modelId="{F5A1B68E-7B15-484B-81A7-4E5CE469449F}" type="presParOf" srcId="{4B30E8D6-8FF6-44AA-B920-936BFCEBD9AC}" destId="{D65F1AD1-E49E-4A10-8FB6-7E0CA8D03BD4}" srcOrd="10" destOrd="0" presId="urn:microsoft.com/office/officeart/2005/8/layout/list1"/>
    <dgm:cxn modelId="{B7EEA8E1-2F01-4356-A624-247CCD356B11}" type="presParOf" srcId="{4B30E8D6-8FF6-44AA-B920-936BFCEBD9AC}" destId="{22E41256-FEB3-47C0-9CFA-79B765810706}" srcOrd="11" destOrd="0" presId="urn:microsoft.com/office/officeart/2005/8/layout/list1"/>
    <dgm:cxn modelId="{E779B94B-BA4C-48D2-B38E-2B135546F976}" type="presParOf" srcId="{4B30E8D6-8FF6-44AA-B920-936BFCEBD9AC}" destId="{44CE4D41-C06B-4889-BC38-BB4FC7758C37}" srcOrd="12" destOrd="0" presId="urn:microsoft.com/office/officeart/2005/8/layout/list1"/>
    <dgm:cxn modelId="{F704437E-66B0-4404-87A3-9DD40599EA87}" type="presParOf" srcId="{44CE4D41-C06B-4889-BC38-BB4FC7758C37}" destId="{E952758F-7D0A-40C9-8C17-A03C39EA65EB}" srcOrd="0" destOrd="0" presId="urn:microsoft.com/office/officeart/2005/8/layout/list1"/>
    <dgm:cxn modelId="{B5E20159-995F-4F0D-911E-D3CE5EB8F1E0}" type="presParOf" srcId="{44CE4D41-C06B-4889-BC38-BB4FC7758C37}" destId="{8F1579E9-E3F7-4FF3-884E-2B717DF450CB}" srcOrd="1" destOrd="0" presId="urn:microsoft.com/office/officeart/2005/8/layout/list1"/>
    <dgm:cxn modelId="{01053043-1D46-4079-9FB0-2D92A2725523}" type="presParOf" srcId="{4B30E8D6-8FF6-44AA-B920-936BFCEBD9AC}" destId="{D2F1B5EB-CFA4-4F10-BF10-E5869FEF6253}" srcOrd="13" destOrd="0" presId="urn:microsoft.com/office/officeart/2005/8/layout/list1"/>
    <dgm:cxn modelId="{C3FAD24F-185B-4949-99A1-DC7F6F2272D7}" type="presParOf" srcId="{4B30E8D6-8FF6-44AA-B920-936BFCEBD9AC}" destId="{B3395A20-AE32-449C-91CE-2ED7DAD8D1B8}" srcOrd="14" destOrd="0" presId="urn:microsoft.com/office/officeart/2005/8/layout/list1"/>
    <dgm:cxn modelId="{397C231C-30F9-421D-AA9A-79EF51B2E6D9}" type="presParOf" srcId="{4B30E8D6-8FF6-44AA-B920-936BFCEBD9AC}" destId="{D4CEB085-03F6-4117-992E-6594FB54895E}" srcOrd="15" destOrd="0" presId="urn:microsoft.com/office/officeart/2005/8/layout/list1"/>
    <dgm:cxn modelId="{A9EECCF2-AAFB-42DC-A6BF-4CB0D8878739}" type="presParOf" srcId="{4B30E8D6-8FF6-44AA-B920-936BFCEBD9AC}" destId="{D9A527E0-B29C-4DFB-A94D-85F46277CE7B}" srcOrd="16" destOrd="0" presId="urn:microsoft.com/office/officeart/2005/8/layout/list1"/>
    <dgm:cxn modelId="{767C59EA-D6B1-4A60-AAF5-CC37568F84A7}" type="presParOf" srcId="{D9A527E0-B29C-4DFB-A94D-85F46277CE7B}" destId="{C88164BF-BD94-419F-A9BC-09F195493246}" srcOrd="0" destOrd="0" presId="urn:microsoft.com/office/officeart/2005/8/layout/list1"/>
    <dgm:cxn modelId="{45B926EA-8B65-4F3C-9A32-F3F8705AC97B}" type="presParOf" srcId="{D9A527E0-B29C-4DFB-A94D-85F46277CE7B}" destId="{4068AF23-932E-4F6C-A744-43B52A5817CB}" srcOrd="1" destOrd="0" presId="urn:microsoft.com/office/officeart/2005/8/layout/list1"/>
    <dgm:cxn modelId="{EFF7428D-7ABA-4EEA-8731-DDD6C5E69276}" type="presParOf" srcId="{4B30E8D6-8FF6-44AA-B920-936BFCEBD9AC}" destId="{49AACD13-E122-4D50-86FA-FC07105D7378}" srcOrd="17" destOrd="0" presId="urn:microsoft.com/office/officeart/2005/8/layout/list1"/>
    <dgm:cxn modelId="{7656AA77-DCBC-496A-BEC4-4F1086FB8D3E}" type="presParOf" srcId="{4B30E8D6-8FF6-44AA-B920-936BFCEBD9AC}" destId="{81653440-E9A0-40E8-8874-C386897DEED7}" srcOrd="18" destOrd="0" presId="urn:microsoft.com/office/officeart/2005/8/layout/list1"/>
  </dgm:cxnLst>
  <dgm:bg/>
  <dgm:whole>
    <a:ln>
      <a:solidFill>
        <a:srgbClr val="533245"/>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B167C-7E39-4B48-99B5-2F22A34249C2}">
      <dsp:nvSpPr>
        <dsp:cNvPr id="0" name=""/>
        <dsp:cNvSpPr/>
      </dsp:nvSpPr>
      <dsp:spPr>
        <a:xfrm>
          <a:off x="0" y="436463"/>
          <a:ext cx="8898185" cy="621072"/>
        </a:xfrm>
        <a:prstGeom prst="rect">
          <a:avLst/>
        </a:prstGeom>
        <a:solidFill>
          <a:schemeClr val="lt1">
            <a:alpha val="90000"/>
            <a:hueOff val="0"/>
            <a:satOff val="0"/>
            <a:lumOff val="0"/>
            <a:alphaOff val="0"/>
          </a:schemeClr>
        </a:solidFill>
        <a:ln w="12700" cap="flat" cmpd="sng" algn="ctr">
          <a:solidFill>
            <a:srgbClr val="53324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0598" tIns="208280" rIns="690598" bIns="85344" numCol="1" spcCol="1270" anchor="t" anchorCtr="0">
          <a:noAutofit/>
        </a:bodyPr>
        <a:lstStyle/>
        <a:p>
          <a:pPr marL="114300" lvl="1" indent="-114300" algn="l" defTabSz="533400">
            <a:lnSpc>
              <a:spcPct val="90000"/>
            </a:lnSpc>
            <a:spcBef>
              <a:spcPct val="0"/>
            </a:spcBef>
            <a:spcAft>
              <a:spcPct val="15000"/>
            </a:spcAft>
            <a:buChar char="•"/>
          </a:pPr>
          <a:r>
            <a:rPr lang="pl-PL" sz="1200" kern="1200" dirty="0">
              <a:latin typeface="DINRoundPro"/>
            </a:rPr>
            <a:t>Konieczność</a:t>
          </a:r>
          <a:r>
            <a:rPr lang="pl-PL" sz="1200" kern="1200" dirty="0"/>
            <a:t> przeprowadzenia analiz melioracyjnych i konsultacji z "Wodami Polskimi" w celu uzgodnienia realizacji projektu w sąsiedztwie cieków wodnych oraz wykluczenia terenów podmokłych;</a:t>
          </a:r>
          <a:endParaRPr lang="en-US" sz="1200" kern="1200" dirty="0"/>
        </a:p>
      </dsp:txBody>
      <dsp:txXfrm>
        <a:off x="0" y="436463"/>
        <a:ext cx="8898185" cy="621072"/>
      </dsp:txXfrm>
    </dsp:sp>
    <dsp:sp modelId="{63AE001C-FB31-4933-A357-26AC77A222D2}">
      <dsp:nvSpPr>
        <dsp:cNvPr id="0" name=""/>
        <dsp:cNvSpPr/>
      </dsp:nvSpPr>
      <dsp:spPr>
        <a:xfrm>
          <a:off x="444909" y="63859"/>
          <a:ext cx="6652407" cy="520204"/>
        </a:xfrm>
        <a:prstGeom prst="roundRect">
          <a:avLst/>
        </a:prstGeom>
        <a:solidFill>
          <a:srgbClr val="8569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31" tIns="0" rIns="235431" bIns="0" numCol="1" spcCol="1270" anchor="ctr" anchorCtr="0">
          <a:noAutofit/>
        </a:bodyPr>
        <a:lstStyle/>
        <a:p>
          <a:pPr marL="0" lvl="0" indent="0" algn="l" defTabSz="533400">
            <a:lnSpc>
              <a:spcPct val="90000"/>
            </a:lnSpc>
            <a:spcBef>
              <a:spcPct val="0"/>
            </a:spcBef>
            <a:spcAft>
              <a:spcPct val="35000"/>
            </a:spcAft>
            <a:buNone/>
          </a:pPr>
          <a:r>
            <a:rPr lang="pl-PL" sz="1200" b="1" kern="1200" dirty="0"/>
            <a:t>Rozbudowany zakres procedury uzgodnień z „WP” </a:t>
          </a:r>
          <a:r>
            <a:rPr lang="pl-PL" sz="1200" kern="1200" dirty="0"/>
            <a:t>| Prawdopodobieństwo - wysokie | Wpływ na projekt - średni</a:t>
          </a:r>
          <a:endParaRPr lang="en-US" sz="1200" kern="1200" dirty="0"/>
        </a:p>
      </dsp:txBody>
      <dsp:txXfrm>
        <a:off x="470303" y="89253"/>
        <a:ext cx="6601619" cy="469416"/>
      </dsp:txXfrm>
    </dsp:sp>
    <dsp:sp modelId="{8D3E089F-1927-4671-A4A7-E7153EADAADB}">
      <dsp:nvSpPr>
        <dsp:cNvPr id="0" name=""/>
        <dsp:cNvSpPr/>
      </dsp:nvSpPr>
      <dsp:spPr>
        <a:xfrm>
          <a:off x="0" y="1406940"/>
          <a:ext cx="8898185" cy="803250"/>
        </a:xfrm>
        <a:prstGeom prst="rect">
          <a:avLst/>
        </a:prstGeom>
        <a:solidFill>
          <a:schemeClr val="lt1">
            <a:alpha val="90000"/>
            <a:hueOff val="0"/>
            <a:satOff val="0"/>
            <a:lumOff val="0"/>
            <a:alphaOff val="0"/>
          </a:schemeClr>
        </a:solidFill>
        <a:ln w="12700" cap="flat" cmpd="sng" algn="ctr">
          <a:solidFill>
            <a:srgbClr val="53324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0598" tIns="208280" rIns="690598" bIns="85344" numCol="1" spcCol="1270" anchor="t" anchorCtr="0">
          <a:noAutofit/>
        </a:bodyPr>
        <a:lstStyle/>
        <a:p>
          <a:pPr marL="114300" lvl="1" indent="-114300" algn="l" defTabSz="533400" rtl="0">
            <a:lnSpc>
              <a:spcPct val="90000"/>
            </a:lnSpc>
            <a:spcBef>
              <a:spcPct val="0"/>
            </a:spcBef>
            <a:spcAft>
              <a:spcPct val="15000"/>
            </a:spcAft>
            <a:buChar char="•"/>
          </a:pPr>
          <a:r>
            <a:rPr lang="pl-PL" sz="1200" kern="1200" dirty="0">
              <a:latin typeface="DINRoundPro"/>
            </a:rPr>
            <a:t>Obszar kwalifikujący się do zabudowy zajmuje około 30 ha powierzchni inwestycji, na której możliwa jest realizacja elektrowni fotowoltaicznej o mocy około 31,3MWp oraz magazynu energii o parametrach 60MW/240MWh. Dostępna powierzchnia może zostać zmniejszona w wyniku narzuconych ograniczeń środowiskowych;</a:t>
          </a:r>
          <a:endParaRPr lang="pl-PL" sz="1200" kern="1200" dirty="0"/>
        </a:p>
      </dsp:txBody>
      <dsp:txXfrm>
        <a:off x="0" y="1406940"/>
        <a:ext cx="8898185" cy="803250"/>
      </dsp:txXfrm>
    </dsp:sp>
    <dsp:sp modelId="{9DD336C6-D0E4-4858-A12C-B6C04B88EA4A}">
      <dsp:nvSpPr>
        <dsp:cNvPr id="0" name=""/>
        <dsp:cNvSpPr/>
      </dsp:nvSpPr>
      <dsp:spPr>
        <a:xfrm>
          <a:off x="444909" y="1111536"/>
          <a:ext cx="6652407" cy="443003"/>
        </a:xfrm>
        <a:prstGeom prst="roundRect">
          <a:avLst/>
        </a:prstGeom>
        <a:solidFill>
          <a:srgbClr val="8569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31" tIns="0" rIns="235431" bIns="0" numCol="1" spcCol="1270" anchor="ctr" anchorCtr="0">
          <a:noAutofit/>
        </a:bodyPr>
        <a:lstStyle/>
        <a:p>
          <a:pPr marL="0" lvl="0" indent="0" algn="l" defTabSz="533400" rtl="0">
            <a:lnSpc>
              <a:spcPct val="90000"/>
            </a:lnSpc>
            <a:spcBef>
              <a:spcPct val="0"/>
            </a:spcBef>
            <a:spcAft>
              <a:spcPct val="35000"/>
            </a:spcAft>
            <a:buNone/>
          </a:pPr>
          <a:r>
            <a:rPr lang="pl-PL" sz="1200" b="1" kern="1200" dirty="0">
              <a:latin typeface="Calibri"/>
              <a:cs typeface="Calibri"/>
            </a:rPr>
            <a:t>Ograniczenie powierzchni </a:t>
          </a:r>
          <a:r>
            <a:rPr lang="pl-PL" sz="1200" kern="1200" dirty="0">
              <a:latin typeface="Calibri"/>
              <a:cs typeface="Calibri"/>
            </a:rPr>
            <a:t>| Prawdopodobieństwo - średnie | Wpływ na projekt - średni</a:t>
          </a:r>
          <a:endParaRPr lang="pl-PL" sz="1200" kern="1200" dirty="0"/>
        </a:p>
      </dsp:txBody>
      <dsp:txXfrm>
        <a:off x="466535" y="1133162"/>
        <a:ext cx="6609155" cy="399751"/>
      </dsp:txXfrm>
    </dsp:sp>
    <dsp:sp modelId="{D65F1AD1-E49E-4A10-8FB6-7E0CA8D03BD4}">
      <dsp:nvSpPr>
        <dsp:cNvPr id="0" name=""/>
        <dsp:cNvSpPr/>
      </dsp:nvSpPr>
      <dsp:spPr>
        <a:xfrm>
          <a:off x="0" y="2487337"/>
          <a:ext cx="8898185" cy="823485"/>
        </a:xfrm>
        <a:prstGeom prst="rect">
          <a:avLst/>
        </a:prstGeom>
        <a:solidFill>
          <a:schemeClr val="lt1">
            <a:alpha val="90000"/>
            <a:hueOff val="0"/>
            <a:satOff val="0"/>
            <a:lumOff val="0"/>
            <a:alphaOff val="0"/>
          </a:schemeClr>
        </a:solidFill>
        <a:ln w="12700" cap="flat" cmpd="sng" algn="ctr">
          <a:solidFill>
            <a:srgbClr val="53324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0598" tIns="208280" rIns="690598" bIns="85344" numCol="1" spcCol="1270" anchor="t" anchorCtr="0">
          <a:noAutofit/>
        </a:bodyPr>
        <a:lstStyle/>
        <a:p>
          <a:pPr marL="114300" lvl="1" indent="-114300" algn="l" defTabSz="533400">
            <a:lnSpc>
              <a:spcPct val="90000"/>
            </a:lnSpc>
            <a:spcBef>
              <a:spcPct val="0"/>
            </a:spcBef>
            <a:spcAft>
              <a:spcPct val="15000"/>
            </a:spcAft>
            <a:buChar char="•"/>
          </a:pPr>
          <a:r>
            <a:rPr lang="pl-PL" sz="1200" kern="1200" dirty="0"/>
            <a:t>Ze względu na zapisy MPZP o terenach rolnych i terenach produkcji w gospodarstwach rolnych, leśnych i rybackich, brak możliwości uzyskania pozwolenia na budowę - konieczna zmiana MPZP;</a:t>
          </a:r>
        </a:p>
      </dsp:txBody>
      <dsp:txXfrm>
        <a:off x="0" y="2487337"/>
        <a:ext cx="8898185" cy="823485"/>
      </dsp:txXfrm>
    </dsp:sp>
    <dsp:sp modelId="{1E80FFAE-5843-403B-86BF-01135D2D7B99}">
      <dsp:nvSpPr>
        <dsp:cNvPr id="0" name=""/>
        <dsp:cNvSpPr/>
      </dsp:nvSpPr>
      <dsp:spPr>
        <a:xfrm>
          <a:off x="444909" y="2264190"/>
          <a:ext cx="6637707" cy="370747"/>
        </a:xfrm>
        <a:prstGeom prst="roundRect">
          <a:avLst/>
        </a:prstGeom>
        <a:solidFill>
          <a:srgbClr val="633F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31" tIns="0" rIns="235431" bIns="0" numCol="1" spcCol="1270" anchor="ctr" anchorCtr="0">
          <a:noAutofit/>
        </a:bodyPr>
        <a:lstStyle/>
        <a:p>
          <a:pPr marL="0" lvl="0" indent="0" algn="l" defTabSz="533400" rtl="0">
            <a:lnSpc>
              <a:spcPct val="90000"/>
            </a:lnSpc>
            <a:spcBef>
              <a:spcPct val="0"/>
            </a:spcBef>
            <a:spcAft>
              <a:spcPct val="35000"/>
            </a:spcAft>
            <a:buNone/>
          </a:pPr>
          <a:r>
            <a:rPr lang="pl-PL" sz="1200" b="1" kern="1200" dirty="0">
              <a:latin typeface="Calibri"/>
              <a:cs typeface="Calibri"/>
            </a:rPr>
            <a:t>Brak uzgodnienia zmian w MPZP </a:t>
          </a:r>
          <a:r>
            <a:rPr lang="pl-PL" sz="1200" kern="1200" dirty="0">
              <a:latin typeface="Calibri"/>
              <a:cs typeface="Calibri"/>
            </a:rPr>
            <a:t>| Prawdopodobieństwo - wysokie | Wpływ na projekt - wysoki</a:t>
          </a:r>
          <a:endParaRPr lang="pl-PL" sz="1200" kern="1200" dirty="0"/>
        </a:p>
      </dsp:txBody>
      <dsp:txXfrm>
        <a:off x="463007" y="2282288"/>
        <a:ext cx="6601511" cy="334551"/>
      </dsp:txXfrm>
    </dsp:sp>
    <dsp:sp modelId="{B3395A20-AE32-449C-91CE-2ED7DAD8D1B8}">
      <dsp:nvSpPr>
        <dsp:cNvPr id="0" name=""/>
        <dsp:cNvSpPr/>
      </dsp:nvSpPr>
      <dsp:spPr>
        <a:xfrm>
          <a:off x="0" y="3648941"/>
          <a:ext cx="8898185" cy="612901"/>
        </a:xfrm>
        <a:prstGeom prst="rect">
          <a:avLst/>
        </a:prstGeom>
        <a:solidFill>
          <a:schemeClr val="lt1">
            <a:alpha val="90000"/>
            <a:hueOff val="0"/>
            <a:satOff val="0"/>
            <a:lumOff val="0"/>
            <a:alphaOff val="0"/>
          </a:schemeClr>
        </a:solidFill>
        <a:ln w="12700" cap="flat" cmpd="sng" algn="ctr">
          <a:solidFill>
            <a:srgbClr val="53324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0598" tIns="208280" rIns="690598" bIns="85344" numCol="1" spcCol="1270" anchor="t" anchorCtr="0">
          <a:noAutofit/>
        </a:bodyPr>
        <a:lstStyle/>
        <a:p>
          <a:pPr marL="114300" lvl="1" indent="-114300" algn="l" defTabSz="533400">
            <a:lnSpc>
              <a:spcPct val="90000"/>
            </a:lnSpc>
            <a:spcBef>
              <a:spcPct val="0"/>
            </a:spcBef>
            <a:spcAft>
              <a:spcPct val="15000"/>
            </a:spcAft>
            <a:buChar char="•"/>
          </a:pPr>
          <a:r>
            <a:rPr lang="pl-PL" sz="1200" kern="1200"/>
            <a:t>Występowanie form ochrony przyrody</a:t>
          </a:r>
          <a:r>
            <a:rPr lang="pl-PL" sz="1200" kern="1200">
              <a:latin typeface="DINRoundPro"/>
            </a:rPr>
            <a:t> (</a:t>
          </a:r>
          <a:r>
            <a:rPr lang="pl-PL" sz="1200" kern="1200"/>
            <a:t>korytarz ekologiczny oraz lokalny szlak migracji </a:t>
          </a:r>
          <a:r>
            <a:rPr lang="pl-PL" sz="1200" kern="1200">
              <a:latin typeface="DINRoundPro"/>
              <a:cs typeface="Calibri"/>
            </a:rPr>
            <a:t>zwierząt) wymagających przeprowadzenia szczegółowej inwentaryzacji przyrodniczej na etapie oceny oddziaływania na środowisko;</a:t>
          </a:r>
          <a:endParaRPr lang="pl-PL" sz="1200" kern="1200"/>
        </a:p>
      </dsp:txBody>
      <dsp:txXfrm>
        <a:off x="0" y="3648941"/>
        <a:ext cx="8898185" cy="612901"/>
      </dsp:txXfrm>
    </dsp:sp>
    <dsp:sp modelId="{8F1579E9-E3F7-4FF3-884E-2B717DF450CB}">
      <dsp:nvSpPr>
        <dsp:cNvPr id="0" name=""/>
        <dsp:cNvSpPr/>
      </dsp:nvSpPr>
      <dsp:spPr>
        <a:xfrm>
          <a:off x="444909" y="3364823"/>
          <a:ext cx="6656892" cy="431718"/>
        </a:xfrm>
        <a:prstGeom prst="roundRect">
          <a:avLst/>
        </a:prstGeom>
        <a:solidFill>
          <a:srgbClr val="633F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31" tIns="0" rIns="235431" bIns="0" numCol="1" spcCol="1270" anchor="ctr" anchorCtr="0">
          <a:noAutofit/>
        </a:bodyPr>
        <a:lstStyle/>
        <a:p>
          <a:pPr marL="0" lvl="0" indent="0" algn="l" defTabSz="533400" rtl="0">
            <a:lnSpc>
              <a:spcPct val="90000"/>
            </a:lnSpc>
            <a:spcBef>
              <a:spcPct val="0"/>
            </a:spcBef>
            <a:spcAft>
              <a:spcPct val="35000"/>
            </a:spcAft>
            <a:buNone/>
          </a:pPr>
          <a:r>
            <a:rPr lang="pl-PL" sz="1200" b="1" kern="1200" dirty="0">
              <a:latin typeface="Calibri"/>
              <a:cs typeface="Calibri"/>
            </a:rPr>
            <a:t>Utrudnienia lub blokada projektu przez organy Środowiskowe </a:t>
          </a:r>
          <a:r>
            <a:rPr lang="pl-PL" sz="1200" kern="1200" dirty="0">
              <a:latin typeface="Calibri"/>
              <a:cs typeface="Calibri"/>
            </a:rPr>
            <a:t>| Prawdopodobieństwo – wysokie | Wpływ na projekt - wysoki</a:t>
          </a:r>
          <a:endParaRPr lang="pl-PL" sz="1200" kern="1200" dirty="0"/>
        </a:p>
      </dsp:txBody>
      <dsp:txXfrm>
        <a:off x="465984" y="3385898"/>
        <a:ext cx="6614742" cy="389568"/>
      </dsp:txXfrm>
    </dsp:sp>
    <dsp:sp modelId="{81653440-E9A0-40E8-8874-C386897DEED7}">
      <dsp:nvSpPr>
        <dsp:cNvPr id="0" name=""/>
        <dsp:cNvSpPr/>
      </dsp:nvSpPr>
      <dsp:spPr>
        <a:xfrm>
          <a:off x="0" y="4463443"/>
          <a:ext cx="8898185" cy="614407"/>
        </a:xfrm>
        <a:prstGeom prst="rect">
          <a:avLst/>
        </a:prstGeom>
        <a:solidFill>
          <a:schemeClr val="lt1">
            <a:alpha val="90000"/>
            <a:hueOff val="0"/>
            <a:satOff val="0"/>
            <a:lumOff val="0"/>
            <a:alphaOff val="0"/>
          </a:schemeClr>
        </a:solidFill>
        <a:ln w="12700" cap="flat" cmpd="sng" algn="ctr">
          <a:solidFill>
            <a:srgbClr val="53324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0598" tIns="208280" rIns="690598" bIns="85344" numCol="1" spcCol="1270" anchor="t" anchorCtr="0">
          <a:noAutofit/>
        </a:bodyPr>
        <a:lstStyle/>
        <a:p>
          <a:pPr marL="114300" lvl="1" indent="-114300" algn="l" defTabSz="533400">
            <a:lnSpc>
              <a:spcPct val="90000"/>
            </a:lnSpc>
            <a:spcBef>
              <a:spcPct val="0"/>
            </a:spcBef>
            <a:spcAft>
              <a:spcPct val="15000"/>
            </a:spcAft>
            <a:buChar char="•"/>
          </a:pPr>
          <a:r>
            <a:rPr lang="pl-PL" sz="1200" kern="1200" dirty="0"/>
            <a:t>Prawdopodobieństwo wystąpienia protestów społecznych, w efekcie zablokowanie możliwości realizacji projektu. Konieczność przeprowadzenie kampanii informacyjnej oraz konsultacji z JST.</a:t>
          </a:r>
        </a:p>
      </dsp:txBody>
      <dsp:txXfrm>
        <a:off x="0" y="4463443"/>
        <a:ext cx="8898185" cy="614407"/>
      </dsp:txXfrm>
    </dsp:sp>
    <dsp:sp modelId="{4068AF23-932E-4F6C-A744-43B52A5817CB}">
      <dsp:nvSpPr>
        <dsp:cNvPr id="0" name=""/>
        <dsp:cNvSpPr/>
      </dsp:nvSpPr>
      <dsp:spPr>
        <a:xfrm>
          <a:off x="444909" y="4315843"/>
          <a:ext cx="6656331" cy="295200"/>
        </a:xfrm>
        <a:prstGeom prst="roundRect">
          <a:avLst/>
        </a:prstGeom>
        <a:solidFill>
          <a:srgbClr val="633F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31" tIns="0" rIns="235431" bIns="0" numCol="1" spcCol="1270" anchor="ctr" anchorCtr="0">
          <a:noAutofit/>
        </a:bodyPr>
        <a:lstStyle/>
        <a:p>
          <a:pPr marL="0" lvl="0" indent="0" algn="l" defTabSz="533400" rtl="0">
            <a:lnSpc>
              <a:spcPct val="90000"/>
            </a:lnSpc>
            <a:spcBef>
              <a:spcPct val="0"/>
            </a:spcBef>
            <a:spcAft>
              <a:spcPct val="35000"/>
            </a:spcAft>
            <a:buNone/>
          </a:pPr>
          <a:r>
            <a:rPr lang="pl-PL" sz="1200" b="1" kern="1200">
              <a:latin typeface="Calibri"/>
              <a:cs typeface="Calibri"/>
            </a:rPr>
            <a:t>Protesty społeczne </a:t>
          </a:r>
          <a:r>
            <a:rPr lang="pl-PL" sz="1200" kern="1200">
              <a:latin typeface="Calibri"/>
              <a:cs typeface="Calibri"/>
            </a:rPr>
            <a:t>| Prawdopodobieństwo – wysokie | Wpływ na projekt - wysoki</a:t>
          </a:r>
          <a:endParaRPr lang="pl-PL" sz="1200" kern="1200"/>
        </a:p>
      </dsp:txBody>
      <dsp:txXfrm>
        <a:off x="459319" y="4330253"/>
        <a:ext cx="6627511"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E7C7A0A1-F6A2-4482-84A3-D69F3F7A3FC7}"/>
              </a:ext>
            </a:extLst>
          </p:cNvPr>
          <p:cNvSpPr>
            <a:spLocks noGrp="1"/>
          </p:cNvSpPr>
          <p:nvPr>
            <p:ph type="hdr" sz="quarter"/>
          </p:nvPr>
        </p:nvSpPr>
        <p:spPr>
          <a:xfrm>
            <a:off x="0" y="0"/>
            <a:ext cx="2919565" cy="494981"/>
          </a:xfrm>
          <a:prstGeom prst="rect">
            <a:avLst/>
          </a:prstGeom>
        </p:spPr>
        <p:txBody>
          <a:bodyPr vert="horz" lIns="91065" tIns="45533" rIns="91065" bIns="45533" rtlCol="0"/>
          <a:lstStyle>
            <a:lvl1pPr algn="l">
              <a:defRPr sz="1200"/>
            </a:lvl1pPr>
          </a:lstStyle>
          <a:p>
            <a:endParaRPr lang="pl-PL"/>
          </a:p>
        </p:txBody>
      </p:sp>
      <p:sp>
        <p:nvSpPr>
          <p:cNvPr id="3" name="Symbol zastępczy daty 2">
            <a:extLst>
              <a:ext uri="{FF2B5EF4-FFF2-40B4-BE49-F238E27FC236}">
                <a16:creationId xmlns:a16="http://schemas.microsoft.com/office/drawing/2014/main" id="{4E331357-28C6-44D6-9BE4-B2C0370CFE51}"/>
              </a:ext>
            </a:extLst>
          </p:cNvPr>
          <p:cNvSpPr>
            <a:spLocks noGrp="1"/>
          </p:cNvSpPr>
          <p:nvPr>
            <p:ph type="dt" sz="quarter" idx="1"/>
          </p:nvPr>
        </p:nvSpPr>
        <p:spPr>
          <a:xfrm>
            <a:off x="3814626" y="0"/>
            <a:ext cx="2919565" cy="494981"/>
          </a:xfrm>
          <a:prstGeom prst="rect">
            <a:avLst/>
          </a:prstGeom>
        </p:spPr>
        <p:txBody>
          <a:bodyPr vert="horz" lIns="91065" tIns="45533" rIns="91065" bIns="45533" rtlCol="0"/>
          <a:lstStyle>
            <a:lvl1pPr algn="r">
              <a:defRPr sz="1200"/>
            </a:lvl1pPr>
          </a:lstStyle>
          <a:p>
            <a:fld id="{97B7B897-9335-4BF0-A497-2E4557AB816E}" type="datetimeFigureOut">
              <a:rPr lang="pl-PL" smtClean="0"/>
              <a:t>27.11.2023</a:t>
            </a:fld>
            <a:endParaRPr lang="pl-PL"/>
          </a:p>
        </p:txBody>
      </p:sp>
      <p:sp>
        <p:nvSpPr>
          <p:cNvPr id="4" name="Symbol zastępczy stopki 3">
            <a:extLst>
              <a:ext uri="{FF2B5EF4-FFF2-40B4-BE49-F238E27FC236}">
                <a16:creationId xmlns:a16="http://schemas.microsoft.com/office/drawing/2014/main" id="{F724FBDE-AA31-44B5-91F3-9BB3BDC1D591}"/>
              </a:ext>
            </a:extLst>
          </p:cNvPr>
          <p:cNvSpPr>
            <a:spLocks noGrp="1"/>
          </p:cNvSpPr>
          <p:nvPr>
            <p:ph type="ftr" sz="quarter" idx="2"/>
          </p:nvPr>
        </p:nvSpPr>
        <p:spPr>
          <a:xfrm>
            <a:off x="0" y="9371332"/>
            <a:ext cx="2919565" cy="494981"/>
          </a:xfrm>
          <a:prstGeom prst="rect">
            <a:avLst/>
          </a:prstGeom>
        </p:spPr>
        <p:txBody>
          <a:bodyPr vert="horz" lIns="91065" tIns="45533" rIns="91065" bIns="45533"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7B9F1852-91B4-4C7F-BA20-10B103F4AE93}"/>
              </a:ext>
            </a:extLst>
          </p:cNvPr>
          <p:cNvSpPr>
            <a:spLocks noGrp="1"/>
          </p:cNvSpPr>
          <p:nvPr>
            <p:ph type="sldNum" sz="quarter" idx="3"/>
          </p:nvPr>
        </p:nvSpPr>
        <p:spPr>
          <a:xfrm>
            <a:off x="3814626" y="9371332"/>
            <a:ext cx="2919565" cy="494981"/>
          </a:xfrm>
          <a:prstGeom prst="rect">
            <a:avLst/>
          </a:prstGeom>
        </p:spPr>
        <p:txBody>
          <a:bodyPr vert="horz" lIns="91065" tIns="45533" rIns="91065" bIns="45533" rtlCol="0" anchor="b"/>
          <a:lstStyle>
            <a:lvl1pPr algn="r">
              <a:defRPr sz="1200"/>
            </a:lvl1pPr>
          </a:lstStyle>
          <a:p>
            <a:fld id="{9BB2CEFC-F816-4869-98A3-89C0B1BC3ECB}" type="slidenum">
              <a:rPr lang="pl-PL" smtClean="0"/>
              <a:t>‹#›</a:t>
            </a:fld>
            <a:endParaRPr lang="pl-PL"/>
          </a:p>
        </p:txBody>
      </p:sp>
    </p:spTree>
    <p:extLst>
      <p:ext uri="{BB962C8B-B14F-4D97-AF65-F5344CB8AC3E}">
        <p14:creationId xmlns:p14="http://schemas.microsoft.com/office/powerpoint/2010/main" val="1509238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2" y="0"/>
            <a:ext cx="2918830" cy="495029"/>
          </a:xfrm>
          <a:prstGeom prst="rect">
            <a:avLst/>
          </a:prstGeom>
        </p:spPr>
        <p:txBody>
          <a:bodyPr vert="horz" lIns="91065" tIns="45533" rIns="91065" bIns="45533" rtlCol="0"/>
          <a:lstStyle>
            <a:lvl1pPr algn="l">
              <a:defRPr sz="1200"/>
            </a:lvl1pPr>
          </a:lstStyle>
          <a:p>
            <a:endParaRPr lang="pl-PL"/>
          </a:p>
        </p:txBody>
      </p:sp>
      <p:sp>
        <p:nvSpPr>
          <p:cNvPr id="3" name="Symbol zastępczy daty 2"/>
          <p:cNvSpPr>
            <a:spLocks noGrp="1"/>
          </p:cNvSpPr>
          <p:nvPr>
            <p:ph type="dt" idx="1"/>
          </p:nvPr>
        </p:nvSpPr>
        <p:spPr>
          <a:xfrm>
            <a:off x="3815376" y="0"/>
            <a:ext cx="2918830" cy="495029"/>
          </a:xfrm>
          <a:prstGeom prst="rect">
            <a:avLst/>
          </a:prstGeom>
        </p:spPr>
        <p:txBody>
          <a:bodyPr vert="horz" lIns="91065" tIns="45533" rIns="91065" bIns="45533" rtlCol="0"/>
          <a:lstStyle>
            <a:lvl1pPr algn="r">
              <a:defRPr sz="1200"/>
            </a:lvl1pPr>
          </a:lstStyle>
          <a:p>
            <a:fld id="{7535A975-2697-40E0-A810-9EEED2C80D2E}" type="datetimeFigureOut">
              <a:rPr lang="pl-PL" smtClean="0"/>
              <a:t>27.11.2023</a:t>
            </a:fld>
            <a:endParaRPr lang="pl-PL"/>
          </a:p>
        </p:txBody>
      </p:sp>
      <p:sp>
        <p:nvSpPr>
          <p:cNvPr id="4" name="Symbol zastępczy obrazu slajd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065" tIns="45533" rIns="91065" bIns="45533" rtlCol="0" anchor="ctr"/>
          <a:lstStyle/>
          <a:p>
            <a:endParaRPr lang="pl-PL"/>
          </a:p>
        </p:txBody>
      </p:sp>
      <p:sp>
        <p:nvSpPr>
          <p:cNvPr id="5" name="Symbol zastępczy notatek 4"/>
          <p:cNvSpPr>
            <a:spLocks noGrp="1"/>
          </p:cNvSpPr>
          <p:nvPr>
            <p:ph type="body" sz="quarter" idx="3"/>
          </p:nvPr>
        </p:nvSpPr>
        <p:spPr>
          <a:xfrm>
            <a:off x="673577" y="4748163"/>
            <a:ext cx="5388610" cy="3884861"/>
          </a:xfrm>
          <a:prstGeom prst="rect">
            <a:avLst/>
          </a:prstGeom>
        </p:spPr>
        <p:txBody>
          <a:bodyPr vert="horz" lIns="91065" tIns="45533" rIns="91065" bIns="45533"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2" y="9371287"/>
            <a:ext cx="2918830" cy="495028"/>
          </a:xfrm>
          <a:prstGeom prst="rect">
            <a:avLst/>
          </a:prstGeom>
        </p:spPr>
        <p:txBody>
          <a:bodyPr vert="horz" lIns="91065" tIns="45533" rIns="91065" bIns="45533"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15376" y="9371287"/>
            <a:ext cx="2918830" cy="495028"/>
          </a:xfrm>
          <a:prstGeom prst="rect">
            <a:avLst/>
          </a:prstGeom>
        </p:spPr>
        <p:txBody>
          <a:bodyPr vert="horz" lIns="91065" tIns="45533" rIns="91065" bIns="45533" rtlCol="0" anchor="b"/>
          <a:lstStyle>
            <a:lvl1pPr algn="r">
              <a:defRPr sz="1200"/>
            </a:lvl1pPr>
          </a:lstStyle>
          <a:p>
            <a:fld id="{416E01DD-99FF-4480-93A9-E2C7FC0596F4}" type="slidenum">
              <a:rPr lang="pl-PL" smtClean="0"/>
              <a:t>‹#›</a:t>
            </a:fld>
            <a:endParaRPr lang="pl-PL"/>
          </a:p>
        </p:txBody>
      </p:sp>
    </p:spTree>
    <p:extLst>
      <p:ext uri="{BB962C8B-B14F-4D97-AF65-F5344CB8AC3E}">
        <p14:creationId xmlns:p14="http://schemas.microsoft.com/office/powerpoint/2010/main" val="95468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BBC8DA1-322F-4B53-8136-CD836C1EA43D}" type="slidenum">
              <a:rPr lang="pl-PL" smtClean="0"/>
              <a:t>6</a:t>
            </a:fld>
            <a:endParaRPr lang="pl-PL"/>
          </a:p>
        </p:txBody>
      </p:sp>
    </p:spTree>
    <p:extLst>
      <p:ext uri="{BB962C8B-B14F-4D97-AF65-F5344CB8AC3E}">
        <p14:creationId xmlns:p14="http://schemas.microsoft.com/office/powerpoint/2010/main" val="407289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BBC8DA1-322F-4B53-8136-CD836C1EA43D}" type="slidenum">
              <a:rPr lang="pl-PL" smtClean="0"/>
              <a:t>7</a:t>
            </a:fld>
            <a:endParaRPr lang="pl-PL"/>
          </a:p>
        </p:txBody>
      </p:sp>
    </p:spTree>
    <p:extLst>
      <p:ext uri="{BB962C8B-B14F-4D97-AF65-F5344CB8AC3E}">
        <p14:creationId xmlns:p14="http://schemas.microsoft.com/office/powerpoint/2010/main" val="322675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416E01DD-99FF-4480-93A9-E2C7FC0596F4}" type="slidenum">
              <a:rPr lang="pl-PL" smtClean="0"/>
              <a:t>15</a:t>
            </a:fld>
            <a:endParaRPr lang="pl-PL"/>
          </a:p>
        </p:txBody>
      </p:sp>
    </p:spTree>
    <p:extLst>
      <p:ext uri="{BB962C8B-B14F-4D97-AF65-F5344CB8AC3E}">
        <p14:creationId xmlns:p14="http://schemas.microsoft.com/office/powerpoint/2010/main" val="45991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778406-D0D8-45E5-B49F-8A7429B7F2A4}"/>
              </a:ext>
            </a:extLst>
          </p:cNvPr>
          <p:cNvSpPr>
            <a:spLocks noGrp="1"/>
          </p:cNvSpPr>
          <p:nvPr>
            <p:ph type="ctrTitle"/>
          </p:nvPr>
        </p:nvSpPr>
        <p:spPr>
          <a:xfrm>
            <a:off x="6753069" y="4602851"/>
            <a:ext cx="4966327" cy="2154011"/>
          </a:xfrm>
        </p:spPr>
        <p:txBody>
          <a:bodyPr anchor="t">
            <a:normAutofit/>
          </a:bodyPr>
          <a:lstStyle>
            <a:lvl1pPr algn="l">
              <a:defRPr sz="4000"/>
            </a:lvl1pPr>
          </a:lstStyle>
          <a:p>
            <a:r>
              <a:rPr lang="pl-PL"/>
              <a:t>Kliknij, aby edytować styl</a:t>
            </a:r>
          </a:p>
        </p:txBody>
      </p:sp>
    </p:spTree>
    <p:extLst>
      <p:ext uri="{BB962C8B-B14F-4D97-AF65-F5344CB8AC3E}">
        <p14:creationId xmlns:p14="http://schemas.microsoft.com/office/powerpoint/2010/main" val="3579823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76237" y="0"/>
            <a:ext cx="360080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5" name="Symbol zastępczy zawartości 2">
            <a:extLst>
              <a:ext uri="{FF2B5EF4-FFF2-40B4-BE49-F238E27FC236}">
                <a16:creationId xmlns:a16="http://schemas.microsoft.com/office/drawing/2014/main" id="{FF376606-8E7D-4C1A-B562-33F0D8B831E5}"/>
              </a:ext>
            </a:extLst>
          </p:cNvPr>
          <p:cNvSpPr>
            <a:spLocks noGrp="1"/>
          </p:cNvSpPr>
          <p:nvPr>
            <p:ph idx="10"/>
          </p:nvPr>
        </p:nvSpPr>
        <p:spPr>
          <a:xfrm>
            <a:off x="4929440" y="0"/>
            <a:ext cx="350935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6" name="Symbol zastępczy zawartości 2">
            <a:extLst>
              <a:ext uri="{FF2B5EF4-FFF2-40B4-BE49-F238E27FC236}">
                <a16:creationId xmlns:a16="http://schemas.microsoft.com/office/drawing/2014/main" id="{4C8E1081-30CF-4C6B-A0CC-C6A43AD27B3B}"/>
              </a:ext>
            </a:extLst>
          </p:cNvPr>
          <p:cNvSpPr>
            <a:spLocks noGrp="1"/>
          </p:cNvSpPr>
          <p:nvPr>
            <p:ph idx="11"/>
          </p:nvPr>
        </p:nvSpPr>
        <p:spPr>
          <a:xfrm>
            <a:off x="8591192" y="0"/>
            <a:ext cx="3600807"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5599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97024" y="0"/>
            <a:ext cx="5414936"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5" name="Symbol zastępczy zawartości 2">
            <a:extLst>
              <a:ext uri="{FF2B5EF4-FFF2-40B4-BE49-F238E27FC236}">
                <a16:creationId xmlns:a16="http://schemas.microsoft.com/office/drawing/2014/main" id="{FF376606-8E7D-4C1A-B562-33F0D8B831E5}"/>
              </a:ext>
            </a:extLst>
          </p:cNvPr>
          <p:cNvSpPr>
            <a:spLocks noGrp="1"/>
          </p:cNvSpPr>
          <p:nvPr>
            <p:ph idx="10"/>
          </p:nvPr>
        </p:nvSpPr>
        <p:spPr>
          <a:xfrm>
            <a:off x="6764363" y="0"/>
            <a:ext cx="5414936"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132804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5" name="Symbol zastępczy zawartości 2">
            <a:extLst>
              <a:ext uri="{FF2B5EF4-FFF2-40B4-BE49-F238E27FC236}">
                <a16:creationId xmlns:a16="http://schemas.microsoft.com/office/drawing/2014/main" id="{153DDEEA-4224-4100-884E-029A9E6ADC1E}"/>
              </a:ext>
            </a:extLst>
          </p:cNvPr>
          <p:cNvSpPr>
            <a:spLocks noGrp="1"/>
          </p:cNvSpPr>
          <p:nvPr>
            <p:ph idx="1"/>
          </p:nvPr>
        </p:nvSpPr>
        <p:spPr>
          <a:xfrm>
            <a:off x="1176237" y="0"/>
            <a:ext cx="360080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zawartości 2">
            <a:extLst>
              <a:ext uri="{FF2B5EF4-FFF2-40B4-BE49-F238E27FC236}">
                <a16:creationId xmlns:a16="http://schemas.microsoft.com/office/drawing/2014/main" id="{A8E07A03-547C-4DA0-915B-87FCC9D7D9F1}"/>
              </a:ext>
            </a:extLst>
          </p:cNvPr>
          <p:cNvSpPr>
            <a:spLocks noGrp="1"/>
          </p:cNvSpPr>
          <p:nvPr>
            <p:ph idx="11"/>
          </p:nvPr>
        </p:nvSpPr>
        <p:spPr>
          <a:xfrm>
            <a:off x="4958534" y="0"/>
            <a:ext cx="7233465"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862695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7" name="Symbol zastępczy zawartości 2">
            <a:extLst>
              <a:ext uri="{FF2B5EF4-FFF2-40B4-BE49-F238E27FC236}">
                <a16:creationId xmlns:a16="http://schemas.microsoft.com/office/drawing/2014/main" id="{B1EFA544-630A-4118-9C1E-4E070026EA3B}"/>
              </a:ext>
            </a:extLst>
          </p:cNvPr>
          <p:cNvSpPr>
            <a:spLocks noGrp="1"/>
          </p:cNvSpPr>
          <p:nvPr>
            <p:ph idx="1"/>
          </p:nvPr>
        </p:nvSpPr>
        <p:spPr>
          <a:xfrm>
            <a:off x="1176237" y="0"/>
            <a:ext cx="7262554"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9" name="Symbol zastępczy zawartości 2">
            <a:extLst>
              <a:ext uri="{FF2B5EF4-FFF2-40B4-BE49-F238E27FC236}">
                <a16:creationId xmlns:a16="http://schemas.microsoft.com/office/drawing/2014/main" id="{B1B4B7A1-5A0E-4A0D-8C98-B75C561D410D}"/>
              </a:ext>
            </a:extLst>
          </p:cNvPr>
          <p:cNvSpPr>
            <a:spLocks noGrp="1"/>
          </p:cNvSpPr>
          <p:nvPr>
            <p:ph idx="11"/>
          </p:nvPr>
        </p:nvSpPr>
        <p:spPr>
          <a:xfrm>
            <a:off x="8591192" y="0"/>
            <a:ext cx="3600807"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382476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92865" y="0"/>
            <a:ext cx="10999135"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1581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76237" y="0"/>
            <a:ext cx="360080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5" name="Symbol zastępczy zawartości 2">
            <a:extLst>
              <a:ext uri="{FF2B5EF4-FFF2-40B4-BE49-F238E27FC236}">
                <a16:creationId xmlns:a16="http://schemas.microsoft.com/office/drawing/2014/main" id="{FF376606-8E7D-4C1A-B562-33F0D8B831E5}"/>
              </a:ext>
            </a:extLst>
          </p:cNvPr>
          <p:cNvSpPr>
            <a:spLocks noGrp="1"/>
          </p:cNvSpPr>
          <p:nvPr>
            <p:ph idx="10"/>
          </p:nvPr>
        </p:nvSpPr>
        <p:spPr>
          <a:xfrm>
            <a:off x="4929440" y="0"/>
            <a:ext cx="350935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6" name="Symbol zastępczy zawartości 2">
            <a:extLst>
              <a:ext uri="{FF2B5EF4-FFF2-40B4-BE49-F238E27FC236}">
                <a16:creationId xmlns:a16="http://schemas.microsoft.com/office/drawing/2014/main" id="{4C8E1081-30CF-4C6B-A0CC-C6A43AD27B3B}"/>
              </a:ext>
            </a:extLst>
          </p:cNvPr>
          <p:cNvSpPr>
            <a:spLocks noGrp="1"/>
          </p:cNvSpPr>
          <p:nvPr>
            <p:ph idx="11"/>
          </p:nvPr>
        </p:nvSpPr>
        <p:spPr>
          <a:xfrm>
            <a:off x="8591192" y="0"/>
            <a:ext cx="3600807"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19964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97024" y="0"/>
            <a:ext cx="5414936"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5" name="Symbol zastępczy zawartości 2">
            <a:extLst>
              <a:ext uri="{FF2B5EF4-FFF2-40B4-BE49-F238E27FC236}">
                <a16:creationId xmlns:a16="http://schemas.microsoft.com/office/drawing/2014/main" id="{FF376606-8E7D-4C1A-B562-33F0D8B831E5}"/>
              </a:ext>
            </a:extLst>
          </p:cNvPr>
          <p:cNvSpPr>
            <a:spLocks noGrp="1"/>
          </p:cNvSpPr>
          <p:nvPr>
            <p:ph idx="10"/>
          </p:nvPr>
        </p:nvSpPr>
        <p:spPr>
          <a:xfrm>
            <a:off x="6764363" y="0"/>
            <a:ext cx="5414936"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070535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5" name="Symbol zastępczy zawartości 2">
            <a:extLst>
              <a:ext uri="{FF2B5EF4-FFF2-40B4-BE49-F238E27FC236}">
                <a16:creationId xmlns:a16="http://schemas.microsoft.com/office/drawing/2014/main" id="{153DDEEA-4224-4100-884E-029A9E6ADC1E}"/>
              </a:ext>
            </a:extLst>
          </p:cNvPr>
          <p:cNvSpPr>
            <a:spLocks noGrp="1"/>
          </p:cNvSpPr>
          <p:nvPr>
            <p:ph idx="1"/>
          </p:nvPr>
        </p:nvSpPr>
        <p:spPr>
          <a:xfrm>
            <a:off x="1176237" y="0"/>
            <a:ext cx="360080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zawartości 2">
            <a:extLst>
              <a:ext uri="{FF2B5EF4-FFF2-40B4-BE49-F238E27FC236}">
                <a16:creationId xmlns:a16="http://schemas.microsoft.com/office/drawing/2014/main" id="{A8E07A03-547C-4DA0-915B-87FCC9D7D9F1}"/>
              </a:ext>
            </a:extLst>
          </p:cNvPr>
          <p:cNvSpPr>
            <a:spLocks noGrp="1"/>
          </p:cNvSpPr>
          <p:nvPr>
            <p:ph idx="11"/>
          </p:nvPr>
        </p:nvSpPr>
        <p:spPr>
          <a:xfrm>
            <a:off x="4958534" y="0"/>
            <a:ext cx="7233465"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323246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7" name="Symbol zastępczy zawartości 2">
            <a:extLst>
              <a:ext uri="{FF2B5EF4-FFF2-40B4-BE49-F238E27FC236}">
                <a16:creationId xmlns:a16="http://schemas.microsoft.com/office/drawing/2014/main" id="{B1EFA544-630A-4118-9C1E-4E070026EA3B}"/>
              </a:ext>
            </a:extLst>
          </p:cNvPr>
          <p:cNvSpPr>
            <a:spLocks noGrp="1"/>
          </p:cNvSpPr>
          <p:nvPr>
            <p:ph idx="1"/>
          </p:nvPr>
        </p:nvSpPr>
        <p:spPr>
          <a:xfrm>
            <a:off x="1176237" y="0"/>
            <a:ext cx="7262554"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9" name="Symbol zastępczy zawartości 2">
            <a:extLst>
              <a:ext uri="{FF2B5EF4-FFF2-40B4-BE49-F238E27FC236}">
                <a16:creationId xmlns:a16="http://schemas.microsoft.com/office/drawing/2014/main" id="{B1B4B7A1-5A0E-4A0D-8C98-B75C561D410D}"/>
              </a:ext>
            </a:extLst>
          </p:cNvPr>
          <p:cNvSpPr>
            <a:spLocks noGrp="1"/>
          </p:cNvSpPr>
          <p:nvPr>
            <p:ph idx="11"/>
          </p:nvPr>
        </p:nvSpPr>
        <p:spPr>
          <a:xfrm>
            <a:off x="8591192" y="0"/>
            <a:ext cx="3600807"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1067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92865" y="0"/>
            <a:ext cx="10999135"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20064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778406-D0D8-45E5-B49F-8A7429B7F2A4}"/>
              </a:ext>
            </a:extLst>
          </p:cNvPr>
          <p:cNvSpPr>
            <a:spLocks noGrp="1"/>
          </p:cNvSpPr>
          <p:nvPr>
            <p:ph type="ctrTitle"/>
          </p:nvPr>
        </p:nvSpPr>
        <p:spPr>
          <a:xfrm>
            <a:off x="7351585" y="4602851"/>
            <a:ext cx="4966327" cy="2154011"/>
          </a:xfrm>
        </p:spPr>
        <p:txBody>
          <a:bodyPr anchor="t">
            <a:normAutofit/>
          </a:bodyPr>
          <a:lstStyle>
            <a:lvl1pPr algn="l">
              <a:defRPr sz="4000"/>
            </a:lvl1pPr>
          </a:lstStyle>
          <a:p>
            <a:r>
              <a:rPr lang="pl-PL"/>
              <a:t>Kliknij, aby edytować styl</a:t>
            </a:r>
          </a:p>
        </p:txBody>
      </p:sp>
      <p:pic>
        <p:nvPicPr>
          <p:cNvPr id="3" name="Grafika 2">
            <a:extLst>
              <a:ext uri="{FF2B5EF4-FFF2-40B4-BE49-F238E27FC236}">
                <a16:creationId xmlns:a16="http://schemas.microsoft.com/office/drawing/2014/main" id="{2194F5BA-6C6E-41CA-83F5-6924CD2404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423" t="619" b="29934"/>
          <a:stretch/>
        </p:blipFill>
        <p:spPr>
          <a:xfrm>
            <a:off x="14759668" y="-685800"/>
            <a:ext cx="4544786" cy="6858000"/>
          </a:xfrm>
          <a:prstGeom prst="rect">
            <a:avLst/>
          </a:prstGeom>
        </p:spPr>
      </p:pic>
      <p:pic>
        <p:nvPicPr>
          <p:cNvPr id="5" name="Obraz 4" descr="Obraz zawierający budynek, wieża&#10;&#10;Opis wygenerowany automatycznie">
            <a:extLst>
              <a:ext uri="{FF2B5EF4-FFF2-40B4-BE49-F238E27FC236}">
                <a16:creationId xmlns:a16="http://schemas.microsoft.com/office/drawing/2014/main" id="{EC3239E1-5926-4B5F-A917-2EAA2FED68F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5755"/>
          <a:stretch/>
        </p:blipFill>
        <p:spPr>
          <a:xfrm>
            <a:off x="-7048500" y="-101138"/>
            <a:ext cx="5581650" cy="6858000"/>
          </a:xfrm>
          <a:prstGeom prst="rect">
            <a:avLst/>
          </a:prstGeom>
        </p:spPr>
      </p:pic>
      <p:sp>
        <p:nvSpPr>
          <p:cNvPr id="7" name="Prostokąt 6">
            <a:extLst>
              <a:ext uri="{FF2B5EF4-FFF2-40B4-BE49-F238E27FC236}">
                <a16:creationId xmlns:a16="http://schemas.microsoft.com/office/drawing/2014/main" id="{D8514471-C387-42F3-9137-4630A9DED328}"/>
              </a:ext>
            </a:extLst>
          </p:cNvPr>
          <p:cNvSpPr/>
          <p:nvPr userDrawn="1"/>
        </p:nvSpPr>
        <p:spPr>
          <a:xfrm>
            <a:off x="-7048500" y="-101138"/>
            <a:ext cx="5581650" cy="6858000"/>
          </a:xfrm>
          <a:prstGeom prst="rect">
            <a:avLst/>
          </a:prstGeom>
          <a:solidFill>
            <a:srgbClr val="633F5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03288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9" name="Symbol zastępczy tekstu 2">
            <a:extLst>
              <a:ext uri="{FF2B5EF4-FFF2-40B4-BE49-F238E27FC236}">
                <a16:creationId xmlns:a16="http://schemas.microsoft.com/office/drawing/2014/main" id="{A2D31FF0-A9C3-4974-AE7B-F32144706A49}"/>
              </a:ext>
            </a:extLst>
          </p:cNvPr>
          <p:cNvSpPr>
            <a:spLocks noGrp="1"/>
          </p:cNvSpPr>
          <p:nvPr>
            <p:ph idx="1"/>
          </p:nvPr>
        </p:nvSpPr>
        <p:spPr>
          <a:xfrm>
            <a:off x="1052154" y="1561563"/>
            <a:ext cx="5041076" cy="4642465"/>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Tytuł 11">
            <a:extLst>
              <a:ext uri="{FF2B5EF4-FFF2-40B4-BE49-F238E27FC236}">
                <a16:creationId xmlns:a16="http://schemas.microsoft.com/office/drawing/2014/main" id="{75481299-3DDC-41C8-8CAC-9F38ABC71092}"/>
              </a:ext>
            </a:extLst>
          </p:cNvPr>
          <p:cNvSpPr>
            <a:spLocks noGrp="1"/>
          </p:cNvSpPr>
          <p:nvPr>
            <p:ph type="title" hasCustomPrompt="1"/>
          </p:nvPr>
        </p:nvSpPr>
        <p:spPr>
          <a:xfrm>
            <a:off x="1052150" y="494587"/>
            <a:ext cx="8945290" cy="523871"/>
          </a:xfrm>
        </p:spPr>
        <p:txBody>
          <a:bodyPr anchor="t"/>
          <a:lstStyle>
            <a:lvl1pPr>
              <a:defRPr b="0">
                <a:latin typeface="+mn-lt"/>
              </a:defRPr>
            </a:lvl1pPr>
          </a:lstStyle>
          <a:p>
            <a:r>
              <a:rPr lang="pl-PL"/>
              <a:t>KLIKNIJ, ABY EDYTOWAĆ STYL</a:t>
            </a:r>
          </a:p>
        </p:txBody>
      </p:sp>
      <p:sp>
        <p:nvSpPr>
          <p:cNvPr id="15" name="Symbol zastępczy zawartości 14">
            <a:extLst>
              <a:ext uri="{FF2B5EF4-FFF2-40B4-BE49-F238E27FC236}">
                <a16:creationId xmlns:a16="http://schemas.microsoft.com/office/drawing/2014/main" id="{070927EE-C616-489A-803C-6AA36D1C3D4C}"/>
              </a:ext>
            </a:extLst>
          </p:cNvPr>
          <p:cNvSpPr>
            <a:spLocks noGrp="1"/>
          </p:cNvSpPr>
          <p:nvPr>
            <p:ph sz="quarter" idx="11" hasCustomPrompt="1"/>
          </p:nvPr>
        </p:nvSpPr>
        <p:spPr>
          <a:xfrm>
            <a:off x="1052148" y="953375"/>
            <a:ext cx="10381687" cy="658428"/>
          </a:xfrm>
        </p:spPr>
        <p:txBody>
          <a:bodyPr>
            <a:normAutofit/>
          </a:bodyPr>
          <a:lstStyle>
            <a:lvl1pPr marL="0" indent="0">
              <a:lnSpc>
                <a:spcPts val="2100"/>
              </a:lnSpc>
              <a:buNone/>
              <a:defRPr sz="2200">
                <a:latin typeface="+mj-lt"/>
              </a:defRPr>
            </a:lvl1pPr>
          </a:lstStyle>
          <a:p>
            <a:pPr lvl="0"/>
            <a:r>
              <a:rPr lang="pl-PL"/>
              <a:t>KLIKNIJ, ABY EDYTOWAĆ STYLE</a:t>
            </a:r>
          </a:p>
        </p:txBody>
      </p:sp>
      <p:sp>
        <p:nvSpPr>
          <p:cNvPr id="17" name="Symbol zastępczy zawartości 16">
            <a:extLst>
              <a:ext uri="{FF2B5EF4-FFF2-40B4-BE49-F238E27FC236}">
                <a16:creationId xmlns:a16="http://schemas.microsoft.com/office/drawing/2014/main" id="{0F0715DD-5AC4-4F14-992B-699883443619}"/>
              </a:ext>
            </a:extLst>
          </p:cNvPr>
          <p:cNvSpPr>
            <a:spLocks noGrp="1"/>
          </p:cNvSpPr>
          <p:nvPr>
            <p:ph sz="quarter" idx="12"/>
          </p:nvPr>
        </p:nvSpPr>
        <p:spPr>
          <a:xfrm>
            <a:off x="6325985" y="1561583"/>
            <a:ext cx="5107850" cy="4641619"/>
          </a:xfrm>
        </p:spPr>
        <p:txBody>
          <a:bodyPr/>
          <a:lstStyle>
            <a:lvl1pPr marL="0" indent="0">
              <a:buNone/>
              <a:defRPr>
                <a:latin typeface="+mj-lt"/>
              </a:defRPr>
            </a:lvl1pPr>
            <a:lvl2pPr marL="457205"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2" name="Prostokąt 21">
            <a:extLst>
              <a:ext uri="{FF2B5EF4-FFF2-40B4-BE49-F238E27FC236}">
                <a16:creationId xmlns:a16="http://schemas.microsoft.com/office/drawing/2014/main" id="{31FB52C2-97D1-46D4-AE6E-CA52552328BB}"/>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id="{D1A3F85A-EB34-48FC-8554-219289949EBC}"/>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36">
            <a:extLst>
              <a:ext uri="{FF2B5EF4-FFF2-40B4-BE49-F238E27FC236}">
                <a16:creationId xmlns:a16="http://schemas.microsoft.com/office/drawing/2014/main" id="{F9B93E16-FF77-4852-BDCD-F2D2C0617310}"/>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20CD8801-F95A-446D-AD09-BB2C17F567EC}"/>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38">
            <a:extLst>
              <a:ext uri="{FF2B5EF4-FFF2-40B4-BE49-F238E27FC236}">
                <a16:creationId xmlns:a16="http://schemas.microsoft.com/office/drawing/2014/main" id="{9E3E76A0-9F74-4DEA-91F7-A47F24F04212}"/>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ymbol zastępczy numeru slajdu 5">
            <a:extLst>
              <a:ext uri="{FF2B5EF4-FFF2-40B4-BE49-F238E27FC236}">
                <a16:creationId xmlns:a16="http://schemas.microsoft.com/office/drawing/2014/main" id="{05DA7064-AD76-4C61-99C3-51AC88FEF655}"/>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633F53"/>
                </a:solidFill>
              </a:rPr>
              <a:pPr/>
              <a:t>‹#›</a:t>
            </a:fld>
            <a:endParaRPr lang="pl-PL" sz="1600">
              <a:solidFill>
                <a:srgbClr val="633F53"/>
              </a:solidFill>
            </a:endParaRPr>
          </a:p>
        </p:txBody>
      </p:sp>
    </p:spTree>
    <p:extLst>
      <p:ext uri="{BB962C8B-B14F-4D97-AF65-F5344CB8AC3E}">
        <p14:creationId xmlns:p14="http://schemas.microsoft.com/office/powerpoint/2010/main" val="4141647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lajd tytułowy">
    <p:spTree>
      <p:nvGrpSpPr>
        <p:cNvPr id="1" name=""/>
        <p:cNvGrpSpPr/>
        <p:nvPr/>
      </p:nvGrpSpPr>
      <p:grpSpPr>
        <a:xfrm>
          <a:off x="0" y="0"/>
          <a:ext cx="0" cy="0"/>
          <a:chOff x="0" y="0"/>
          <a:chExt cx="0" cy="0"/>
        </a:xfrm>
      </p:grpSpPr>
      <p:sp>
        <p:nvSpPr>
          <p:cNvPr id="9" name="Symbol zastępczy tekstu 2">
            <a:extLst>
              <a:ext uri="{FF2B5EF4-FFF2-40B4-BE49-F238E27FC236}">
                <a16:creationId xmlns:a16="http://schemas.microsoft.com/office/drawing/2014/main" id="{A2D31FF0-A9C3-4974-AE7B-F32144706A49}"/>
              </a:ext>
            </a:extLst>
          </p:cNvPr>
          <p:cNvSpPr>
            <a:spLocks noGrp="1"/>
          </p:cNvSpPr>
          <p:nvPr>
            <p:ph idx="1"/>
          </p:nvPr>
        </p:nvSpPr>
        <p:spPr>
          <a:xfrm>
            <a:off x="1052154" y="1561563"/>
            <a:ext cx="5041076"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Tytuł 11">
            <a:extLst>
              <a:ext uri="{FF2B5EF4-FFF2-40B4-BE49-F238E27FC236}">
                <a16:creationId xmlns:a16="http://schemas.microsoft.com/office/drawing/2014/main" id="{75481299-3DDC-41C8-8CAC-9F38ABC71092}"/>
              </a:ext>
            </a:extLst>
          </p:cNvPr>
          <p:cNvSpPr>
            <a:spLocks noGrp="1"/>
          </p:cNvSpPr>
          <p:nvPr>
            <p:ph type="title" hasCustomPrompt="1"/>
          </p:nvPr>
        </p:nvSpPr>
        <p:spPr/>
        <p:txBody>
          <a:bodyPr anchor="t"/>
          <a:lstStyle>
            <a:lvl1pPr>
              <a:defRPr b="0">
                <a:latin typeface="+mn-lt"/>
              </a:defRPr>
            </a:lvl1pPr>
          </a:lstStyle>
          <a:p>
            <a:r>
              <a:rPr lang="pl-PL"/>
              <a:t>KLIKNIJ, ABY EDYTOWAĆ STYL</a:t>
            </a:r>
          </a:p>
        </p:txBody>
      </p:sp>
      <p:sp>
        <p:nvSpPr>
          <p:cNvPr id="15" name="Symbol zastępczy zawartości 14">
            <a:extLst>
              <a:ext uri="{FF2B5EF4-FFF2-40B4-BE49-F238E27FC236}">
                <a16:creationId xmlns:a16="http://schemas.microsoft.com/office/drawing/2014/main" id="{070927EE-C616-489A-803C-6AA36D1C3D4C}"/>
              </a:ext>
            </a:extLst>
          </p:cNvPr>
          <p:cNvSpPr>
            <a:spLocks noGrp="1"/>
          </p:cNvSpPr>
          <p:nvPr>
            <p:ph sz="quarter" idx="11" hasCustomPrompt="1"/>
          </p:nvPr>
        </p:nvSpPr>
        <p:spPr>
          <a:xfrm>
            <a:off x="1052149" y="962900"/>
            <a:ext cx="8898186" cy="658428"/>
          </a:xfrm>
        </p:spPr>
        <p:txBody>
          <a:bodyPr>
            <a:normAutofit/>
          </a:bodyPr>
          <a:lstStyle>
            <a:lvl1pPr marL="0" indent="0">
              <a:lnSpc>
                <a:spcPts val="2100"/>
              </a:lnSpc>
              <a:buNone/>
              <a:defRPr sz="2200">
                <a:latin typeface="+mj-lt"/>
              </a:defRPr>
            </a:lvl1pPr>
          </a:lstStyle>
          <a:p>
            <a:pPr lvl="0"/>
            <a:r>
              <a:rPr lang="pl-PL"/>
              <a:t>KLIKNIJ, ABY EDYTOWAĆ STYLE</a:t>
            </a:r>
          </a:p>
        </p:txBody>
      </p:sp>
      <p:sp>
        <p:nvSpPr>
          <p:cNvPr id="17" name="Symbol zastępczy zawartości 16">
            <a:extLst>
              <a:ext uri="{FF2B5EF4-FFF2-40B4-BE49-F238E27FC236}">
                <a16:creationId xmlns:a16="http://schemas.microsoft.com/office/drawing/2014/main" id="{0F0715DD-5AC4-4F14-992B-699883443619}"/>
              </a:ext>
            </a:extLst>
          </p:cNvPr>
          <p:cNvSpPr>
            <a:spLocks noGrp="1"/>
          </p:cNvSpPr>
          <p:nvPr>
            <p:ph sz="quarter" idx="12"/>
          </p:nvPr>
        </p:nvSpPr>
        <p:spPr>
          <a:xfrm>
            <a:off x="6325985" y="1561584"/>
            <a:ext cx="5107850" cy="4670739"/>
          </a:xfrm>
        </p:spPr>
        <p:txBody>
          <a:bodyPr/>
          <a:lstStyle>
            <a:lvl1pPr marL="0" indent="0">
              <a:buNone/>
              <a:defRPr>
                <a:latin typeface="+mj-lt"/>
              </a:defRPr>
            </a:lvl1pPr>
            <a:lvl2pPr marL="457205"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18" name="Obraz 17">
            <a:extLst>
              <a:ext uri="{FF2B5EF4-FFF2-40B4-BE49-F238E27FC236}">
                <a16:creationId xmlns:a16="http://schemas.microsoft.com/office/drawing/2014/main" id="{9DFB0365-72AD-4E7D-84FD-35AB1AA71A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2061" y="509295"/>
            <a:ext cx="1308781" cy="494457"/>
          </a:xfrm>
          <a:prstGeom prst="rect">
            <a:avLst/>
          </a:prstGeom>
        </p:spPr>
      </p:pic>
    </p:spTree>
    <p:extLst>
      <p:ext uri="{BB962C8B-B14F-4D97-AF65-F5344CB8AC3E}">
        <p14:creationId xmlns:p14="http://schemas.microsoft.com/office/powerpoint/2010/main" val="4290087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3" name="Symbol zastępczy obrazu 2">
            <a:extLst>
              <a:ext uri="{FF2B5EF4-FFF2-40B4-BE49-F238E27FC236}">
                <a16:creationId xmlns:a16="http://schemas.microsoft.com/office/drawing/2014/main" id="{5C3BE517-9800-499C-814B-6DB57DD4C6BB}"/>
              </a:ext>
            </a:extLst>
          </p:cNvPr>
          <p:cNvSpPr>
            <a:spLocks noGrp="1"/>
          </p:cNvSpPr>
          <p:nvPr>
            <p:ph type="pic" sz="quarter" idx="12"/>
          </p:nvPr>
        </p:nvSpPr>
        <p:spPr>
          <a:xfrm>
            <a:off x="6477000" y="0"/>
            <a:ext cx="5715000" cy="6858000"/>
          </a:xfrm>
        </p:spPr>
        <p:txBody>
          <a:bodyPr/>
          <a:lstStyle/>
          <a:p>
            <a:endParaRPr lang="pl-PL"/>
          </a:p>
        </p:txBody>
      </p:sp>
      <p:sp>
        <p:nvSpPr>
          <p:cNvPr id="9" name="Symbol zastępczy tekstu 2">
            <a:extLst>
              <a:ext uri="{FF2B5EF4-FFF2-40B4-BE49-F238E27FC236}">
                <a16:creationId xmlns:a16="http://schemas.microsoft.com/office/drawing/2014/main" id="{7EDA63E7-14E6-4DD0-BA4C-999705484FF8}"/>
              </a:ext>
            </a:extLst>
          </p:cNvPr>
          <p:cNvSpPr>
            <a:spLocks noGrp="1"/>
          </p:cNvSpPr>
          <p:nvPr>
            <p:ph idx="1"/>
          </p:nvPr>
        </p:nvSpPr>
        <p:spPr>
          <a:xfrm>
            <a:off x="1052154" y="1561563"/>
            <a:ext cx="5041076"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Tytuł 11">
            <a:extLst>
              <a:ext uri="{FF2B5EF4-FFF2-40B4-BE49-F238E27FC236}">
                <a16:creationId xmlns:a16="http://schemas.microsoft.com/office/drawing/2014/main" id="{13DA2A7A-0D08-49BC-BBE9-6FC2AB814B06}"/>
              </a:ext>
            </a:extLst>
          </p:cNvPr>
          <p:cNvSpPr>
            <a:spLocks noGrp="1"/>
          </p:cNvSpPr>
          <p:nvPr>
            <p:ph type="title" hasCustomPrompt="1"/>
          </p:nvPr>
        </p:nvSpPr>
        <p:spPr>
          <a:xfrm>
            <a:off x="1052151" y="494587"/>
            <a:ext cx="5041080" cy="523871"/>
          </a:xfrm>
        </p:spPr>
        <p:txBody>
          <a:bodyPr anchor="t"/>
          <a:lstStyle>
            <a:lvl1pPr>
              <a:defRPr b="0">
                <a:latin typeface="+mn-lt"/>
              </a:defRPr>
            </a:lvl1pPr>
          </a:lstStyle>
          <a:p>
            <a:r>
              <a:rPr lang="pl-PL"/>
              <a:t>KLIKNIJ, ABY EDYTOWAĆ STYL</a:t>
            </a:r>
          </a:p>
        </p:txBody>
      </p:sp>
      <p:sp>
        <p:nvSpPr>
          <p:cNvPr id="13" name="Symbol zastępczy zawartości 14">
            <a:extLst>
              <a:ext uri="{FF2B5EF4-FFF2-40B4-BE49-F238E27FC236}">
                <a16:creationId xmlns:a16="http://schemas.microsoft.com/office/drawing/2014/main" id="{894790BB-0B09-4941-9C1C-C52463D6B118}"/>
              </a:ext>
            </a:extLst>
          </p:cNvPr>
          <p:cNvSpPr>
            <a:spLocks noGrp="1"/>
          </p:cNvSpPr>
          <p:nvPr>
            <p:ph sz="quarter" idx="11" hasCustomPrompt="1"/>
          </p:nvPr>
        </p:nvSpPr>
        <p:spPr>
          <a:xfrm>
            <a:off x="1052149" y="962900"/>
            <a:ext cx="5041076" cy="658428"/>
          </a:xfrm>
        </p:spPr>
        <p:txBody>
          <a:bodyPr>
            <a:normAutofit/>
          </a:bodyPr>
          <a:lstStyle>
            <a:lvl1pPr marL="0" indent="0">
              <a:lnSpc>
                <a:spcPts val="2100"/>
              </a:lnSpc>
              <a:buNone/>
              <a:defRPr sz="2200">
                <a:latin typeface="+mj-lt"/>
              </a:defRPr>
            </a:lvl1pPr>
          </a:lstStyle>
          <a:p>
            <a:pPr lvl="0"/>
            <a:r>
              <a:rPr lang="pl-PL"/>
              <a:t>KLIKNIJ, ABY EDYTOWAĆ STYLE</a:t>
            </a:r>
          </a:p>
        </p:txBody>
      </p:sp>
    </p:spTree>
    <p:extLst>
      <p:ext uri="{BB962C8B-B14F-4D97-AF65-F5344CB8AC3E}">
        <p14:creationId xmlns:p14="http://schemas.microsoft.com/office/powerpoint/2010/main" val="1415534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Slajd tytułowy">
    <p:spTree>
      <p:nvGrpSpPr>
        <p:cNvPr id="1" name=""/>
        <p:cNvGrpSpPr/>
        <p:nvPr/>
      </p:nvGrpSpPr>
      <p:grpSpPr>
        <a:xfrm>
          <a:off x="0" y="0"/>
          <a:ext cx="0" cy="0"/>
          <a:chOff x="0" y="0"/>
          <a:chExt cx="0" cy="0"/>
        </a:xfrm>
      </p:grpSpPr>
      <p:sp>
        <p:nvSpPr>
          <p:cNvPr id="3" name="Symbol zastępczy obrazu 2">
            <a:extLst>
              <a:ext uri="{FF2B5EF4-FFF2-40B4-BE49-F238E27FC236}">
                <a16:creationId xmlns:a16="http://schemas.microsoft.com/office/drawing/2014/main" id="{5C3BE517-9800-499C-814B-6DB57DD4C6BB}"/>
              </a:ext>
            </a:extLst>
          </p:cNvPr>
          <p:cNvSpPr>
            <a:spLocks noGrp="1"/>
          </p:cNvSpPr>
          <p:nvPr>
            <p:ph type="pic" sz="quarter" idx="12"/>
          </p:nvPr>
        </p:nvSpPr>
        <p:spPr>
          <a:xfrm>
            <a:off x="5586200" y="0"/>
            <a:ext cx="6605800" cy="6858000"/>
          </a:xfrm>
        </p:spPr>
        <p:txBody>
          <a:bodyPr/>
          <a:lstStyle/>
          <a:p>
            <a:endParaRPr lang="pl-PL"/>
          </a:p>
        </p:txBody>
      </p:sp>
      <p:sp>
        <p:nvSpPr>
          <p:cNvPr id="9" name="Symbol zastępczy tekstu 2">
            <a:extLst>
              <a:ext uri="{FF2B5EF4-FFF2-40B4-BE49-F238E27FC236}">
                <a16:creationId xmlns:a16="http://schemas.microsoft.com/office/drawing/2014/main" id="{7EDA63E7-14E6-4DD0-BA4C-999705484FF8}"/>
              </a:ext>
            </a:extLst>
          </p:cNvPr>
          <p:cNvSpPr>
            <a:spLocks noGrp="1"/>
          </p:cNvSpPr>
          <p:nvPr>
            <p:ph idx="1"/>
          </p:nvPr>
        </p:nvSpPr>
        <p:spPr>
          <a:xfrm>
            <a:off x="1052154" y="1561563"/>
            <a:ext cx="4224701" cy="4671591"/>
          </a:xfrm>
          <a:prstGeom prst="rect">
            <a:avLst/>
          </a:prstGeom>
        </p:spPr>
        <p:txBody>
          <a:bodyPr vert="horz" lIns="91440" tIns="45720" rIns="91440" bIns="45720" rtlCol="0">
            <a:normAutofit/>
          </a:bodyPr>
          <a:lstStyle>
            <a:lvl1pPr marL="0" indent="0">
              <a:lnSpc>
                <a:spcPct val="100000"/>
              </a:lnSpc>
              <a:buNone/>
              <a:defRPr sz="1050">
                <a:latin typeface="+mj-lt"/>
              </a:defRPr>
            </a:lvl1pPr>
            <a:lvl2pPr marL="457205" indent="0">
              <a:lnSpc>
                <a:spcPct val="100000"/>
              </a:lnSpc>
              <a:buNone/>
              <a:defRPr sz="1050">
                <a:latin typeface="+mj-lt"/>
              </a:defRPr>
            </a:lvl2pPr>
            <a:lvl3pPr marL="914411" indent="0">
              <a:lnSpc>
                <a:spcPct val="100000"/>
              </a:lnSpc>
              <a:buNone/>
              <a:defRPr sz="1050">
                <a:latin typeface="+mj-lt"/>
              </a:defRPr>
            </a:lvl3pPr>
            <a:lvl4pPr marL="1371617" indent="0">
              <a:lnSpc>
                <a:spcPct val="100000"/>
              </a:lnSpc>
              <a:buNone/>
              <a:defRPr sz="1050">
                <a:latin typeface="+mj-lt"/>
              </a:defRPr>
            </a:lvl4pPr>
            <a:lvl5pPr marL="1828823" indent="0">
              <a:lnSpc>
                <a:spcPct val="100000"/>
              </a:lnSpc>
              <a:buNone/>
              <a:defRPr sz="105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Tytuł 11">
            <a:extLst>
              <a:ext uri="{FF2B5EF4-FFF2-40B4-BE49-F238E27FC236}">
                <a16:creationId xmlns:a16="http://schemas.microsoft.com/office/drawing/2014/main" id="{13DA2A7A-0D08-49BC-BBE9-6FC2AB814B06}"/>
              </a:ext>
            </a:extLst>
          </p:cNvPr>
          <p:cNvSpPr>
            <a:spLocks noGrp="1"/>
          </p:cNvSpPr>
          <p:nvPr>
            <p:ph type="title" hasCustomPrompt="1"/>
          </p:nvPr>
        </p:nvSpPr>
        <p:spPr>
          <a:xfrm>
            <a:off x="1052151" y="494587"/>
            <a:ext cx="4224704" cy="523871"/>
          </a:xfrm>
        </p:spPr>
        <p:txBody>
          <a:bodyPr anchor="t"/>
          <a:lstStyle>
            <a:lvl1pPr>
              <a:defRPr b="0">
                <a:latin typeface="+mn-lt"/>
              </a:defRPr>
            </a:lvl1pPr>
          </a:lstStyle>
          <a:p>
            <a:r>
              <a:rPr lang="pl-PL"/>
              <a:t>KLIKNIJ, ABY EDYTOWAĆ STYL</a:t>
            </a:r>
          </a:p>
        </p:txBody>
      </p:sp>
      <p:sp>
        <p:nvSpPr>
          <p:cNvPr id="13" name="Symbol zastępczy zawartości 14">
            <a:extLst>
              <a:ext uri="{FF2B5EF4-FFF2-40B4-BE49-F238E27FC236}">
                <a16:creationId xmlns:a16="http://schemas.microsoft.com/office/drawing/2014/main" id="{894790BB-0B09-4941-9C1C-C52463D6B118}"/>
              </a:ext>
            </a:extLst>
          </p:cNvPr>
          <p:cNvSpPr>
            <a:spLocks noGrp="1"/>
          </p:cNvSpPr>
          <p:nvPr>
            <p:ph sz="quarter" idx="11" hasCustomPrompt="1"/>
          </p:nvPr>
        </p:nvSpPr>
        <p:spPr>
          <a:xfrm>
            <a:off x="1052149" y="962900"/>
            <a:ext cx="4224701" cy="658428"/>
          </a:xfrm>
        </p:spPr>
        <p:txBody>
          <a:bodyPr>
            <a:normAutofit/>
          </a:bodyPr>
          <a:lstStyle>
            <a:lvl1pPr marL="0" indent="0">
              <a:lnSpc>
                <a:spcPts val="2100"/>
              </a:lnSpc>
              <a:buNone/>
              <a:defRPr sz="2200">
                <a:latin typeface="+mj-lt"/>
              </a:defRPr>
            </a:lvl1pPr>
          </a:lstStyle>
          <a:p>
            <a:pPr lvl="0"/>
            <a:r>
              <a:rPr lang="pl-PL"/>
              <a:t>KLIKNIJ, ABY EDYTOWAĆ STYLE</a:t>
            </a:r>
          </a:p>
        </p:txBody>
      </p:sp>
    </p:spTree>
    <p:extLst>
      <p:ext uri="{BB962C8B-B14F-4D97-AF65-F5344CB8AC3E}">
        <p14:creationId xmlns:p14="http://schemas.microsoft.com/office/powerpoint/2010/main" val="1673351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CFA6871-E4C7-4FDF-8067-1D621E6C8A57}"/>
              </a:ext>
            </a:extLst>
          </p:cNvPr>
          <p:cNvSpPr/>
          <p:nvPr userDrawn="1"/>
        </p:nvSpPr>
        <p:spPr>
          <a:xfrm>
            <a:off x="8091578" y="0"/>
            <a:ext cx="4100422" cy="6858000"/>
          </a:xfrm>
          <a:prstGeom prst="rect">
            <a:avLst/>
          </a:prstGeom>
          <a:solidFill>
            <a:srgbClr val="533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94FA711C-5664-4C2D-AA68-8D1938B2D0DA}"/>
              </a:ext>
            </a:extLst>
          </p:cNvPr>
          <p:cNvSpPr>
            <a:spLocks noGrp="1"/>
          </p:cNvSpPr>
          <p:nvPr>
            <p:ph idx="1"/>
          </p:nvPr>
        </p:nvSpPr>
        <p:spPr>
          <a:xfrm>
            <a:off x="1052153" y="1561563"/>
            <a:ext cx="6753497" cy="4671591"/>
          </a:xfrm>
          <a:prstGeom prst="rect">
            <a:avLst/>
          </a:prstGeom>
        </p:spPr>
        <p:txBody>
          <a:bodyPr vert="horz" lIns="91440" tIns="45720" rIns="91440" bIns="45720" rtlCol="0">
            <a:normAutofit/>
          </a:bodyPr>
          <a:lstStyle>
            <a:lvl1pPr marL="0" indent="0">
              <a:lnSpc>
                <a:spcPct val="100000"/>
              </a:lnSpc>
              <a:buNone/>
              <a:defRPr sz="1050">
                <a:latin typeface="+mj-lt"/>
              </a:defRPr>
            </a:lvl1pPr>
            <a:lvl2pPr marL="457205" indent="0">
              <a:lnSpc>
                <a:spcPct val="100000"/>
              </a:lnSpc>
              <a:buNone/>
              <a:defRPr sz="1050">
                <a:latin typeface="+mj-lt"/>
              </a:defRPr>
            </a:lvl2pPr>
            <a:lvl3pPr marL="914411" indent="0">
              <a:lnSpc>
                <a:spcPct val="100000"/>
              </a:lnSpc>
              <a:buNone/>
              <a:defRPr sz="1050">
                <a:latin typeface="+mj-lt"/>
              </a:defRPr>
            </a:lvl3pPr>
            <a:lvl4pPr marL="1371617" indent="0">
              <a:lnSpc>
                <a:spcPct val="100000"/>
              </a:lnSpc>
              <a:buNone/>
              <a:defRPr sz="1050">
                <a:latin typeface="+mj-lt"/>
              </a:defRPr>
            </a:lvl4pPr>
            <a:lvl5pPr marL="1828823" indent="0">
              <a:lnSpc>
                <a:spcPct val="100000"/>
              </a:lnSpc>
              <a:buNone/>
              <a:defRPr sz="105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ytuł 11">
            <a:extLst>
              <a:ext uri="{FF2B5EF4-FFF2-40B4-BE49-F238E27FC236}">
                <a16:creationId xmlns:a16="http://schemas.microsoft.com/office/drawing/2014/main" id="{434C0F8D-4C33-4DC2-AD59-B399495ACE22}"/>
              </a:ext>
            </a:extLst>
          </p:cNvPr>
          <p:cNvSpPr>
            <a:spLocks noGrp="1"/>
          </p:cNvSpPr>
          <p:nvPr>
            <p:ph type="title" hasCustomPrompt="1"/>
          </p:nvPr>
        </p:nvSpPr>
        <p:spPr>
          <a:xfrm>
            <a:off x="1052150" y="494587"/>
            <a:ext cx="6753501" cy="523871"/>
          </a:xfrm>
        </p:spPr>
        <p:txBody>
          <a:bodyPr anchor="t"/>
          <a:lstStyle>
            <a:lvl1pPr>
              <a:defRPr b="0">
                <a:latin typeface="+mn-lt"/>
              </a:defRPr>
            </a:lvl1pPr>
          </a:lstStyle>
          <a:p>
            <a:r>
              <a:rPr lang="pl-PL"/>
              <a:t>KLIKNIJ, ABY EDYTOWAĆ STYL</a:t>
            </a:r>
          </a:p>
        </p:txBody>
      </p:sp>
      <p:sp>
        <p:nvSpPr>
          <p:cNvPr id="9" name="Symbol zastępczy zawartości 14">
            <a:extLst>
              <a:ext uri="{FF2B5EF4-FFF2-40B4-BE49-F238E27FC236}">
                <a16:creationId xmlns:a16="http://schemas.microsoft.com/office/drawing/2014/main" id="{61E1B6AC-8B79-41F9-9AC5-6C5FAE1F13C5}"/>
              </a:ext>
            </a:extLst>
          </p:cNvPr>
          <p:cNvSpPr>
            <a:spLocks noGrp="1"/>
          </p:cNvSpPr>
          <p:nvPr>
            <p:ph sz="quarter" idx="11" hasCustomPrompt="1"/>
          </p:nvPr>
        </p:nvSpPr>
        <p:spPr>
          <a:xfrm>
            <a:off x="1052149" y="962900"/>
            <a:ext cx="6753502"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3" name="Grafika 2">
            <a:extLst>
              <a:ext uri="{FF2B5EF4-FFF2-40B4-BE49-F238E27FC236}">
                <a16:creationId xmlns:a16="http://schemas.microsoft.com/office/drawing/2014/main" id="{86645E80-6BF5-5A3C-6E69-932AF95E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1893950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lajd tytułowy">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E936E1AD-FF8A-471D-9A3B-0D37BC17DA92}"/>
              </a:ext>
            </a:extLst>
          </p:cNvPr>
          <p:cNvSpPr/>
          <p:nvPr userDrawn="1"/>
        </p:nvSpPr>
        <p:spPr>
          <a:xfrm>
            <a:off x="8105775" y="0"/>
            <a:ext cx="4101501" cy="6858000"/>
          </a:xfrm>
          <a:prstGeom prst="rect">
            <a:avLst/>
          </a:prstGeom>
          <a:gradFill flip="none" rotWithShape="1">
            <a:gsLst>
              <a:gs pos="100000">
                <a:schemeClr val="bg1">
                  <a:lumMod val="85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6E93C516-E0DB-4C99-B2BA-BE83AD81718D}"/>
              </a:ext>
            </a:extLst>
          </p:cNvPr>
          <p:cNvSpPr>
            <a:spLocks noGrp="1"/>
          </p:cNvSpPr>
          <p:nvPr>
            <p:ph idx="1"/>
          </p:nvPr>
        </p:nvSpPr>
        <p:spPr>
          <a:xfrm>
            <a:off x="1052153" y="1561563"/>
            <a:ext cx="6686995"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Tytuł 11">
            <a:extLst>
              <a:ext uri="{FF2B5EF4-FFF2-40B4-BE49-F238E27FC236}">
                <a16:creationId xmlns:a16="http://schemas.microsoft.com/office/drawing/2014/main" id="{FE55ABBF-54B7-4D30-AFCF-176B61257246}"/>
              </a:ext>
            </a:extLst>
          </p:cNvPr>
          <p:cNvSpPr>
            <a:spLocks noGrp="1"/>
          </p:cNvSpPr>
          <p:nvPr>
            <p:ph type="title" hasCustomPrompt="1"/>
          </p:nvPr>
        </p:nvSpPr>
        <p:spPr>
          <a:xfrm>
            <a:off x="1052151" y="494587"/>
            <a:ext cx="6686998" cy="523871"/>
          </a:xfrm>
        </p:spPr>
        <p:txBody>
          <a:bodyPr anchor="t"/>
          <a:lstStyle>
            <a:lvl1pPr>
              <a:defRPr b="0">
                <a:latin typeface="+mn-lt"/>
              </a:defRPr>
            </a:lvl1pPr>
          </a:lstStyle>
          <a:p>
            <a:r>
              <a:rPr lang="pl-PL"/>
              <a:t>KLIKNIJ, ABY EDYTOWAĆ STYL</a:t>
            </a:r>
          </a:p>
        </p:txBody>
      </p:sp>
      <p:sp>
        <p:nvSpPr>
          <p:cNvPr id="13" name="Symbol zastępczy zawartości 14">
            <a:extLst>
              <a:ext uri="{FF2B5EF4-FFF2-40B4-BE49-F238E27FC236}">
                <a16:creationId xmlns:a16="http://schemas.microsoft.com/office/drawing/2014/main" id="{F8E0AED4-0820-439F-BDB1-8719FB25D102}"/>
              </a:ext>
            </a:extLst>
          </p:cNvPr>
          <p:cNvSpPr>
            <a:spLocks noGrp="1"/>
          </p:cNvSpPr>
          <p:nvPr>
            <p:ph sz="quarter" idx="11" hasCustomPrompt="1"/>
          </p:nvPr>
        </p:nvSpPr>
        <p:spPr>
          <a:xfrm>
            <a:off x="1052148" y="962900"/>
            <a:ext cx="6686995"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14" name="Obraz 13">
            <a:extLst>
              <a:ext uri="{FF2B5EF4-FFF2-40B4-BE49-F238E27FC236}">
                <a16:creationId xmlns:a16="http://schemas.microsoft.com/office/drawing/2014/main" id="{3CB55064-F276-4D88-9FC3-B01E626823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2061" y="509295"/>
            <a:ext cx="1308781" cy="494457"/>
          </a:xfrm>
          <a:prstGeom prst="rect">
            <a:avLst/>
          </a:prstGeom>
        </p:spPr>
      </p:pic>
      <p:sp>
        <p:nvSpPr>
          <p:cNvPr id="15" name="Prostokąt 14">
            <a:extLst>
              <a:ext uri="{FF2B5EF4-FFF2-40B4-BE49-F238E27FC236}">
                <a16:creationId xmlns:a16="http://schemas.microsoft.com/office/drawing/2014/main" id="{4A4EA09F-36B6-4E4B-A965-7E8AA7C809BF}"/>
              </a:ext>
            </a:extLst>
          </p:cNvPr>
          <p:cNvSpPr/>
          <p:nvPr userDrawn="1"/>
        </p:nvSpPr>
        <p:spPr>
          <a:xfrm>
            <a:off x="8090499" y="0"/>
            <a:ext cx="4101501" cy="6858000"/>
          </a:xfrm>
          <a:prstGeom prst="rect">
            <a:avLst/>
          </a:prstGeom>
          <a:gradFill flip="none" rotWithShape="1">
            <a:gsLst>
              <a:gs pos="100000">
                <a:schemeClr val="bg1">
                  <a:lumMod val="85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Grafika 1">
            <a:extLst>
              <a:ext uri="{FF2B5EF4-FFF2-40B4-BE49-F238E27FC236}">
                <a16:creationId xmlns:a16="http://schemas.microsoft.com/office/drawing/2014/main" id="{B37AC33A-5305-45F5-F49F-F624FBAC50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4278776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lajd tytułowy">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CFA6871-E4C7-4FDF-8067-1D621E6C8A57}"/>
              </a:ext>
            </a:extLst>
          </p:cNvPr>
          <p:cNvSpPr/>
          <p:nvPr userDrawn="1"/>
        </p:nvSpPr>
        <p:spPr>
          <a:xfrm>
            <a:off x="6096000" y="0"/>
            <a:ext cx="6095999" cy="6858000"/>
          </a:xfrm>
          <a:prstGeom prst="rect">
            <a:avLst/>
          </a:prstGeom>
          <a:solidFill>
            <a:srgbClr val="533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11AED644-A07B-45BA-BB32-8EA0AB6375C8}"/>
              </a:ext>
            </a:extLst>
          </p:cNvPr>
          <p:cNvSpPr>
            <a:spLocks noGrp="1"/>
          </p:cNvSpPr>
          <p:nvPr>
            <p:ph idx="1"/>
          </p:nvPr>
        </p:nvSpPr>
        <p:spPr>
          <a:xfrm>
            <a:off x="1052154" y="1561563"/>
            <a:ext cx="4741816"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ytuł 11">
            <a:extLst>
              <a:ext uri="{FF2B5EF4-FFF2-40B4-BE49-F238E27FC236}">
                <a16:creationId xmlns:a16="http://schemas.microsoft.com/office/drawing/2014/main" id="{0DB17FF8-EE1E-4AA8-8D46-77775BB5FDBC}"/>
              </a:ext>
            </a:extLst>
          </p:cNvPr>
          <p:cNvSpPr>
            <a:spLocks noGrp="1"/>
          </p:cNvSpPr>
          <p:nvPr>
            <p:ph type="title" hasCustomPrompt="1"/>
          </p:nvPr>
        </p:nvSpPr>
        <p:spPr>
          <a:xfrm>
            <a:off x="1052150" y="494587"/>
            <a:ext cx="4741821" cy="523871"/>
          </a:xfrm>
        </p:spPr>
        <p:txBody>
          <a:bodyPr anchor="t"/>
          <a:lstStyle>
            <a:lvl1pPr>
              <a:defRPr b="0">
                <a:latin typeface="+mn-lt"/>
              </a:defRPr>
            </a:lvl1pPr>
          </a:lstStyle>
          <a:p>
            <a:r>
              <a:rPr lang="pl-PL"/>
              <a:t>KLIKNIJ, ABY EDYTOWAĆ STYL</a:t>
            </a:r>
          </a:p>
        </p:txBody>
      </p:sp>
      <p:sp>
        <p:nvSpPr>
          <p:cNvPr id="9" name="Symbol zastępczy zawartości 14">
            <a:extLst>
              <a:ext uri="{FF2B5EF4-FFF2-40B4-BE49-F238E27FC236}">
                <a16:creationId xmlns:a16="http://schemas.microsoft.com/office/drawing/2014/main" id="{59FEAA9A-6DA8-4E0F-A71C-CDD66A3C1434}"/>
              </a:ext>
            </a:extLst>
          </p:cNvPr>
          <p:cNvSpPr>
            <a:spLocks noGrp="1"/>
          </p:cNvSpPr>
          <p:nvPr>
            <p:ph sz="quarter" idx="11" hasCustomPrompt="1"/>
          </p:nvPr>
        </p:nvSpPr>
        <p:spPr>
          <a:xfrm>
            <a:off x="1052148" y="962900"/>
            <a:ext cx="4741821"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3" name="Grafika 2">
            <a:extLst>
              <a:ext uri="{FF2B5EF4-FFF2-40B4-BE49-F238E27FC236}">
                <a16:creationId xmlns:a16="http://schemas.microsoft.com/office/drawing/2014/main" id="{7F4481D7-46BF-58CA-0C6F-ED8D36D999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4132858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lajd tytułowy">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CFA6871-E4C7-4FDF-8067-1D621E6C8A57}"/>
              </a:ext>
            </a:extLst>
          </p:cNvPr>
          <p:cNvSpPr/>
          <p:nvPr userDrawn="1"/>
        </p:nvSpPr>
        <p:spPr>
          <a:xfrm>
            <a:off x="6096000" y="0"/>
            <a:ext cx="6095999" cy="6858000"/>
          </a:xfrm>
          <a:prstGeom prst="rect">
            <a:avLst/>
          </a:prstGeom>
          <a:solidFill>
            <a:srgbClr val="B2A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11AED644-A07B-45BA-BB32-8EA0AB6375C8}"/>
              </a:ext>
            </a:extLst>
          </p:cNvPr>
          <p:cNvSpPr>
            <a:spLocks noGrp="1"/>
          </p:cNvSpPr>
          <p:nvPr>
            <p:ph idx="1"/>
          </p:nvPr>
        </p:nvSpPr>
        <p:spPr>
          <a:xfrm>
            <a:off x="1052154" y="1561563"/>
            <a:ext cx="4741816"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ytuł 11">
            <a:extLst>
              <a:ext uri="{FF2B5EF4-FFF2-40B4-BE49-F238E27FC236}">
                <a16:creationId xmlns:a16="http://schemas.microsoft.com/office/drawing/2014/main" id="{0DB17FF8-EE1E-4AA8-8D46-77775BB5FDBC}"/>
              </a:ext>
            </a:extLst>
          </p:cNvPr>
          <p:cNvSpPr>
            <a:spLocks noGrp="1"/>
          </p:cNvSpPr>
          <p:nvPr>
            <p:ph type="title" hasCustomPrompt="1"/>
          </p:nvPr>
        </p:nvSpPr>
        <p:spPr>
          <a:xfrm>
            <a:off x="1052150" y="494587"/>
            <a:ext cx="4741821" cy="523871"/>
          </a:xfrm>
        </p:spPr>
        <p:txBody>
          <a:bodyPr anchor="t"/>
          <a:lstStyle>
            <a:lvl1pPr>
              <a:defRPr b="0">
                <a:latin typeface="+mn-lt"/>
              </a:defRPr>
            </a:lvl1pPr>
          </a:lstStyle>
          <a:p>
            <a:r>
              <a:rPr lang="pl-PL"/>
              <a:t>KLIKNIJ, ABY EDYTOWAĆ STYL</a:t>
            </a:r>
          </a:p>
        </p:txBody>
      </p:sp>
      <p:sp>
        <p:nvSpPr>
          <p:cNvPr id="9" name="Symbol zastępczy zawartości 14">
            <a:extLst>
              <a:ext uri="{FF2B5EF4-FFF2-40B4-BE49-F238E27FC236}">
                <a16:creationId xmlns:a16="http://schemas.microsoft.com/office/drawing/2014/main" id="{59FEAA9A-6DA8-4E0F-A71C-CDD66A3C1434}"/>
              </a:ext>
            </a:extLst>
          </p:cNvPr>
          <p:cNvSpPr>
            <a:spLocks noGrp="1"/>
          </p:cNvSpPr>
          <p:nvPr>
            <p:ph sz="quarter" idx="11" hasCustomPrompt="1"/>
          </p:nvPr>
        </p:nvSpPr>
        <p:spPr>
          <a:xfrm>
            <a:off x="1052148" y="962900"/>
            <a:ext cx="4741821"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3" name="Grafika 2">
            <a:extLst>
              <a:ext uri="{FF2B5EF4-FFF2-40B4-BE49-F238E27FC236}">
                <a16:creationId xmlns:a16="http://schemas.microsoft.com/office/drawing/2014/main" id="{38D38048-7A09-E637-8317-F9451DA563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1467356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Slajd tytułowy">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CFA6871-E4C7-4FDF-8067-1D621E6C8A57}"/>
              </a:ext>
            </a:extLst>
          </p:cNvPr>
          <p:cNvSpPr/>
          <p:nvPr userDrawn="1"/>
        </p:nvSpPr>
        <p:spPr>
          <a:xfrm>
            <a:off x="6096000" y="0"/>
            <a:ext cx="6095999" cy="6858000"/>
          </a:xfrm>
          <a:prstGeom prst="rect">
            <a:avLst/>
          </a:prstGeom>
          <a:solidFill>
            <a:srgbClr val="BB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11AED644-A07B-45BA-BB32-8EA0AB6375C8}"/>
              </a:ext>
            </a:extLst>
          </p:cNvPr>
          <p:cNvSpPr>
            <a:spLocks noGrp="1"/>
          </p:cNvSpPr>
          <p:nvPr>
            <p:ph idx="1"/>
          </p:nvPr>
        </p:nvSpPr>
        <p:spPr>
          <a:xfrm>
            <a:off x="1052154" y="1561563"/>
            <a:ext cx="4741816"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ytuł 11">
            <a:extLst>
              <a:ext uri="{FF2B5EF4-FFF2-40B4-BE49-F238E27FC236}">
                <a16:creationId xmlns:a16="http://schemas.microsoft.com/office/drawing/2014/main" id="{0DB17FF8-EE1E-4AA8-8D46-77775BB5FDBC}"/>
              </a:ext>
            </a:extLst>
          </p:cNvPr>
          <p:cNvSpPr>
            <a:spLocks noGrp="1"/>
          </p:cNvSpPr>
          <p:nvPr>
            <p:ph type="title" hasCustomPrompt="1"/>
          </p:nvPr>
        </p:nvSpPr>
        <p:spPr>
          <a:xfrm>
            <a:off x="1052150" y="494587"/>
            <a:ext cx="4741821" cy="523871"/>
          </a:xfrm>
        </p:spPr>
        <p:txBody>
          <a:bodyPr anchor="t"/>
          <a:lstStyle>
            <a:lvl1pPr>
              <a:defRPr b="0">
                <a:latin typeface="+mn-lt"/>
              </a:defRPr>
            </a:lvl1pPr>
          </a:lstStyle>
          <a:p>
            <a:r>
              <a:rPr lang="pl-PL"/>
              <a:t>KLIKNIJ, ABY EDYTOWAĆ STYL</a:t>
            </a:r>
          </a:p>
        </p:txBody>
      </p:sp>
      <p:sp>
        <p:nvSpPr>
          <p:cNvPr id="9" name="Symbol zastępczy zawartości 14">
            <a:extLst>
              <a:ext uri="{FF2B5EF4-FFF2-40B4-BE49-F238E27FC236}">
                <a16:creationId xmlns:a16="http://schemas.microsoft.com/office/drawing/2014/main" id="{59FEAA9A-6DA8-4E0F-A71C-CDD66A3C1434}"/>
              </a:ext>
            </a:extLst>
          </p:cNvPr>
          <p:cNvSpPr>
            <a:spLocks noGrp="1"/>
          </p:cNvSpPr>
          <p:nvPr>
            <p:ph sz="quarter" idx="11" hasCustomPrompt="1"/>
          </p:nvPr>
        </p:nvSpPr>
        <p:spPr>
          <a:xfrm>
            <a:off x="1052148" y="962900"/>
            <a:ext cx="4741821"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3" name="Grafika 2">
            <a:extLst>
              <a:ext uri="{FF2B5EF4-FFF2-40B4-BE49-F238E27FC236}">
                <a16:creationId xmlns:a16="http://schemas.microsoft.com/office/drawing/2014/main" id="{C8FCB5D0-376C-5243-02ED-560B80D75B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118405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Slajd tytułowy">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75E919B8-BE97-4BE0-8E5F-619AA9EDF3E5}"/>
              </a:ext>
            </a:extLst>
          </p:cNvPr>
          <p:cNvSpPr/>
          <p:nvPr userDrawn="1"/>
        </p:nvSpPr>
        <p:spPr>
          <a:xfrm>
            <a:off x="5314950" y="0"/>
            <a:ext cx="6877050" cy="6858000"/>
          </a:xfrm>
          <a:prstGeom prst="rect">
            <a:avLst/>
          </a:prstGeom>
          <a:solidFill>
            <a:srgbClr val="BB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11AED644-A07B-45BA-BB32-8EA0AB6375C8}"/>
              </a:ext>
            </a:extLst>
          </p:cNvPr>
          <p:cNvSpPr>
            <a:spLocks noGrp="1"/>
          </p:cNvSpPr>
          <p:nvPr>
            <p:ph idx="1"/>
          </p:nvPr>
        </p:nvSpPr>
        <p:spPr>
          <a:xfrm>
            <a:off x="1052154" y="1561563"/>
            <a:ext cx="4043549"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ytuł 11">
            <a:extLst>
              <a:ext uri="{FF2B5EF4-FFF2-40B4-BE49-F238E27FC236}">
                <a16:creationId xmlns:a16="http://schemas.microsoft.com/office/drawing/2014/main" id="{0DB17FF8-EE1E-4AA8-8D46-77775BB5FDBC}"/>
              </a:ext>
            </a:extLst>
          </p:cNvPr>
          <p:cNvSpPr>
            <a:spLocks noGrp="1"/>
          </p:cNvSpPr>
          <p:nvPr>
            <p:ph type="title" hasCustomPrompt="1"/>
          </p:nvPr>
        </p:nvSpPr>
        <p:spPr>
          <a:xfrm>
            <a:off x="1052151" y="494587"/>
            <a:ext cx="4043554" cy="523871"/>
          </a:xfrm>
        </p:spPr>
        <p:txBody>
          <a:bodyPr anchor="t"/>
          <a:lstStyle>
            <a:lvl1pPr>
              <a:defRPr b="0">
                <a:latin typeface="+mn-lt"/>
              </a:defRPr>
            </a:lvl1pPr>
          </a:lstStyle>
          <a:p>
            <a:r>
              <a:rPr lang="pl-PL"/>
              <a:t>KLIKNIJ, ABY EDYTOWAĆ STYL</a:t>
            </a:r>
          </a:p>
        </p:txBody>
      </p:sp>
      <p:sp>
        <p:nvSpPr>
          <p:cNvPr id="9" name="Symbol zastępczy zawartości 14">
            <a:extLst>
              <a:ext uri="{FF2B5EF4-FFF2-40B4-BE49-F238E27FC236}">
                <a16:creationId xmlns:a16="http://schemas.microsoft.com/office/drawing/2014/main" id="{59FEAA9A-6DA8-4E0F-A71C-CDD66A3C1434}"/>
              </a:ext>
            </a:extLst>
          </p:cNvPr>
          <p:cNvSpPr>
            <a:spLocks noGrp="1"/>
          </p:cNvSpPr>
          <p:nvPr>
            <p:ph sz="quarter" idx="11" hasCustomPrompt="1"/>
          </p:nvPr>
        </p:nvSpPr>
        <p:spPr>
          <a:xfrm>
            <a:off x="1052149" y="962900"/>
            <a:ext cx="4043554"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2" name="Grafika 1">
            <a:extLst>
              <a:ext uri="{FF2B5EF4-FFF2-40B4-BE49-F238E27FC236}">
                <a16:creationId xmlns:a16="http://schemas.microsoft.com/office/drawing/2014/main" id="{6B4C34B2-024B-DE48-2E01-2734745A18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48525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778406-D0D8-45E5-B49F-8A7429B7F2A4}"/>
              </a:ext>
            </a:extLst>
          </p:cNvPr>
          <p:cNvSpPr>
            <a:spLocks noGrp="1"/>
          </p:cNvSpPr>
          <p:nvPr>
            <p:ph type="ctrTitle"/>
          </p:nvPr>
        </p:nvSpPr>
        <p:spPr>
          <a:xfrm>
            <a:off x="7225673" y="4160660"/>
            <a:ext cx="4966327" cy="2154011"/>
          </a:xfrm>
        </p:spPr>
        <p:txBody>
          <a:bodyPr anchor="t">
            <a:normAutofit/>
          </a:bodyPr>
          <a:lstStyle>
            <a:lvl1pPr algn="l">
              <a:defRPr sz="4000"/>
            </a:lvl1pPr>
          </a:lstStyle>
          <a:p>
            <a:r>
              <a:rPr lang="pl-PL"/>
              <a:t>Kliknij, aby edytować styl</a:t>
            </a:r>
          </a:p>
        </p:txBody>
      </p:sp>
    </p:spTree>
    <p:extLst>
      <p:ext uri="{BB962C8B-B14F-4D97-AF65-F5344CB8AC3E}">
        <p14:creationId xmlns:p14="http://schemas.microsoft.com/office/powerpoint/2010/main" val="3286113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Slajd tytułowy">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B69F3E9D-6530-4FB8-B5B5-DD290696C50D}"/>
              </a:ext>
            </a:extLst>
          </p:cNvPr>
          <p:cNvSpPr/>
          <p:nvPr userDrawn="1"/>
        </p:nvSpPr>
        <p:spPr>
          <a:xfrm>
            <a:off x="7108394" y="0"/>
            <a:ext cx="5083606" cy="6858000"/>
          </a:xfrm>
          <a:prstGeom prst="rect">
            <a:avLst/>
          </a:prstGeom>
          <a:solidFill>
            <a:srgbClr val="53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tekstu 2">
            <a:extLst>
              <a:ext uri="{FF2B5EF4-FFF2-40B4-BE49-F238E27FC236}">
                <a16:creationId xmlns:a16="http://schemas.microsoft.com/office/drawing/2014/main" id="{11AED644-A07B-45BA-BB32-8EA0AB6375C8}"/>
              </a:ext>
            </a:extLst>
          </p:cNvPr>
          <p:cNvSpPr>
            <a:spLocks noGrp="1"/>
          </p:cNvSpPr>
          <p:nvPr>
            <p:ph idx="1"/>
          </p:nvPr>
        </p:nvSpPr>
        <p:spPr>
          <a:xfrm>
            <a:off x="1052153" y="1561563"/>
            <a:ext cx="5720121"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Tytuł 11">
            <a:extLst>
              <a:ext uri="{FF2B5EF4-FFF2-40B4-BE49-F238E27FC236}">
                <a16:creationId xmlns:a16="http://schemas.microsoft.com/office/drawing/2014/main" id="{0DB17FF8-EE1E-4AA8-8D46-77775BB5FDBC}"/>
              </a:ext>
            </a:extLst>
          </p:cNvPr>
          <p:cNvSpPr>
            <a:spLocks noGrp="1"/>
          </p:cNvSpPr>
          <p:nvPr>
            <p:ph type="title" hasCustomPrompt="1"/>
          </p:nvPr>
        </p:nvSpPr>
        <p:spPr>
          <a:xfrm>
            <a:off x="1052150" y="494587"/>
            <a:ext cx="5720127" cy="523871"/>
          </a:xfrm>
        </p:spPr>
        <p:txBody>
          <a:bodyPr anchor="t"/>
          <a:lstStyle>
            <a:lvl1pPr>
              <a:defRPr b="0">
                <a:latin typeface="+mn-lt"/>
              </a:defRPr>
            </a:lvl1pPr>
          </a:lstStyle>
          <a:p>
            <a:r>
              <a:rPr lang="pl-PL"/>
              <a:t>KLIKNIJ, ABY EDYTOWAĆ STYL</a:t>
            </a:r>
          </a:p>
        </p:txBody>
      </p:sp>
      <p:sp>
        <p:nvSpPr>
          <p:cNvPr id="9" name="Symbol zastępczy zawartości 14">
            <a:extLst>
              <a:ext uri="{FF2B5EF4-FFF2-40B4-BE49-F238E27FC236}">
                <a16:creationId xmlns:a16="http://schemas.microsoft.com/office/drawing/2014/main" id="{59FEAA9A-6DA8-4E0F-A71C-CDD66A3C1434}"/>
              </a:ext>
            </a:extLst>
          </p:cNvPr>
          <p:cNvSpPr>
            <a:spLocks noGrp="1"/>
          </p:cNvSpPr>
          <p:nvPr>
            <p:ph sz="quarter" idx="11" hasCustomPrompt="1"/>
          </p:nvPr>
        </p:nvSpPr>
        <p:spPr>
          <a:xfrm>
            <a:off x="1052148" y="962900"/>
            <a:ext cx="5720127"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2" name="Grafika 1">
            <a:extLst>
              <a:ext uri="{FF2B5EF4-FFF2-40B4-BE49-F238E27FC236}">
                <a16:creationId xmlns:a16="http://schemas.microsoft.com/office/drawing/2014/main" id="{7FC80AFE-2D53-1360-9EC8-760B1C9D7C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3435613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Slajd tytułowy">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9F0DD6B-8547-4B5B-ABD3-11F5F80764F7}"/>
              </a:ext>
            </a:extLst>
          </p:cNvPr>
          <p:cNvSpPr/>
          <p:nvPr userDrawn="1"/>
        </p:nvSpPr>
        <p:spPr>
          <a:xfrm>
            <a:off x="6095999" y="0"/>
            <a:ext cx="6111277" cy="6858000"/>
          </a:xfrm>
          <a:prstGeom prst="rect">
            <a:avLst/>
          </a:prstGeom>
          <a:solidFill>
            <a:srgbClr val="F8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tekstu 2">
            <a:extLst>
              <a:ext uri="{FF2B5EF4-FFF2-40B4-BE49-F238E27FC236}">
                <a16:creationId xmlns:a16="http://schemas.microsoft.com/office/drawing/2014/main" id="{31FF93ED-AAC3-4676-95B4-9A9CB6C42236}"/>
              </a:ext>
            </a:extLst>
          </p:cNvPr>
          <p:cNvSpPr>
            <a:spLocks noGrp="1"/>
          </p:cNvSpPr>
          <p:nvPr>
            <p:ph idx="1"/>
          </p:nvPr>
        </p:nvSpPr>
        <p:spPr>
          <a:xfrm>
            <a:off x="1052154" y="1561563"/>
            <a:ext cx="4667002"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Tytuł 11">
            <a:extLst>
              <a:ext uri="{FF2B5EF4-FFF2-40B4-BE49-F238E27FC236}">
                <a16:creationId xmlns:a16="http://schemas.microsoft.com/office/drawing/2014/main" id="{7D358A4E-54D0-496C-BDBC-A14DDFBB22C1}"/>
              </a:ext>
            </a:extLst>
          </p:cNvPr>
          <p:cNvSpPr>
            <a:spLocks noGrp="1"/>
          </p:cNvSpPr>
          <p:nvPr>
            <p:ph type="title" hasCustomPrompt="1"/>
          </p:nvPr>
        </p:nvSpPr>
        <p:spPr>
          <a:xfrm>
            <a:off x="1052151" y="494587"/>
            <a:ext cx="4667006" cy="523871"/>
          </a:xfrm>
        </p:spPr>
        <p:txBody>
          <a:bodyPr anchor="t"/>
          <a:lstStyle>
            <a:lvl1pPr>
              <a:defRPr b="0">
                <a:latin typeface="+mn-lt"/>
              </a:defRPr>
            </a:lvl1pPr>
          </a:lstStyle>
          <a:p>
            <a:r>
              <a:rPr lang="pl-PL"/>
              <a:t>KLIKNIJ, ABY EDYTOWAĆ STYL</a:t>
            </a:r>
          </a:p>
        </p:txBody>
      </p:sp>
      <p:sp>
        <p:nvSpPr>
          <p:cNvPr id="13" name="Symbol zastępczy zawartości 14">
            <a:extLst>
              <a:ext uri="{FF2B5EF4-FFF2-40B4-BE49-F238E27FC236}">
                <a16:creationId xmlns:a16="http://schemas.microsoft.com/office/drawing/2014/main" id="{4ECBD11E-99AC-4F2F-A59C-BB16C0C682C3}"/>
              </a:ext>
            </a:extLst>
          </p:cNvPr>
          <p:cNvSpPr>
            <a:spLocks noGrp="1"/>
          </p:cNvSpPr>
          <p:nvPr>
            <p:ph sz="quarter" idx="11" hasCustomPrompt="1"/>
          </p:nvPr>
        </p:nvSpPr>
        <p:spPr>
          <a:xfrm>
            <a:off x="1052149" y="962900"/>
            <a:ext cx="4667002" cy="658428"/>
          </a:xfrm>
        </p:spPr>
        <p:txBody>
          <a:bodyPr>
            <a:normAutofit/>
          </a:bodyPr>
          <a:lstStyle>
            <a:lvl1pPr marL="0" indent="0">
              <a:lnSpc>
                <a:spcPts val="2100"/>
              </a:lnSpc>
              <a:buNone/>
              <a:defRPr sz="2200">
                <a:latin typeface="+mj-lt"/>
              </a:defRPr>
            </a:lvl1pPr>
          </a:lstStyle>
          <a:p>
            <a:pPr lvl="0"/>
            <a:r>
              <a:rPr lang="pl-PL"/>
              <a:t>KLIKNIJ, ABY EDYTOWAĆ STYLE</a:t>
            </a:r>
          </a:p>
        </p:txBody>
      </p:sp>
      <p:pic>
        <p:nvPicPr>
          <p:cNvPr id="2" name="Grafika 1">
            <a:extLst>
              <a:ext uri="{FF2B5EF4-FFF2-40B4-BE49-F238E27FC236}">
                <a16:creationId xmlns:a16="http://schemas.microsoft.com/office/drawing/2014/main" id="{319A715A-FB3E-E70D-D3CE-CCCC161745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818238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5" name="Symbol zastępczy tekstu 2">
            <a:extLst>
              <a:ext uri="{FF2B5EF4-FFF2-40B4-BE49-F238E27FC236}">
                <a16:creationId xmlns:a16="http://schemas.microsoft.com/office/drawing/2014/main" id="{C1B440B0-E4D2-41E4-9305-0B3501B542E7}"/>
              </a:ext>
            </a:extLst>
          </p:cNvPr>
          <p:cNvSpPr>
            <a:spLocks noGrp="1"/>
          </p:cNvSpPr>
          <p:nvPr>
            <p:ph idx="1"/>
          </p:nvPr>
        </p:nvSpPr>
        <p:spPr>
          <a:xfrm>
            <a:off x="1052154" y="1561563"/>
            <a:ext cx="10519162" cy="4671591"/>
          </a:xfrm>
          <a:prstGeom prst="rect">
            <a:avLst/>
          </a:prstGeom>
        </p:spPr>
        <p:txBody>
          <a:bodyPr vert="horz" lIns="91440" tIns="45720" rIns="91440" bIns="45720" rtlCol="0">
            <a:normAutofit/>
          </a:bodyPr>
          <a:lstStyle>
            <a:lvl1pPr marL="0" indent="0">
              <a:buNone/>
              <a:defRPr sz="1800">
                <a:latin typeface="+mj-lt"/>
              </a:defRPr>
            </a:lvl1pPr>
            <a:lvl2pPr marL="457205" indent="0">
              <a:buNone/>
              <a:defRPr sz="1800">
                <a:latin typeface="+mj-lt"/>
              </a:defRPr>
            </a:lvl2pPr>
            <a:lvl3pPr marL="914411" indent="0">
              <a:buNone/>
              <a:defRPr sz="1800">
                <a:latin typeface="+mj-lt"/>
              </a:defRPr>
            </a:lvl3pPr>
            <a:lvl4pPr marL="1371617" indent="0">
              <a:buNone/>
              <a:defRPr sz="1800">
                <a:latin typeface="+mj-lt"/>
              </a:defRPr>
            </a:lvl4pPr>
            <a:lvl5pPr marL="1828823" indent="0">
              <a:buNone/>
              <a:defRPr sz="1800">
                <a:latin typeface="+mj-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Tytuł 11">
            <a:extLst>
              <a:ext uri="{FF2B5EF4-FFF2-40B4-BE49-F238E27FC236}">
                <a16:creationId xmlns:a16="http://schemas.microsoft.com/office/drawing/2014/main" id="{9E008E72-16D5-4357-9B67-E9B961674A51}"/>
              </a:ext>
            </a:extLst>
          </p:cNvPr>
          <p:cNvSpPr>
            <a:spLocks noGrp="1"/>
          </p:cNvSpPr>
          <p:nvPr>
            <p:ph type="title" hasCustomPrompt="1"/>
          </p:nvPr>
        </p:nvSpPr>
        <p:spPr>
          <a:xfrm>
            <a:off x="1052150" y="494587"/>
            <a:ext cx="8964689" cy="523871"/>
          </a:xfrm>
        </p:spPr>
        <p:txBody>
          <a:bodyPr anchor="t"/>
          <a:lstStyle>
            <a:lvl1pPr>
              <a:defRPr b="0">
                <a:latin typeface="+mn-lt"/>
              </a:defRPr>
            </a:lvl1pPr>
          </a:lstStyle>
          <a:p>
            <a:r>
              <a:rPr lang="pl-PL"/>
              <a:t>KLIKNIJ, ABY EDYTOWAĆ STYL</a:t>
            </a:r>
          </a:p>
        </p:txBody>
      </p:sp>
      <p:sp>
        <p:nvSpPr>
          <p:cNvPr id="7" name="Symbol zastępczy zawartości 14">
            <a:extLst>
              <a:ext uri="{FF2B5EF4-FFF2-40B4-BE49-F238E27FC236}">
                <a16:creationId xmlns:a16="http://schemas.microsoft.com/office/drawing/2014/main" id="{1E293046-8E56-436E-A035-5F7CB95F95FB}"/>
              </a:ext>
            </a:extLst>
          </p:cNvPr>
          <p:cNvSpPr>
            <a:spLocks noGrp="1"/>
          </p:cNvSpPr>
          <p:nvPr>
            <p:ph sz="quarter" idx="11" hasCustomPrompt="1"/>
          </p:nvPr>
        </p:nvSpPr>
        <p:spPr>
          <a:xfrm>
            <a:off x="1052149" y="962900"/>
            <a:ext cx="8964682" cy="658428"/>
          </a:xfrm>
        </p:spPr>
        <p:txBody>
          <a:bodyPr>
            <a:normAutofit/>
          </a:bodyPr>
          <a:lstStyle>
            <a:lvl1pPr marL="0" indent="0">
              <a:lnSpc>
                <a:spcPts val="2100"/>
              </a:lnSpc>
              <a:buNone/>
              <a:defRPr sz="2200">
                <a:latin typeface="+mj-lt"/>
              </a:defRPr>
            </a:lvl1pPr>
          </a:lstStyle>
          <a:p>
            <a:pPr lvl="0"/>
            <a:r>
              <a:rPr lang="pl-PL"/>
              <a:t>KLIKNIJ, ABY EDYTOWAĆ STYLE</a:t>
            </a:r>
          </a:p>
        </p:txBody>
      </p:sp>
    </p:spTree>
    <p:extLst>
      <p:ext uri="{BB962C8B-B14F-4D97-AF65-F5344CB8AC3E}">
        <p14:creationId xmlns:p14="http://schemas.microsoft.com/office/powerpoint/2010/main" val="2391542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Slajd tytułowy">
    <p:spTree>
      <p:nvGrpSpPr>
        <p:cNvPr id="1" name=""/>
        <p:cNvGrpSpPr/>
        <p:nvPr/>
      </p:nvGrpSpPr>
      <p:grpSpPr>
        <a:xfrm>
          <a:off x="0" y="0"/>
          <a:ext cx="0" cy="0"/>
          <a:chOff x="0" y="0"/>
          <a:chExt cx="0" cy="0"/>
        </a:xfrm>
      </p:grpSpPr>
      <p:sp>
        <p:nvSpPr>
          <p:cNvPr id="6" name="Tytuł 11">
            <a:extLst>
              <a:ext uri="{FF2B5EF4-FFF2-40B4-BE49-F238E27FC236}">
                <a16:creationId xmlns:a16="http://schemas.microsoft.com/office/drawing/2014/main" id="{9E008E72-16D5-4357-9B67-E9B961674A51}"/>
              </a:ext>
            </a:extLst>
          </p:cNvPr>
          <p:cNvSpPr>
            <a:spLocks noGrp="1"/>
          </p:cNvSpPr>
          <p:nvPr>
            <p:ph type="title" hasCustomPrompt="1"/>
          </p:nvPr>
        </p:nvSpPr>
        <p:spPr>
          <a:xfrm>
            <a:off x="1052150" y="494587"/>
            <a:ext cx="8964689" cy="523871"/>
          </a:xfrm>
        </p:spPr>
        <p:txBody>
          <a:bodyPr anchor="t"/>
          <a:lstStyle>
            <a:lvl1pPr>
              <a:defRPr b="0">
                <a:latin typeface="+mn-lt"/>
              </a:defRPr>
            </a:lvl1pPr>
          </a:lstStyle>
          <a:p>
            <a:r>
              <a:rPr lang="pl-PL"/>
              <a:t>KLIKNIJ, ABY EDYTOWAĆ STYL</a:t>
            </a:r>
          </a:p>
        </p:txBody>
      </p:sp>
      <p:sp>
        <p:nvSpPr>
          <p:cNvPr id="7" name="Symbol zastępczy zawartości 14">
            <a:extLst>
              <a:ext uri="{FF2B5EF4-FFF2-40B4-BE49-F238E27FC236}">
                <a16:creationId xmlns:a16="http://schemas.microsoft.com/office/drawing/2014/main" id="{1E293046-8E56-436E-A035-5F7CB95F95FB}"/>
              </a:ext>
            </a:extLst>
          </p:cNvPr>
          <p:cNvSpPr>
            <a:spLocks noGrp="1"/>
          </p:cNvSpPr>
          <p:nvPr>
            <p:ph sz="quarter" idx="11" hasCustomPrompt="1"/>
          </p:nvPr>
        </p:nvSpPr>
        <p:spPr>
          <a:xfrm>
            <a:off x="1052149" y="962900"/>
            <a:ext cx="8964682" cy="658428"/>
          </a:xfrm>
        </p:spPr>
        <p:txBody>
          <a:bodyPr>
            <a:normAutofit/>
          </a:bodyPr>
          <a:lstStyle>
            <a:lvl1pPr marL="0" indent="0">
              <a:lnSpc>
                <a:spcPts val="2100"/>
              </a:lnSpc>
              <a:buNone/>
              <a:defRPr sz="2200">
                <a:latin typeface="+mj-lt"/>
              </a:defRPr>
            </a:lvl1pPr>
          </a:lstStyle>
          <a:p>
            <a:pPr lvl="0"/>
            <a:r>
              <a:rPr lang="pl-PL"/>
              <a:t>KLIKNIJ, ABY EDYTOWAĆ STYLE</a:t>
            </a:r>
          </a:p>
        </p:txBody>
      </p:sp>
    </p:spTree>
    <p:extLst>
      <p:ext uri="{BB962C8B-B14F-4D97-AF65-F5344CB8AC3E}">
        <p14:creationId xmlns:p14="http://schemas.microsoft.com/office/powerpoint/2010/main" val="787135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2BB112-AEE7-4158-99C9-83E6C4222369}"/>
              </a:ext>
            </a:extLst>
          </p:cNvPr>
          <p:cNvSpPr>
            <a:spLocks noGrp="1"/>
          </p:cNvSpPr>
          <p:nvPr>
            <p:ph type="title" hasCustomPrompt="1"/>
          </p:nvPr>
        </p:nvSpPr>
        <p:spPr>
          <a:xfrm>
            <a:off x="1533466" y="1446415"/>
            <a:ext cx="10029538" cy="2593572"/>
          </a:xfrm>
        </p:spPr>
        <p:txBody>
          <a:bodyPr anchor="b">
            <a:noAutofit/>
          </a:bodyPr>
          <a:lstStyle>
            <a:lvl1pPr algn="l">
              <a:defRPr sz="6000" b="1">
                <a:solidFill>
                  <a:srgbClr val="633F53"/>
                </a:solidFill>
              </a:defRPr>
            </a:lvl1pPr>
          </a:lstStyle>
          <a:p>
            <a:r>
              <a:rPr lang="pl-PL"/>
              <a:t>KLIKNIJ, ABY EDYTOWAĆ STYL</a:t>
            </a:r>
          </a:p>
        </p:txBody>
      </p:sp>
      <p:sp>
        <p:nvSpPr>
          <p:cNvPr id="3" name="Symbol zastępczy tekstu 2">
            <a:extLst>
              <a:ext uri="{FF2B5EF4-FFF2-40B4-BE49-F238E27FC236}">
                <a16:creationId xmlns:a16="http://schemas.microsoft.com/office/drawing/2014/main" id="{822F0538-76E1-4E4E-82A8-7F487897B0A0}"/>
              </a:ext>
            </a:extLst>
          </p:cNvPr>
          <p:cNvSpPr>
            <a:spLocks noGrp="1"/>
          </p:cNvSpPr>
          <p:nvPr>
            <p:ph type="body" idx="1" hasCustomPrompt="1"/>
          </p:nvPr>
        </p:nvSpPr>
        <p:spPr>
          <a:xfrm>
            <a:off x="1533466" y="3998424"/>
            <a:ext cx="10029538" cy="2221404"/>
          </a:xfrm>
          <a:prstGeom prst="rect">
            <a:avLst/>
          </a:prstGeom>
        </p:spPr>
        <p:txBody>
          <a:bodyPr>
            <a:normAutofit/>
          </a:bodyPr>
          <a:lstStyle>
            <a:lvl1pPr marL="0" indent="0" algn="l">
              <a:buNone/>
              <a:defRPr sz="2800">
                <a:solidFill>
                  <a:srgbClr val="633F53"/>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pl-PL"/>
              <a:t>KLIKNIJ, ABY EDYTOWAĆ STYLE WZORCA TEKSTU</a:t>
            </a:r>
          </a:p>
        </p:txBody>
      </p:sp>
      <p:sp>
        <p:nvSpPr>
          <p:cNvPr id="22" name="Prostokąt 21">
            <a:extLst>
              <a:ext uri="{FF2B5EF4-FFF2-40B4-BE49-F238E27FC236}">
                <a16:creationId xmlns:a16="http://schemas.microsoft.com/office/drawing/2014/main" id="{20969A78-9F44-4384-B4CC-41C985C8636C}"/>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B5724674-4370-4F2F-9736-1D6784F5181C}"/>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a:extLst>
              <a:ext uri="{FF2B5EF4-FFF2-40B4-BE49-F238E27FC236}">
                <a16:creationId xmlns:a16="http://schemas.microsoft.com/office/drawing/2014/main" id="{D495FFFC-7009-4A2D-A400-A8E21C27245E}"/>
              </a:ext>
            </a:extLst>
          </p:cNvPr>
          <p:cNvSpPr/>
          <p:nvPr userDrawn="1"/>
        </p:nvSpPr>
        <p:spPr>
          <a:xfrm>
            <a:off x="0" y="0"/>
            <a:ext cx="1052149" cy="6858000"/>
          </a:xfrm>
          <a:prstGeom prst="rect">
            <a:avLst/>
          </a:prstGeom>
          <a:solidFill>
            <a:srgbClr val="63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ole tekstowe 24">
            <a:extLst>
              <a:ext uri="{FF2B5EF4-FFF2-40B4-BE49-F238E27FC236}">
                <a16:creationId xmlns:a16="http://schemas.microsoft.com/office/drawing/2014/main" id="{21D4259F-CFF8-484F-9E19-5E94D707D3C9}"/>
              </a:ext>
            </a:extLst>
          </p:cNvPr>
          <p:cNvSpPr txBox="1"/>
          <p:nvPr userDrawn="1"/>
        </p:nvSpPr>
        <p:spPr>
          <a:xfrm rot="16200000">
            <a:off x="-805073" y="4862991"/>
            <a:ext cx="2672393" cy="261610"/>
          </a:xfrm>
          <a:prstGeom prst="rect">
            <a:avLst/>
          </a:prstGeom>
          <a:noFill/>
        </p:spPr>
        <p:txBody>
          <a:bodyPr wrap="square" rtlCol="0">
            <a:spAutoFit/>
          </a:bodyPr>
          <a:lstStyle/>
          <a:p>
            <a:pPr>
              <a:lnSpc>
                <a:spcPct val="100000"/>
              </a:lnSpc>
            </a:pPr>
            <a:r>
              <a:rPr lang="en-US" sz="1100" b="0">
                <a:solidFill>
                  <a:schemeClr val="bg1"/>
                </a:solidFill>
              </a:rPr>
              <a:t>DL INVEST PARK</a:t>
            </a:r>
            <a:r>
              <a:rPr lang="pl-PL" sz="1100" b="0">
                <a:solidFill>
                  <a:schemeClr val="bg1"/>
                </a:solidFill>
              </a:rPr>
              <a:t> – MAGAZYNY</a:t>
            </a:r>
          </a:p>
        </p:txBody>
      </p:sp>
      <p:cxnSp>
        <p:nvCxnSpPr>
          <p:cNvPr id="26" name="Łącznik prosty 25">
            <a:extLst>
              <a:ext uri="{FF2B5EF4-FFF2-40B4-BE49-F238E27FC236}">
                <a16:creationId xmlns:a16="http://schemas.microsoft.com/office/drawing/2014/main" id="{A7B5F2B8-35B7-46F9-BA02-3637EED6508D}"/>
              </a:ext>
            </a:extLst>
          </p:cNvPr>
          <p:cNvCxnSpPr>
            <a:cxnSpLocks/>
            <a:stCxn id="27" idx="2"/>
          </p:cNvCxnSpPr>
          <p:nvPr userDrawn="1"/>
        </p:nvCxnSpPr>
        <p:spPr>
          <a:xfrm>
            <a:off x="526073" y="1167464"/>
            <a:ext cx="0" cy="31225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fika 26">
            <a:extLst>
              <a:ext uri="{FF2B5EF4-FFF2-40B4-BE49-F238E27FC236}">
                <a16:creationId xmlns:a16="http://schemas.microsoft.com/office/drawing/2014/main" id="{6F1BF17E-2759-462E-B367-24B372CDBD4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234" b="-14722"/>
          <a:stretch/>
        </p:blipFill>
        <p:spPr>
          <a:xfrm>
            <a:off x="199873" y="374113"/>
            <a:ext cx="652400" cy="793351"/>
          </a:xfrm>
          <a:prstGeom prst="rect">
            <a:avLst/>
          </a:prstGeom>
        </p:spPr>
      </p:pic>
      <p:cxnSp>
        <p:nvCxnSpPr>
          <p:cNvPr id="28" name="Łącznik prosty 27">
            <a:extLst>
              <a:ext uri="{FF2B5EF4-FFF2-40B4-BE49-F238E27FC236}">
                <a16:creationId xmlns:a16="http://schemas.microsoft.com/office/drawing/2014/main" id="{E7EBB34E-3DFB-4C30-88BE-18B5A33FEC27}"/>
              </a:ext>
            </a:extLst>
          </p:cNvPr>
          <p:cNvCxnSpPr>
            <a:cxnSpLocks/>
            <a:endCxn id="27" idx="0"/>
          </p:cNvCxnSpPr>
          <p:nvPr userDrawn="1"/>
        </p:nvCxnSpPr>
        <p:spPr>
          <a:xfrm>
            <a:off x="526073" y="174567"/>
            <a:ext cx="0" cy="1995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ymbol zastępczy numeru slajdu 5">
            <a:extLst>
              <a:ext uri="{FF2B5EF4-FFF2-40B4-BE49-F238E27FC236}">
                <a16:creationId xmlns:a16="http://schemas.microsoft.com/office/drawing/2014/main" id="{32ADB84F-BF89-4002-A6B4-789FF47C4DC6}"/>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chemeClr val="bg1"/>
                </a:solidFill>
              </a:rPr>
              <a:pPr/>
              <a:t>‹#›</a:t>
            </a:fld>
            <a:endParaRPr lang="pl-PL" sz="1600">
              <a:solidFill>
                <a:schemeClr val="bg1"/>
              </a:solidFill>
            </a:endParaRPr>
          </a:p>
        </p:txBody>
      </p:sp>
    </p:spTree>
    <p:extLst>
      <p:ext uri="{BB962C8B-B14F-4D97-AF65-F5344CB8AC3E}">
        <p14:creationId xmlns:p14="http://schemas.microsoft.com/office/powerpoint/2010/main" val="3217036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Nagłówek sekcji">
    <p:spTree>
      <p:nvGrpSpPr>
        <p:cNvPr id="1" name=""/>
        <p:cNvGrpSpPr/>
        <p:nvPr/>
      </p:nvGrpSpPr>
      <p:grpSpPr>
        <a:xfrm>
          <a:off x="0" y="0"/>
          <a:ext cx="0" cy="0"/>
          <a:chOff x="0" y="0"/>
          <a:chExt cx="0" cy="0"/>
        </a:xfrm>
      </p:grpSpPr>
      <p:sp>
        <p:nvSpPr>
          <p:cNvPr id="24" name="Prostokąt 23">
            <a:extLst>
              <a:ext uri="{FF2B5EF4-FFF2-40B4-BE49-F238E27FC236}">
                <a16:creationId xmlns:a16="http://schemas.microsoft.com/office/drawing/2014/main" id="{D495FFFC-7009-4A2D-A400-A8E21C27245E}"/>
              </a:ext>
            </a:extLst>
          </p:cNvPr>
          <p:cNvSpPr/>
          <p:nvPr userDrawn="1"/>
        </p:nvSpPr>
        <p:spPr>
          <a:xfrm>
            <a:off x="1" y="-24429"/>
            <a:ext cx="12191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A82BB112-AEE7-4158-99C9-83E6C4222369}"/>
              </a:ext>
            </a:extLst>
          </p:cNvPr>
          <p:cNvSpPr>
            <a:spLocks noGrp="1"/>
          </p:cNvSpPr>
          <p:nvPr>
            <p:ph type="title" hasCustomPrompt="1"/>
          </p:nvPr>
        </p:nvSpPr>
        <p:spPr>
          <a:xfrm>
            <a:off x="1533466" y="1446415"/>
            <a:ext cx="10029538" cy="2593572"/>
          </a:xfrm>
        </p:spPr>
        <p:txBody>
          <a:bodyPr anchor="b">
            <a:noAutofit/>
          </a:bodyPr>
          <a:lstStyle>
            <a:lvl1pPr algn="l">
              <a:defRPr sz="6000" b="1">
                <a:solidFill>
                  <a:srgbClr val="633F53"/>
                </a:solidFill>
              </a:defRPr>
            </a:lvl1pPr>
          </a:lstStyle>
          <a:p>
            <a:r>
              <a:rPr lang="pl-PL"/>
              <a:t>KLIKNIJ, ABY EDYTOWAĆ STYL</a:t>
            </a:r>
          </a:p>
        </p:txBody>
      </p:sp>
      <p:sp>
        <p:nvSpPr>
          <p:cNvPr id="3" name="Symbol zastępczy tekstu 2">
            <a:extLst>
              <a:ext uri="{FF2B5EF4-FFF2-40B4-BE49-F238E27FC236}">
                <a16:creationId xmlns:a16="http://schemas.microsoft.com/office/drawing/2014/main" id="{822F0538-76E1-4E4E-82A8-7F487897B0A0}"/>
              </a:ext>
            </a:extLst>
          </p:cNvPr>
          <p:cNvSpPr>
            <a:spLocks noGrp="1"/>
          </p:cNvSpPr>
          <p:nvPr>
            <p:ph type="body" idx="1" hasCustomPrompt="1"/>
          </p:nvPr>
        </p:nvSpPr>
        <p:spPr>
          <a:xfrm>
            <a:off x="1533466" y="3998424"/>
            <a:ext cx="10029538" cy="2221404"/>
          </a:xfrm>
          <a:prstGeom prst="rect">
            <a:avLst/>
          </a:prstGeom>
        </p:spPr>
        <p:txBody>
          <a:bodyPr>
            <a:normAutofit/>
          </a:bodyPr>
          <a:lstStyle>
            <a:lvl1pPr marL="0" indent="0" algn="l">
              <a:buNone/>
              <a:defRPr sz="2800">
                <a:solidFill>
                  <a:srgbClr val="633F53"/>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pl-PL"/>
              <a:t>KLIKNIJ, ABY EDYTOWAĆ STYLE WZORCA TEKSTU</a:t>
            </a:r>
          </a:p>
        </p:txBody>
      </p:sp>
      <p:sp>
        <p:nvSpPr>
          <p:cNvPr id="22" name="Prostokąt 21">
            <a:extLst>
              <a:ext uri="{FF2B5EF4-FFF2-40B4-BE49-F238E27FC236}">
                <a16:creationId xmlns:a16="http://schemas.microsoft.com/office/drawing/2014/main" id="{20969A78-9F44-4384-B4CC-41C985C8636C}"/>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B5724674-4370-4F2F-9736-1D6784F5181C}"/>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ole tekstowe 24">
            <a:extLst>
              <a:ext uri="{FF2B5EF4-FFF2-40B4-BE49-F238E27FC236}">
                <a16:creationId xmlns:a16="http://schemas.microsoft.com/office/drawing/2014/main" id="{21D4259F-CFF8-484F-9E19-5E94D707D3C9}"/>
              </a:ext>
            </a:extLst>
          </p:cNvPr>
          <p:cNvSpPr txBox="1"/>
          <p:nvPr userDrawn="1"/>
        </p:nvSpPr>
        <p:spPr>
          <a:xfrm rot="16200000">
            <a:off x="-2086185" y="3581879"/>
            <a:ext cx="5234618" cy="261610"/>
          </a:xfrm>
          <a:prstGeom prst="rect">
            <a:avLst/>
          </a:prstGeom>
          <a:noFill/>
        </p:spPr>
        <p:txBody>
          <a:bodyPr wrap="square" rtlCol="0">
            <a:spAutoFit/>
          </a:bodyPr>
          <a:lstStyle/>
          <a:p>
            <a:pPr algn="r">
              <a:lnSpc>
                <a:spcPct val="100000"/>
              </a:lnSpc>
            </a:pPr>
            <a:r>
              <a:rPr lang="en-US" sz="1100" b="0">
                <a:solidFill>
                  <a:srgbClr val="856979"/>
                </a:solidFill>
              </a:rPr>
              <a:t>DL INVEST PARK</a:t>
            </a:r>
            <a:r>
              <a:rPr lang="pl-PL" sz="1100" b="0">
                <a:solidFill>
                  <a:srgbClr val="856979"/>
                </a:solidFill>
              </a:rPr>
              <a:t> – MAGAZYNY</a:t>
            </a:r>
          </a:p>
        </p:txBody>
      </p:sp>
      <p:pic>
        <p:nvPicPr>
          <p:cNvPr id="27" name="Grafika 26">
            <a:extLst>
              <a:ext uri="{FF2B5EF4-FFF2-40B4-BE49-F238E27FC236}">
                <a16:creationId xmlns:a16="http://schemas.microsoft.com/office/drawing/2014/main" id="{6F1BF17E-2759-462E-B367-24B372CDBD4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234" b="-14722"/>
          <a:stretch/>
        </p:blipFill>
        <p:spPr>
          <a:xfrm>
            <a:off x="199873" y="374113"/>
            <a:ext cx="652400" cy="793351"/>
          </a:xfrm>
          <a:prstGeom prst="rect">
            <a:avLst/>
          </a:prstGeom>
        </p:spPr>
      </p:pic>
      <p:cxnSp>
        <p:nvCxnSpPr>
          <p:cNvPr id="28" name="Łącznik prosty 27">
            <a:extLst>
              <a:ext uri="{FF2B5EF4-FFF2-40B4-BE49-F238E27FC236}">
                <a16:creationId xmlns:a16="http://schemas.microsoft.com/office/drawing/2014/main" id="{E7EBB34E-3DFB-4C30-88BE-18B5A33FEC27}"/>
              </a:ext>
            </a:extLst>
          </p:cNvPr>
          <p:cNvCxnSpPr>
            <a:cxnSpLocks/>
            <a:endCxn id="27" idx="0"/>
          </p:cNvCxnSpPr>
          <p:nvPr userDrawn="1"/>
        </p:nvCxnSpPr>
        <p:spPr>
          <a:xfrm>
            <a:off x="526073" y="174567"/>
            <a:ext cx="0" cy="199546"/>
          </a:xfrm>
          <a:prstGeom prst="line">
            <a:avLst/>
          </a:prstGeom>
          <a:ln w="28575">
            <a:solidFill>
              <a:srgbClr val="856979"/>
            </a:solidFill>
          </a:ln>
        </p:spPr>
        <p:style>
          <a:lnRef idx="1">
            <a:schemeClr val="accent1"/>
          </a:lnRef>
          <a:fillRef idx="0">
            <a:schemeClr val="accent1"/>
          </a:fillRef>
          <a:effectRef idx="0">
            <a:schemeClr val="accent1"/>
          </a:effectRef>
          <a:fontRef idx="minor">
            <a:schemeClr val="tx1"/>
          </a:fontRef>
        </p:style>
      </p:cxnSp>
      <p:sp>
        <p:nvSpPr>
          <p:cNvPr id="29" name="Symbol zastępczy numeru slajdu 5">
            <a:extLst>
              <a:ext uri="{FF2B5EF4-FFF2-40B4-BE49-F238E27FC236}">
                <a16:creationId xmlns:a16="http://schemas.microsoft.com/office/drawing/2014/main" id="{32ADB84F-BF89-4002-A6B4-789FF47C4DC6}"/>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856979"/>
                </a:solidFill>
              </a:rPr>
              <a:pPr/>
              <a:t>‹#›</a:t>
            </a:fld>
            <a:endParaRPr lang="pl-PL" sz="1600">
              <a:solidFill>
                <a:srgbClr val="856979"/>
              </a:solidFill>
            </a:endParaRPr>
          </a:p>
        </p:txBody>
      </p:sp>
    </p:spTree>
    <p:extLst>
      <p:ext uri="{BB962C8B-B14F-4D97-AF65-F5344CB8AC3E}">
        <p14:creationId xmlns:p14="http://schemas.microsoft.com/office/powerpoint/2010/main" val="2219233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7615FA-8D12-4DB6-AA63-57FA4725CFCF}"/>
              </a:ext>
            </a:extLst>
          </p:cNvPr>
          <p:cNvSpPr>
            <a:spLocks noGrp="1"/>
          </p:cNvSpPr>
          <p:nvPr>
            <p:ph type="title" hasCustomPrompt="1"/>
          </p:nvPr>
        </p:nvSpPr>
        <p:spPr/>
        <p:txBody>
          <a:bodyPr anchor="t"/>
          <a:lstStyle>
            <a:lvl1pPr>
              <a:defRPr b="0"/>
            </a:lvl1pPr>
          </a:lstStyle>
          <a:p>
            <a:r>
              <a:rPr lang="pl-PL"/>
              <a:t>KLIKNIJ, ABY EDYTOWAĆ STYL</a:t>
            </a:r>
          </a:p>
        </p:txBody>
      </p:sp>
    </p:spTree>
    <p:extLst>
      <p:ext uri="{BB962C8B-B14F-4D97-AF65-F5344CB8AC3E}">
        <p14:creationId xmlns:p14="http://schemas.microsoft.com/office/powerpoint/2010/main" val="3536863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ylko tytuł">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B2C8D11E-5C81-4DD5-AE3D-6F9DDFD86EAC}"/>
              </a:ext>
            </a:extLst>
          </p:cNvPr>
          <p:cNvSpPr/>
          <p:nvPr userDrawn="1"/>
        </p:nvSpPr>
        <p:spPr>
          <a:xfrm>
            <a:off x="0" y="0"/>
            <a:ext cx="12192000" cy="6858000"/>
          </a:xfrm>
          <a:prstGeom prst="rect">
            <a:avLst/>
          </a:prstGeom>
          <a:solidFill>
            <a:srgbClr val="63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8E7615FA-8D12-4DB6-AA63-57FA4725CFCF}"/>
              </a:ext>
            </a:extLst>
          </p:cNvPr>
          <p:cNvSpPr>
            <a:spLocks noGrp="1"/>
          </p:cNvSpPr>
          <p:nvPr>
            <p:ph type="title" hasCustomPrompt="1"/>
          </p:nvPr>
        </p:nvSpPr>
        <p:spPr/>
        <p:txBody>
          <a:bodyPr anchor="t"/>
          <a:lstStyle>
            <a:lvl1pPr>
              <a:defRPr b="0">
                <a:solidFill>
                  <a:schemeClr val="bg1"/>
                </a:solidFill>
              </a:defRPr>
            </a:lvl1pPr>
          </a:lstStyle>
          <a:p>
            <a:r>
              <a:rPr lang="pl-PL"/>
              <a:t>KLIKNIJ, ABY EDYTOWAĆ STYL</a:t>
            </a:r>
          </a:p>
        </p:txBody>
      </p:sp>
      <p:sp>
        <p:nvSpPr>
          <p:cNvPr id="7" name="Prostokąt 6">
            <a:extLst>
              <a:ext uri="{FF2B5EF4-FFF2-40B4-BE49-F238E27FC236}">
                <a16:creationId xmlns:a16="http://schemas.microsoft.com/office/drawing/2014/main" id="{9F4C22F3-32E8-4C8F-BB4D-56B313D7CF8E}"/>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095DCFE9-26E2-4DC5-AB83-278EBE80B780}"/>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0278F230-B337-47E6-A63C-1A5F6538F13C}"/>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AC0F2B6C-9327-4921-9E6B-0EADEF82F93D}"/>
              </a:ext>
            </a:extLst>
          </p:cNvPr>
          <p:cNvSpPr txBox="1"/>
          <p:nvPr userDrawn="1"/>
        </p:nvSpPr>
        <p:spPr>
          <a:xfrm rot="16200000">
            <a:off x="-805073" y="4862991"/>
            <a:ext cx="2672393" cy="261610"/>
          </a:xfrm>
          <a:prstGeom prst="rect">
            <a:avLst/>
          </a:prstGeom>
          <a:noFill/>
        </p:spPr>
        <p:txBody>
          <a:bodyPr wrap="square" rtlCol="0">
            <a:spAutoFit/>
          </a:bodyPr>
          <a:lstStyle/>
          <a:p>
            <a:pPr>
              <a:lnSpc>
                <a:spcPct val="100000"/>
              </a:lnSpc>
            </a:pPr>
            <a:r>
              <a:rPr lang="en-US" sz="1100" b="0">
                <a:solidFill>
                  <a:schemeClr val="bg1"/>
                </a:solidFill>
              </a:rPr>
              <a:t>DL INVEST PARK</a:t>
            </a:r>
            <a:r>
              <a:rPr lang="pl-PL" sz="1100" b="0">
                <a:solidFill>
                  <a:schemeClr val="bg1"/>
                </a:solidFill>
              </a:rPr>
              <a:t> – MAGAZYNY</a:t>
            </a:r>
          </a:p>
        </p:txBody>
      </p:sp>
      <p:cxnSp>
        <p:nvCxnSpPr>
          <p:cNvPr id="11" name="Łącznik prosty 10">
            <a:extLst>
              <a:ext uri="{FF2B5EF4-FFF2-40B4-BE49-F238E27FC236}">
                <a16:creationId xmlns:a16="http://schemas.microsoft.com/office/drawing/2014/main" id="{F07AE4EA-AAD4-458D-ABD9-84CCE58B2DD6}"/>
              </a:ext>
            </a:extLst>
          </p:cNvPr>
          <p:cNvCxnSpPr>
            <a:cxnSpLocks/>
            <a:stCxn id="12" idx="2"/>
          </p:cNvCxnSpPr>
          <p:nvPr userDrawn="1"/>
        </p:nvCxnSpPr>
        <p:spPr>
          <a:xfrm>
            <a:off x="526073" y="1167464"/>
            <a:ext cx="0" cy="31225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fika 11">
            <a:extLst>
              <a:ext uri="{FF2B5EF4-FFF2-40B4-BE49-F238E27FC236}">
                <a16:creationId xmlns:a16="http://schemas.microsoft.com/office/drawing/2014/main" id="{CFA648DA-B1E4-45E4-BC48-768FE3B026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234" b="-14722"/>
          <a:stretch/>
        </p:blipFill>
        <p:spPr>
          <a:xfrm>
            <a:off x="199873" y="374113"/>
            <a:ext cx="652400" cy="793351"/>
          </a:xfrm>
          <a:prstGeom prst="rect">
            <a:avLst/>
          </a:prstGeom>
        </p:spPr>
      </p:pic>
      <p:cxnSp>
        <p:nvCxnSpPr>
          <p:cNvPr id="13" name="Łącznik prosty 12">
            <a:extLst>
              <a:ext uri="{FF2B5EF4-FFF2-40B4-BE49-F238E27FC236}">
                <a16:creationId xmlns:a16="http://schemas.microsoft.com/office/drawing/2014/main" id="{5D433C70-80DF-4E92-A7BA-AC90E3B42203}"/>
              </a:ext>
            </a:extLst>
          </p:cNvPr>
          <p:cNvCxnSpPr>
            <a:cxnSpLocks/>
            <a:endCxn id="12" idx="0"/>
          </p:cNvCxnSpPr>
          <p:nvPr userDrawn="1"/>
        </p:nvCxnSpPr>
        <p:spPr>
          <a:xfrm>
            <a:off x="526073" y="174567"/>
            <a:ext cx="0" cy="1995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ymbol zastępczy numeru slajdu 5">
            <a:extLst>
              <a:ext uri="{FF2B5EF4-FFF2-40B4-BE49-F238E27FC236}">
                <a16:creationId xmlns:a16="http://schemas.microsoft.com/office/drawing/2014/main" id="{D899E969-3F19-4E2B-9D90-7ADE8239469F}"/>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chemeClr val="bg1"/>
                </a:solidFill>
              </a:rPr>
              <a:pPr/>
              <a:t>‹#›</a:t>
            </a:fld>
            <a:endParaRPr lang="pl-PL" sz="1600">
              <a:solidFill>
                <a:schemeClr val="bg1"/>
              </a:solidFill>
            </a:endParaRPr>
          </a:p>
        </p:txBody>
      </p:sp>
      <p:pic>
        <p:nvPicPr>
          <p:cNvPr id="3" name="Grafika 2">
            <a:extLst>
              <a:ext uri="{FF2B5EF4-FFF2-40B4-BE49-F238E27FC236}">
                <a16:creationId xmlns:a16="http://schemas.microsoft.com/office/drawing/2014/main" id="{37E5A4F0-AD0F-B5DE-C14F-1CDB7E4C02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1259653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22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wa elementy zawartości">
    <p:spTree>
      <p:nvGrpSpPr>
        <p:cNvPr id="1" name=""/>
        <p:cNvGrpSpPr/>
        <p:nvPr/>
      </p:nvGrpSpPr>
      <p:grpSpPr>
        <a:xfrm>
          <a:off x="0" y="0"/>
          <a:ext cx="0" cy="0"/>
          <a:chOff x="0" y="0"/>
          <a:chExt cx="0" cy="0"/>
        </a:xfrm>
      </p:grpSpPr>
      <p:sp>
        <p:nvSpPr>
          <p:cNvPr id="16" name="Symbol zastępczy tekstu 15">
            <a:extLst>
              <a:ext uri="{FF2B5EF4-FFF2-40B4-BE49-F238E27FC236}">
                <a16:creationId xmlns:a16="http://schemas.microsoft.com/office/drawing/2014/main" id="{E42C80AE-446F-DF32-9613-5EB2B8687A87}"/>
              </a:ext>
            </a:extLst>
          </p:cNvPr>
          <p:cNvSpPr>
            <a:spLocks noGrp="1"/>
          </p:cNvSpPr>
          <p:nvPr>
            <p:ph type="body" sz="quarter" idx="11"/>
          </p:nvPr>
        </p:nvSpPr>
        <p:spPr>
          <a:xfrm>
            <a:off x="669925" y="1323448"/>
            <a:ext cx="5273675" cy="443008"/>
          </a:xfrm>
        </p:spPr>
        <p:txBody>
          <a:bodyPr>
            <a:noAutofit/>
          </a:bodyPr>
          <a:lstStyle>
            <a:lvl1pPr marL="0" indent="0">
              <a:buNone/>
              <a:defRPr lang="pl-PL" sz="1100" b="0" i="0" kern="1200" dirty="0" smtClean="0">
                <a:solidFill>
                  <a:srgbClr val="3C3C3B"/>
                </a:solidFill>
                <a:effectLst/>
                <a:latin typeface="DINRoundPro" panose="020B0504020101020102" pitchFamily="34" charset="-18"/>
                <a:ea typeface="+mn-ea"/>
                <a:cs typeface="+mn-cs"/>
              </a:defRPr>
            </a:lvl1pPr>
            <a:lvl2pPr marL="457200" indent="0">
              <a:buNone/>
              <a:defRPr lang="pl-PL" sz="1100" b="0" i="0" kern="1200" dirty="0" smtClean="0">
                <a:solidFill>
                  <a:srgbClr val="3C3C3B"/>
                </a:solidFill>
                <a:effectLst/>
                <a:latin typeface="DINRoundPro" panose="020B0504020101020102" pitchFamily="34" charset="-18"/>
                <a:ea typeface="+mn-ea"/>
                <a:cs typeface="+mn-cs"/>
              </a:defRPr>
            </a:lvl2pPr>
            <a:lvl3pPr marL="914400" indent="0">
              <a:buNone/>
              <a:defRPr lang="pl-PL" sz="1100" b="0" i="0" kern="1200" dirty="0" smtClean="0">
                <a:solidFill>
                  <a:srgbClr val="3C3C3B"/>
                </a:solidFill>
                <a:effectLst/>
                <a:latin typeface="DINRoundPro" panose="020B0504020101020102" pitchFamily="34" charset="-18"/>
                <a:ea typeface="+mn-ea"/>
                <a:cs typeface="+mn-cs"/>
              </a:defRPr>
            </a:lvl3pPr>
            <a:lvl4pPr marL="1371600" indent="0">
              <a:buNone/>
              <a:defRPr lang="pl-PL" sz="1100" b="0" i="0" kern="1200" dirty="0" smtClean="0">
                <a:solidFill>
                  <a:srgbClr val="3C3C3B"/>
                </a:solidFill>
                <a:effectLst/>
                <a:latin typeface="DINRoundPro" panose="020B0504020101020102" pitchFamily="34" charset="-18"/>
                <a:ea typeface="+mn-ea"/>
                <a:cs typeface="+mn-cs"/>
              </a:defRPr>
            </a:lvl4pPr>
            <a:lvl5pPr marL="1828800" indent="0">
              <a:buNone/>
              <a:defRPr lang="pl-PL" sz="1100" b="0" i="0" kern="1200" dirty="0">
                <a:solidFill>
                  <a:srgbClr val="3C3C3B"/>
                </a:solidFill>
                <a:effectLst/>
                <a:latin typeface="DINRoundPro" panose="020B0504020101020102" pitchFamily="34" charset="-18"/>
                <a:ea typeface="+mn-ea"/>
                <a:cs typeface="+mn-cs"/>
              </a:defRPr>
            </a:lvl5pPr>
          </a:lstStyle>
          <a:p>
            <a:pPr lvl="0"/>
            <a:r>
              <a:rPr lang="pl-PL"/>
              <a:t>Kliknij, aby edytować style wzorca tekstu</a:t>
            </a:r>
          </a:p>
        </p:txBody>
      </p:sp>
      <p:sp>
        <p:nvSpPr>
          <p:cNvPr id="13" name="Symbol zastępczy tekstu 12">
            <a:extLst>
              <a:ext uri="{FF2B5EF4-FFF2-40B4-BE49-F238E27FC236}">
                <a16:creationId xmlns:a16="http://schemas.microsoft.com/office/drawing/2014/main" id="{35DCAA72-C40A-A5A2-4F5A-86DB90B1528D}"/>
              </a:ext>
            </a:extLst>
          </p:cNvPr>
          <p:cNvSpPr>
            <a:spLocks noGrp="1"/>
          </p:cNvSpPr>
          <p:nvPr>
            <p:ph type="body" sz="quarter" idx="10"/>
          </p:nvPr>
        </p:nvSpPr>
        <p:spPr>
          <a:xfrm>
            <a:off x="669756" y="542636"/>
            <a:ext cx="6717488" cy="760413"/>
          </a:xfrm>
        </p:spPr>
        <p:txBody>
          <a:bodyPr/>
          <a:lstStyle>
            <a:lvl1pPr marL="0" indent="0">
              <a:buNone/>
              <a:defRPr lang="pl-PL" sz="4000" kern="1200" dirty="0" smtClean="0">
                <a:solidFill>
                  <a:srgbClr val="419D82"/>
                </a:solidFill>
                <a:latin typeface="DINRoundPro-Medi" panose="020B0604020101020102" pitchFamily="34" charset="-18"/>
                <a:ea typeface="+mn-ea"/>
                <a:cs typeface="+mn-cs"/>
              </a:defRPr>
            </a:lvl1pPr>
            <a:lvl2pPr>
              <a:defRPr lang="pl-PL" sz="4000" kern="1200" dirty="0" smtClean="0">
                <a:solidFill>
                  <a:srgbClr val="419D82"/>
                </a:solidFill>
                <a:latin typeface="DINRoundPro-Medi" panose="020B0604020101020102" pitchFamily="34" charset="-18"/>
                <a:ea typeface="+mn-ea"/>
                <a:cs typeface="+mn-cs"/>
              </a:defRPr>
            </a:lvl2pPr>
            <a:lvl3pPr>
              <a:defRPr lang="pl-PL" sz="4000" kern="1200" dirty="0" smtClean="0">
                <a:solidFill>
                  <a:srgbClr val="419D82"/>
                </a:solidFill>
                <a:latin typeface="DINRoundPro-Medi" panose="020B0604020101020102" pitchFamily="34" charset="-18"/>
                <a:ea typeface="+mn-ea"/>
                <a:cs typeface="+mn-cs"/>
              </a:defRPr>
            </a:lvl3pPr>
            <a:lvl4pPr>
              <a:defRPr lang="pl-PL" sz="4000" kern="1200" dirty="0" smtClean="0">
                <a:solidFill>
                  <a:srgbClr val="419D82"/>
                </a:solidFill>
                <a:latin typeface="DINRoundPro-Medi" panose="020B0604020101020102" pitchFamily="34" charset="-18"/>
                <a:ea typeface="+mn-ea"/>
                <a:cs typeface="+mn-cs"/>
              </a:defRPr>
            </a:lvl4pPr>
            <a:lvl5pPr>
              <a:defRPr lang="pl-PL" sz="4000" kern="1200" dirty="0">
                <a:solidFill>
                  <a:srgbClr val="419D82"/>
                </a:solidFill>
                <a:latin typeface="DINRoundPro-Medi" panose="020B0604020101020102" pitchFamily="34" charset="-18"/>
                <a:ea typeface="+mn-ea"/>
                <a:cs typeface="+mn-cs"/>
              </a:defRPr>
            </a:lvl5pPr>
          </a:lstStyle>
          <a:p>
            <a:pPr lvl="0"/>
            <a:r>
              <a:rPr lang="pl-PL"/>
              <a:t>Kliknij, aby edytować style</a:t>
            </a:r>
          </a:p>
        </p:txBody>
      </p:sp>
      <p:sp>
        <p:nvSpPr>
          <p:cNvPr id="20" name="Symbol zastępczy tekstu 19">
            <a:extLst>
              <a:ext uri="{FF2B5EF4-FFF2-40B4-BE49-F238E27FC236}">
                <a16:creationId xmlns:a16="http://schemas.microsoft.com/office/drawing/2014/main" id="{35204EEA-88C8-A036-D60A-CAFDEA91349B}"/>
              </a:ext>
            </a:extLst>
          </p:cNvPr>
          <p:cNvSpPr>
            <a:spLocks noGrp="1"/>
          </p:cNvSpPr>
          <p:nvPr>
            <p:ph type="body" sz="quarter" idx="12"/>
          </p:nvPr>
        </p:nvSpPr>
        <p:spPr>
          <a:xfrm>
            <a:off x="669757" y="1786855"/>
            <a:ext cx="6302952" cy="1079500"/>
          </a:xfrm>
        </p:spPr>
        <p:txBody>
          <a:bodyPr/>
          <a:lstStyle>
            <a:lvl1pPr marL="288000" indent="-171450" algn="l" defTabSz="914400" rtl="0" eaLnBrk="1" latinLnBrk="0" hangingPunct="1">
              <a:spcBef>
                <a:spcPts val="300"/>
              </a:spcBef>
              <a:buClr>
                <a:srgbClr val="419D82"/>
              </a:buClr>
              <a:buFont typeface="Arial" panose="020B0604020202020204" pitchFamily="34" charset="0"/>
              <a:buChar char="•"/>
              <a:defRPr lang="pl-PL" sz="1100" b="0" i="0" kern="1200" dirty="0" smtClean="0">
                <a:solidFill>
                  <a:srgbClr val="3C3C3B"/>
                </a:solidFill>
                <a:effectLst/>
                <a:latin typeface="DINRoundPro" panose="020B0504020101020102" pitchFamily="34" charset="-18"/>
                <a:ea typeface="+mn-ea"/>
                <a:cs typeface="+mn-cs"/>
              </a:defRPr>
            </a:lvl1pPr>
            <a:lvl2pPr marL="171450" indent="-171450" algn="l" defTabSz="914400" rtl="0" eaLnBrk="1" latinLnBrk="0" hangingPunct="1">
              <a:spcBef>
                <a:spcPts val="300"/>
              </a:spcBef>
              <a:buClr>
                <a:srgbClr val="419D82"/>
              </a:buClr>
              <a:buFont typeface="Arial" panose="020B0604020202020204" pitchFamily="34" charset="0"/>
              <a:buChar char="•"/>
              <a:defRPr lang="pl-PL" sz="1100" b="0" i="0" kern="1200" dirty="0" smtClean="0">
                <a:solidFill>
                  <a:srgbClr val="3C3C3B"/>
                </a:solidFill>
                <a:effectLst/>
                <a:latin typeface="DINRoundPro" panose="020B0504020101020102" pitchFamily="34" charset="-18"/>
                <a:ea typeface="+mn-ea"/>
                <a:cs typeface="+mn-cs"/>
              </a:defRPr>
            </a:lvl2pPr>
            <a:lvl3pPr marL="171450" indent="-171450" algn="l" defTabSz="914400" rtl="0" eaLnBrk="1" latinLnBrk="0" hangingPunct="1">
              <a:spcBef>
                <a:spcPts val="300"/>
              </a:spcBef>
              <a:buClr>
                <a:srgbClr val="419D82"/>
              </a:buClr>
              <a:buFont typeface="Arial" panose="020B0604020202020204" pitchFamily="34" charset="0"/>
              <a:buChar char="•"/>
              <a:defRPr lang="pl-PL" sz="1100" b="0" i="0" kern="1200" dirty="0" smtClean="0">
                <a:solidFill>
                  <a:srgbClr val="3C3C3B"/>
                </a:solidFill>
                <a:effectLst/>
                <a:latin typeface="DINRoundPro" panose="020B0504020101020102" pitchFamily="34" charset="-18"/>
                <a:ea typeface="+mn-ea"/>
                <a:cs typeface="+mn-cs"/>
              </a:defRPr>
            </a:lvl3pPr>
            <a:lvl4pPr marL="171450" indent="-171450" algn="l" defTabSz="914400" rtl="0" eaLnBrk="1" latinLnBrk="0" hangingPunct="1">
              <a:spcBef>
                <a:spcPts val="300"/>
              </a:spcBef>
              <a:buClr>
                <a:srgbClr val="419D82"/>
              </a:buClr>
              <a:buFont typeface="Arial" panose="020B0604020202020204" pitchFamily="34" charset="0"/>
              <a:buChar char="•"/>
              <a:defRPr lang="pl-PL" sz="1100" b="0" i="0" kern="1200" dirty="0" smtClean="0">
                <a:solidFill>
                  <a:srgbClr val="3C3C3B"/>
                </a:solidFill>
                <a:effectLst/>
                <a:latin typeface="DINRoundPro" panose="020B0504020101020102" pitchFamily="34" charset="-18"/>
                <a:ea typeface="+mn-ea"/>
                <a:cs typeface="+mn-cs"/>
              </a:defRPr>
            </a:lvl4pPr>
            <a:lvl5pPr marL="171450" indent="-171450" algn="l" defTabSz="914400" rtl="0" eaLnBrk="1" latinLnBrk="0" hangingPunct="1">
              <a:spcBef>
                <a:spcPts val="300"/>
              </a:spcBef>
              <a:buClr>
                <a:srgbClr val="419D82"/>
              </a:buClr>
              <a:buFont typeface="Arial" panose="020B0604020202020204" pitchFamily="34" charset="0"/>
              <a:buChar char="•"/>
              <a:defRPr lang="pl-PL" sz="1100" b="0" i="0" kern="1200" dirty="0">
                <a:solidFill>
                  <a:srgbClr val="3C3C3B"/>
                </a:solidFill>
                <a:effectLst/>
                <a:latin typeface="DINRoundPro" panose="020B0504020101020102" pitchFamily="34" charset="-18"/>
                <a:ea typeface="+mn-ea"/>
                <a:cs typeface="+mn-cs"/>
              </a:defRPr>
            </a:lvl5pPr>
          </a:lstStyle>
          <a:p>
            <a:pPr lvl="0"/>
            <a:r>
              <a:rPr lang="pl-PL"/>
              <a:t>Kliknij, aby edytować style wzorca tekstu</a:t>
            </a:r>
          </a:p>
          <a:p>
            <a:pPr lvl="0"/>
            <a:r>
              <a:rPr lang="pl-PL"/>
              <a:t>Kliknij, aby edytować style wzorca tekstu</a:t>
            </a:r>
          </a:p>
          <a:p>
            <a:pPr lvl="0"/>
            <a:r>
              <a:rPr lang="pl-PL"/>
              <a:t>Kliknij, aby edytować style wzorca tekstu</a:t>
            </a:r>
          </a:p>
          <a:p>
            <a:pPr lvl="0"/>
            <a:r>
              <a:rPr lang="pl-PL"/>
              <a:t>Kliknij, aby edytować style wzorca tekstu</a:t>
            </a:r>
          </a:p>
          <a:p>
            <a:pPr lvl="0"/>
            <a:r>
              <a:rPr lang="pl-PL"/>
              <a:t>Kliknij, aby edytować style wzorca tekstu</a:t>
            </a:r>
          </a:p>
          <a:p>
            <a:pPr lvl="0"/>
            <a:r>
              <a:rPr lang="pl-PL"/>
              <a:t>Kliknij, aby edytować style wzorca tekstu</a:t>
            </a:r>
          </a:p>
          <a:p>
            <a:pPr lvl="0"/>
            <a:endParaRPr lang="pl-PL"/>
          </a:p>
        </p:txBody>
      </p:sp>
      <p:pic>
        <p:nvPicPr>
          <p:cNvPr id="3" name="Obraz 2">
            <a:extLst>
              <a:ext uri="{FF2B5EF4-FFF2-40B4-BE49-F238E27FC236}">
                <a16:creationId xmlns:a16="http://schemas.microsoft.com/office/drawing/2014/main" id="{4E63109D-9906-C65D-72D0-8EC2F1EAC2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65" y="6314844"/>
            <a:ext cx="1305341" cy="538453"/>
          </a:xfrm>
          <a:prstGeom prst="rect">
            <a:avLst/>
          </a:prstGeom>
        </p:spPr>
      </p:pic>
      <p:sp>
        <p:nvSpPr>
          <p:cNvPr id="4" name="Prostokąt 3">
            <a:extLst>
              <a:ext uri="{FF2B5EF4-FFF2-40B4-BE49-F238E27FC236}">
                <a16:creationId xmlns:a16="http://schemas.microsoft.com/office/drawing/2014/main" id="{57D1D99B-4267-D834-0F11-FDA2EEF9E8B9}"/>
              </a:ext>
            </a:extLst>
          </p:cNvPr>
          <p:cNvSpPr/>
          <p:nvPr userDrawn="1"/>
        </p:nvSpPr>
        <p:spPr>
          <a:xfrm>
            <a:off x="9041860" y="-1"/>
            <a:ext cx="2920777" cy="590391"/>
          </a:xfrm>
          <a:prstGeom prst="rect">
            <a:avLst/>
          </a:prstGeom>
          <a:solidFill>
            <a:srgbClr val="419D82">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2DF18199-ED55-0B0F-B8B7-C673F29AE73A}"/>
              </a:ext>
            </a:extLst>
          </p:cNvPr>
          <p:cNvSpPr txBox="1"/>
          <p:nvPr userDrawn="1"/>
        </p:nvSpPr>
        <p:spPr>
          <a:xfrm>
            <a:off x="9080770" y="155518"/>
            <a:ext cx="2881867" cy="276999"/>
          </a:xfrm>
          <a:prstGeom prst="rect">
            <a:avLst/>
          </a:prstGeom>
          <a:noFill/>
        </p:spPr>
        <p:txBody>
          <a:bodyPr wrap="square" rtlCol="0">
            <a:spAutoFit/>
          </a:bodyPr>
          <a:lstStyle/>
          <a:p>
            <a:pPr algn="ctr"/>
            <a:r>
              <a:rPr lang="en-US" sz="1200">
                <a:solidFill>
                  <a:schemeClr val="tx1">
                    <a:lumMod val="75000"/>
                    <a:lumOff val="25000"/>
                  </a:schemeClr>
                </a:solidFill>
              </a:rPr>
              <a:t>Energy created with </a:t>
            </a:r>
            <a:r>
              <a:rPr lang="en-US" sz="1200">
                <a:solidFill>
                  <a:srgbClr val="419D82"/>
                </a:solidFill>
              </a:rPr>
              <a:t>respect for nature</a:t>
            </a:r>
            <a:r>
              <a:rPr lang="pl-PL" sz="1200">
                <a:solidFill>
                  <a:srgbClr val="419D82"/>
                </a:solidFill>
              </a:rPr>
              <a:t>!</a:t>
            </a:r>
          </a:p>
        </p:txBody>
      </p:sp>
      <p:sp>
        <p:nvSpPr>
          <p:cNvPr id="6" name="Prostokąt 5">
            <a:extLst>
              <a:ext uri="{FF2B5EF4-FFF2-40B4-BE49-F238E27FC236}">
                <a16:creationId xmlns:a16="http://schemas.microsoft.com/office/drawing/2014/main" id="{D7411663-A4FA-4557-E762-B9885CDA07A3}"/>
              </a:ext>
            </a:extLst>
          </p:cNvPr>
          <p:cNvSpPr/>
          <p:nvPr userDrawn="1"/>
        </p:nvSpPr>
        <p:spPr>
          <a:xfrm>
            <a:off x="9041859" y="6434748"/>
            <a:ext cx="2920777" cy="423252"/>
          </a:xfrm>
          <a:prstGeom prst="rect">
            <a:avLst/>
          </a:prstGeom>
          <a:solidFill>
            <a:srgbClr val="419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9923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778406-D0D8-45E5-B49F-8A7429B7F2A4}"/>
              </a:ext>
            </a:extLst>
          </p:cNvPr>
          <p:cNvSpPr>
            <a:spLocks noGrp="1"/>
          </p:cNvSpPr>
          <p:nvPr>
            <p:ph type="ctrTitle"/>
          </p:nvPr>
        </p:nvSpPr>
        <p:spPr>
          <a:xfrm>
            <a:off x="7351585" y="4602851"/>
            <a:ext cx="4966327" cy="2154011"/>
          </a:xfrm>
        </p:spPr>
        <p:txBody>
          <a:bodyPr anchor="t">
            <a:normAutofit/>
          </a:bodyPr>
          <a:lstStyle>
            <a:lvl1pPr algn="l">
              <a:defRPr sz="4000"/>
            </a:lvl1pPr>
          </a:lstStyle>
          <a:p>
            <a:r>
              <a:rPr lang="pl-PL"/>
              <a:t>Kliknij, aby edytować styl</a:t>
            </a:r>
          </a:p>
        </p:txBody>
      </p:sp>
      <p:pic>
        <p:nvPicPr>
          <p:cNvPr id="3" name="Grafika 2">
            <a:extLst>
              <a:ext uri="{FF2B5EF4-FFF2-40B4-BE49-F238E27FC236}">
                <a16:creationId xmlns:a16="http://schemas.microsoft.com/office/drawing/2014/main" id="{2194F5BA-6C6E-41CA-83F5-6924CD2404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423" t="619" b="29934"/>
          <a:stretch/>
        </p:blipFill>
        <p:spPr>
          <a:xfrm>
            <a:off x="14759668" y="-685800"/>
            <a:ext cx="4544786" cy="6858000"/>
          </a:xfrm>
          <a:prstGeom prst="rect">
            <a:avLst/>
          </a:prstGeom>
        </p:spPr>
      </p:pic>
      <p:pic>
        <p:nvPicPr>
          <p:cNvPr id="5" name="Obraz 4" descr="Obraz zawierający budynek, wieża&#10;&#10;Opis wygenerowany automatycznie">
            <a:extLst>
              <a:ext uri="{FF2B5EF4-FFF2-40B4-BE49-F238E27FC236}">
                <a16:creationId xmlns:a16="http://schemas.microsoft.com/office/drawing/2014/main" id="{EC3239E1-5926-4B5F-A917-2EAA2FED68F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5755"/>
          <a:stretch/>
        </p:blipFill>
        <p:spPr>
          <a:xfrm>
            <a:off x="-7048500" y="-101138"/>
            <a:ext cx="5581650" cy="6858000"/>
          </a:xfrm>
          <a:prstGeom prst="rect">
            <a:avLst/>
          </a:prstGeom>
        </p:spPr>
      </p:pic>
      <p:sp>
        <p:nvSpPr>
          <p:cNvPr id="7" name="Prostokąt 6">
            <a:extLst>
              <a:ext uri="{FF2B5EF4-FFF2-40B4-BE49-F238E27FC236}">
                <a16:creationId xmlns:a16="http://schemas.microsoft.com/office/drawing/2014/main" id="{D8514471-C387-42F3-9137-4630A9DED328}"/>
              </a:ext>
            </a:extLst>
          </p:cNvPr>
          <p:cNvSpPr/>
          <p:nvPr userDrawn="1"/>
        </p:nvSpPr>
        <p:spPr>
          <a:xfrm>
            <a:off x="-7048500" y="-101138"/>
            <a:ext cx="5581650" cy="6858000"/>
          </a:xfrm>
          <a:prstGeom prst="rect">
            <a:avLst/>
          </a:prstGeom>
          <a:solidFill>
            <a:srgbClr val="633F5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96326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Nagłówek sekcji">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2D70A0A-0E96-2B82-F87D-084B97B3E35D}"/>
              </a:ext>
            </a:extLst>
          </p:cNvPr>
          <p:cNvSpPr/>
          <p:nvPr userDrawn="1"/>
        </p:nvSpPr>
        <p:spPr>
          <a:xfrm>
            <a:off x="0" y="1198178"/>
            <a:ext cx="6018180" cy="4924993"/>
          </a:xfrm>
          <a:prstGeom prst="rect">
            <a:avLst/>
          </a:prstGeom>
          <a:solidFill>
            <a:srgbClr val="435D7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12">
            <a:extLst>
              <a:ext uri="{FF2B5EF4-FFF2-40B4-BE49-F238E27FC236}">
                <a16:creationId xmlns:a16="http://schemas.microsoft.com/office/drawing/2014/main" id="{61C65603-1011-8C2D-D1CC-9EE6A8E62A3D}"/>
              </a:ext>
            </a:extLst>
          </p:cNvPr>
          <p:cNvSpPr>
            <a:spLocks noGrp="1"/>
          </p:cNvSpPr>
          <p:nvPr>
            <p:ph type="body" sz="quarter" idx="10"/>
          </p:nvPr>
        </p:nvSpPr>
        <p:spPr>
          <a:xfrm>
            <a:off x="669756" y="542636"/>
            <a:ext cx="6717488" cy="760413"/>
          </a:xfrm>
        </p:spPr>
        <p:txBody>
          <a:bodyPr/>
          <a:lstStyle>
            <a:lvl1pPr marL="0" indent="0">
              <a:buNone/>
              <a:defRPr lang="pl-PL" sz="4000" kern="1200" dirty="0" smtClean="0">
                <a:solidFill>
                  <a:schemeClr val="tx1">
                    <a:lumMod val="65000"/>
                    <a:lumOff val="35000"/>
                  </a:schemeClr>
                </a:solidFill>
                <a:latin typeface="DINRoundPro-Medi" panose="020B0604020101020102" pitchFamily="34" charset="-18"/>
                <a:ea typeface="+mn-ea"/>
                <a:cs typeface="+mn-cs"/>
              </a:defRPr>
            </a:lvl1pPr>
            <a:lvl2pPr>
              <a:defRPr lang="pl-PL" sz="4000" kern="1200" dirty="0" smtClean="0">
                <a:solidFill>
                  <a:srgbClr val="419D82"/>
                </a:solidFill>
                <a:latin typeface="DINRoundPro-Medi" panose="020B0604020101020102" pitchFamily="34" charset="-18"/>
                <a:ea typeface="+mn-ea"/>
                <a:cs typeface="+mn-cs"/>
              </a:defRPr>
            </a:lvl2pPr>
            <a:lvl3pPr>
              <a:defRPr lang="pl-PL" sz="4000" kern="1200" dirty="0" smtClean="0">
                <a:solidFill>
                  <a:srgbClr val="419D82"/>
                </a:solidFill>
                <a:latin typeface="DINRoundPro-Medi" panose="020B0604020101020102" pitchFamily="34" charset="-18"/>
                <a:ea typeface="+mn-ea"/>
                <a:cs typeface="+mn-cs"/>
              </a:defRPr>
            </a:lvl3pPr>
            <a:lvl4pPr>
              <a:defRPr lang="pl-PL" sz="4000" kern="1200" dirty="0" smtClean="0">
                <a:solidFill>
                  <a:srgbClr val="419D82"/>
                </a:solidFill>
                <a:latin typeface="DINRoundPro-Medi" panose="020B0604020101020102" pitchFamily="34" charset="-18"/>
                <a:ea typeface="+mn-ea"/>
                <a:cs typeface="+mn-cs"/>
              </a:defRPr>
            </a:lvl4pPr>
            <a:lvl5pPr>
              <a:defRPr lang="pl-PL" sz="4000" kern="1200" dirty="0">
                <a:solidFill>
                  <a:srgbClr val="419D82"/>
                </a:solidFill>
                <a:latin typeface="DINRoundPro-Medi" panose="020B0604020101020102" pitchFamily="34" charset="-18"/>
                <a:ea typeface="+mn-ea"/>
                <a:cs typeface="+mn-cs"/>
              </a:defRPr>
            </a:lvl5pPr>
          </a:lstStyle>
          <a:p>
            <a:pPr lvl="0"/>
            <a:endParaRPr lang="pl-PL"/>
          </a:p>
        </p:txBody>
      </p:sp>
      <p:sp>
        <p:nvSpPr>
          <p:cNvPr id="11" name="Symbol zastępczy tekstu 15">
            <a:extLst>
              <a:ext uri="{FF2B5EF4-FFF2-40B4-BE49-F238E27FC236}">
                <a16:creationId xmlns:a16="http://schemas.microsoft.com/office/drawing/2014/main" id="{1CDFEB02-BF4F-759E-876E-F3388D7B8A98}"/>
              </a:ext>
            </a:extLst>
          </p:cNvPr>
          <p:cNvSpPr>
            <a:spLocks noGrp="1"/>
          </p:cNvSpPr>
          <p:nvPr>
            <p:ph type="body" sz="quarter" idx="11"/>
          </p:nvPr>
        </p:nvSpPr>
        <p:spPr>
          <a:xfrm>
            <a:off x="669925" y="1323447"/>
            <a:ext cx="5273675" cy="665163"/>
          </a:xfrm>
        </p:spPr>
        <p:txBody>
          <a:bodyPr>
            <a:noAutofit/>
          </a:bodyPr>
          <a:lstStyle>
            <a:lvl1pPr marL="0" indent="0">
              <a:buNone/>
              <a:defRPr lang="pl-PL" sz="1100" b="0" i="0" kern="1200" dirty="0" smtClean="0">
                <a:solidFill>
                  <a:srgbClr val="3C3C3B"/>
                </a:solidFill>
                <a:effectLst/>
                <a:latin typeface="DINRoundPro" panose="020B0504020101020102" pitchFamily="34" charset="-18"/>
                <a:ea typeface="+mn-ea"/>
                <a:cs typeface="+mn-cs"/>
              </a:defRPr>
            </a:lvl1pPr>
            <a:lvl2pPr marL="457200" indent="0">
              <a:buNone/>
              <a:defRPr lang="pl-PL" sz="1100" b="0" i="0" kern="1200" dirty="0" smtClean="0">
                <a:solidFill>
                  <a:srgbClr val="3C3C3B"/>
                </a:solidFill>
                <a:effectLst/>
                <a:latin typeface="DINRoundPro" panose="020B0504020101020102" pitchFamily="34" charset="-18"/>
                <a:ea typeface="+mn-ea"/>
                <a:cs typeface="+mn-cs"/>
              </a:defRPr>
            </a:lvl2pPr>
            <a:lvl3pPr marL="914400" indent="0">
              <a:buNone/>
              <a:defRPr lang="pl-PL" sz="1100" b="0" i="0" kern="1200" dirty="0" smtClean="0">
                <a:solidFill>
                  <a:srgbClr val="3C3C3B"/>
                </a:solidFill>
                <a:effectLst/>
                <a:latin typeface="DINRoundPro" panose="020B0504020101020102" pitchFamily="34" charset="-18"/>
                <a:ea typeface="+mn-ea"/>
                <a:cs typeface="+mn-cs"/>
              </a:defRPr>
            </a:lvl3pPr>
            <a:lvl4pPr marL="1371600" indent="0">
              <a:buNone/>
              <a:defRPr lang="pl-PL" sz="1100" b="0" i="0" kern="1200" dirty="0" smtClean="0">
                <a:solidFill>
                  <a:srgbClr val="3C3C3B"/>
                </a:solidFill>
                <a:effectLst/>
                <a:latin typeface="DINRoundPro" panose="020B0504020101020102" pitchFamily="34" charset="-18"/>
                <a:ea typeface="+mn-ea"/>
                <a:cs typeface="+mn-cs"/>
              </a:defRPr>
            </a:lvl4pPr>
            <a:lvl5pPr marL="1828800" indent="0">
              <a:buNone/>
              <a:defRPr lang="pl-PL" sz="1100" b="0" i="0" kern="1200" dirty="0">
                <a:solidFill>
                  <a:srgbClr val="3C3C3B"/>
                </a:solidFill>
                <a:effectLst/>
                <a:latin typeface="DINRoundPro" panose="020B0504020101020102" pitchFamily="34" charset="-18"/>
                <a:ea typeface="+mn-ea"/>
                <a:cs typeface="+mn-cs"/>
              </a:defRPr>
            </a:lvl5pPr>
          </a:lstStyle>
          <a:p>
            <a:pPr lvl="0"/>
            <a:r>
              <a:rPr lang="pl-PL"/>
              <a:t>Kliknij, aby edytować style wzorca tekstu</a:t>
            </a:r>
          </a:p>
        </p:txBody>
      </p:sp>
      <p:pic>
        <p:nvPicPr>
          <p:cNvPr id="4" name="Obraz 3">
            <a:extLst>
              <a:ext uri="{FF2B5EF4-FFF2-40B4-BE49-F238E27FC236}">
                <a16:creationId xmlns:a16="http://schemas.microsoft.com/office/drawing/2014/main" id="{1999BBD1-0141-2B8A-B33A-AE1C16EA5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65" y="6314844"/>
            <a:ext cx="1305341" cy="538453"/>
          </a:xfrm>
          <a:prstGeom prst="rect">
            <a:avLst/>
          </a:prstGeom>
        </p:spPr>
      </p:pic>
      <p:sp>
        <p:nvSpPr>
          <p:cNvPr id="5" name="Prostokąt 4">
            <a:extLst>
              <a:ext uri="{FF2B5EF4-FFF2-40B4-BE49-F238E27FC236}">
                <a16:creationId xmlns:a16="http://schemas.microsoft.com/office/drawing/2014/main" id="{1559628C-1EBB-75D0-7780-59FA7060F83F}"/>
              </a:ext>
            </a:extLst>
          </p:cNvPr>
          <p:cNvSpPr/>
          <p:nvPr userDrawn="1"/>
        </p:nvSpPr>
        <p:spPr>
          <a:xfrm>
            <a:off x="9041860" y="-1"/>
            <a:ext cx="2920777" cy="590391"/>
          </a:xfrm>
          <a:prstGeom prst="rect">
            <a:avLst/>
          </a:prstGeom>
          <a:solidFill>
            <a:srgbClr val="419D82">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EA1DBA01-9E17-0EDD-AD33-EE8553102BD1}"/>
              </a:ext>
            </a:extLst>
          </p:cNvPr>
          <p:cNvSpPr txBox="1"/>
          <p:nvPr userDrawn="1"/>
        </p:nvSpPr>
        <p:spPr>
          <a:xfrm>
            <a:off x="9080770" y="155518"/>
            <a:ext cx="2881867" cy="276999"/>
          </a:xfrm>
          <a:prstGeom prst="rect">
            <a:avLst/>
          </a:prstGeom>
          <a:noFill/>
        </p:spPr>
        <p:txBody>
          <a:bodyPr wrap="square" rtlCol="0">
            <a:spAutoFit/>
          </a:bodyPr>
          <a:lstStyle/>
          <a:p>
            <a:pPr algn="ctr"/>
            <a:r>
              <a:rPr lang="en-US" sz="1200">
                <a:solidFill>
                  <a:schemeClr val="tx1">
                    <a:lumMod val="75000"/>
                    <a:lumOff val="25000"/>
                  </a:schemeClr>
                </a:solidFill>
              </a:rPr>
              <a:t>Energy created with </a:t>
            </a:r>
            <a:r>
              <a:rPr lang="en-US" sz="1200">
                <a:solidFill>
                  <a:srgbClr val="419D82"/>
                </a:solidFill>
              </a:rPr>
              <a:t>respect for nature</a:t>
            </a:r>
            <a:r>
              <a:rPr lang="pl-PL" sz="1200">
                <a:solidFill>
                  <a:srgbClr val="419D82"/>
                </a:solidFill>
              </a:rPr>
              <a:t>!</a:t>
            </a:r>
          </a:p>
        </p:txBody>
      </p:sp>
      <p:sp>
        <p:nvSpPr>
          <p:cNvPr id="12" name="Prostokąt 11">
            <a:extLst>
              <a:ext uri="{FF2B5EF4-FFF2-40B4-BE49-F238E27FC236}">
                <a16:creationId xmlns:a16="http://schemas.microsoft.com/office/drawing/2014/main" id="{424C3377-C9B1-A896-E8FB-998E7A9605E7}"/>
              </a:ext>
            </a:extLst>
          </p:cNvPr>
          <p:cNvSpPr/>
          <p:nvPr userDrawn="1"/>
        </p:nvSpPr>
        <p:spPr>
          <a:xfrm>
            <a:off x="9041859" y="6434748"/>
            <a:ext cx="2920777" cy="423252"/>
          </a:xfrm>
          <a:prstGeom prst="rect">
            <a:avLst/>
          </a:prstGeom>
          <a:solidFill>
            <a:srgbClr val="419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22398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ównanie">
    <p:spTree>
      <p:nvGrpSpPr>
        <p:cNvPr id="1" name=""/>
        <p:cNvGrpSpPr/>
        <p:nvPr/>
      </p:nvGrpSpPr>
      <p:grpSpPr>
        <a:xfrm>
          <a:off x="0" y="0"/>
          <a:ext cx="0" cy="0"/>
          <a:chOff x="0" y="0"/>
          <a:chExt cx="0" cy="0"/>
        </a:xfrm>
      </p:grpSpPr>
      <p:sp>
        <p:nvSpPr>
          <p:cNvPr id="14" name="Symbol zastępczy tekstu 12">
            <a:extLst>
              <a:ext uri="{FF2B5EF4-FFF2-40B4-BE49-F238E27FC236}">
                <a16:creationId xmlns:a16="http://schemas.microsoft.com/office/drawing/2014/main" id="{760ABE0F-8F55-49E2-4960-3A6C6F6DDD3F}"/>
              </a:ext>
            </a:extLst>
          </p:cNvPr>
          <p:cNvSpPr>
            <a:spLocks noGrp="1"/>
          </p:cNvSpPr>
          <p:nvPr>
            <p:ph type="body" sz="quarter" idx="10"/>
          </p:nvPr>
        </p:nvSpPr>
        <p:spPr>
          <a:xfrm>
            <a:off x="669756" y="542636"/>
            <a:ext cx="6717488" cy="760413"/>
          </a:xfrm>
        </p:spPr>
        <p:txBody>
          <a:bodyPr/>
          <a:lstStyle>
            <a:lvl1pPr marL="0" indent="0">
              <a:buNone/>
              <a:defRPr lang="pl-PL" sz="4000" kern="1200" dirty="0" smtClean="0">
                <a:solidFill>
                  <a:srgbClr val="419D82"/>
                </a:solidFill>
                <a:latin typeface="DINRoundPro-Medi" panose="020B0604020101020102" pitchFamily="34" charset="-18"/>
                <a:ea typeface="+mn-ea"/>
                <a:cs typeface="+mn-cs"/>
              </a:defRPr>
            </a:lvl1pPr>
            <a:lvl2pPr>
              <a:defRPr lang="pl-PL" sz="4000" kern="1200" dirty="0" smtClean="0">
                <a:solidFill>
                  <a:srgbClr val="419D82"/>
                </a:solidFill>
                <a:latin typeface="DINRoundPro-Medi" panose="020B0604020101020102" pitchFamily="34" charset="-18"/>
                <a:ea typeface="+mn-ea"/>
                <a:cs typeface="+mn-cs"/>
              </a:defRPr>
            </a:lvl2pPr>
            <a:lvl3pPr>
              <a:defRPr lang="pl-PL" sz="4000" kern="1200" dirty="0" smtClean="0">
                <a:solidFill>
                  <a:srgbClr val="419D82"/>
                </a:solidFill>
                <a:latin typeface="DINRoundPro-Medi" panose="020B0604020101020102" pitchFamily="34" charset="-18"/>
                <a:ea typeface="+mn-ea"/>
                <a:cs typeface="+mn-cs"/>
              </a:defRPr>
            </a:lvl3pPr>
            <a:lvl4pPr>
              <a:defRPr lang="pl-PL" sz="4000" kern="1200" dirty="0" smtClean="0">
                <a:solidFill>
                  <a:srgbClr val="419D82"/>
                </a:solidFill>
                <a:latin typeface="DINRoundPro-Medi" panose="020B0604020101020102" pitchFamily="34" charset="-18"/>
                <a:ea typeface="+mn-ea"/>
                <a:cs typeface="+mn-cs"/>
              </a:defRPr>
            </a:lvl4pPr>
            <a:lvl5pPr>
              <a:defRPr lang="pl-PL" sz="4000" kern="1200" dirty="0">
                <a:solidFill>
                  <a:srgbClr val="419D82"/>
                </a:solidFill>
                <a:latin typeface="DINRoundPro-Medi" panose="020B0604020101020102" pitchFamily="34" charset="-18"/>
                <a:ea typeface="+mn-ea"/>
                <a:cs typeface="+mn-cs"/>
              </a:defRPr>
            </a:lvl5pPr>
          </a:lstStyle>
          <a:p>
            <a:pPr lvl="0"/>
            <a:r>
              <a:rPr lang="pl-PL"/>
              <a:t>Kliknij, aby edytować style</a:t>
            </a:r>
          </a:p>
        </p:txBody>
      </p:sp>
      <p:sp>
        <p:nvSpPr>
          <p:cNvPr id="15" name="Symbol zastępczy tekstu 15">
            <a:extLst>
              <a:ext uri="{FF2B5EF4-FFF2-40B4-BE49-F238E27FC236}">
                <a16:creationId xmlns:a16="http://schemas.microsoft.com/office/drawing/2014/main" id="{602EC76A-30DA-C360-3DCE-19764EA4F228}"/>
              </a:ext>
            </a:extLst>
          </p:cNvPr>
          <p:cNvSpPr>
            <a:spLocks noGrp="1"/>
          </p:cNvSpPr>
          <p:nvPr>
            <p:ph type="body" sz="quarter" idx="11"/>
          </p:nvPr>
        </p:nvSpPr>
        <p:spPr>
          <a:xfrm>
            <a:off x="669925" y="1323447"/>
            <a:ext cx="5273675" cy="665163"/>
          </a:xfrm>
        </p:spPr>
        <p:txBody>
          <a:bodyPr>
            <a:noAutofit/>
          </a:bodyPr>
          <a:lstStyle>
            <a:lvl1pPr marL="0" indent="0">
              <a:buNone/>
              <a:defRPr lang="pl-PL" sz="1100" b="0" i="0" kern="1200" dirty="0" smtClean="0">
                <a:solidFill>
                  <a:srgbClr val="3C3C3B"/>
                </a:solidFill>
                <a:effectLst/>
                <a:latin typeface="DINRoundPro" panose="020B0504020101020102" pitchFamily="34" charset="-18"/>
                <a:ea typeface="+mn-ea"/>
                <a:cs typeface="+mn-cs"/>
              </a:defRPr>
            </a:lvl1pPr>
            <a:lvl2pPr marL="457200" indent="0">
              <a:buNone/>
              <a:defRPr lang="pl-PL" sz="1100" b="0" i="0" kern="1200" dirty="0" smtClean="0">
                <a:solidFill>
                  <a:srgbClr val="3C3C3B"/>
                </a:solidFill>
                <a:effectLst/>
                <a:latin typeface="DINRoundPro" panose="020B0504020101020102" pitchFamily="34" charset="-18"/>
                <a:ea typeface="+mn-ea"/>
                <a:cs typeface="+mn-cs"/>
              </a:defRPr>
            </a:lvl2pPr>
            <a:lvl3pPr marL="914400" indent="0">
              <a:buNone/>
              <a:defRPr lang="pl-PL" sz="1100" b="0" i="0" kern="1200" dirty="0" smtClean="0">
                <a:solidFill>
                  <a:srgbClr val="3C3C3B"/>
                </a:solidFill>
                <a:effectLst/>
                <a:latin typeface="DINRoundPro" panose="020B0504020101020102" pitchFamily="34" charset="-18"/>
                <a:ea typeface="+mn-ea"/>
                <a:cs typeface="+mn-cs"/>
              </a:defRPr>
            </a:lvl3pPr>
            <a:lvl4pPr marL="1371600" indent="0">
              <a:buNone/>
              <a:defRPr lang="pl-PL" sz="1100" b="0" i="0" kern="1200" dirty="0" smtClean="0">
                <a:solidFill>
                  <a:srgbClr val="3C3C3B"/>
                </a:solidFill>
                <a:effectLst/>
                <a:latin typeface="DINRoundPro" panose="020B0504020101020102" pitchFamily="34" charset="-18"/>
                <a:ea typeface="+mn-ea"/>
                <a:cs typeface="+mn-cs"/>
              </a:defRPr>
            </a:lvl4pPr>
            <a:lvl5pPr marL="1828800" indent="0">
              <a:buNone/>
              <a:defRPr lang="pl-PL" sz="1100" b="0" i="0" kern="1200" dirty="0">
                <a:solidFill>
                  <a:srgbClr val="3C3C3B"/>
                </a:solidFill>
                <a:effectLst/>
                <a:latin typeface="DINRoundPro" panose="020B0504020101020102" pitchFamily="34" charset="-18"/>
                <a:ea typeface="+mn-ea"/>
                <a:cs typeface="+mn-cs"/>
              </a:defRPr>
            </a:lvl5pPr>
          </a:lstStyle>
          <a:p>
            <a:pPr lvl="0"/>
            <a:r>
              <a:rPr lang="pl-PL"/>
              <a:t>Kliknij, aby edytować style wzorca tekstu</a:t>
            </a:r>
          </a:p>
        </p:txBody>
      </p:sp>
      <p:pic>
        <p:nvPicPr>
          <p:cNvPr id="3" name="Obraz 2">
            <a:extLst>
              <a:ext uri="{FF2B5EF4-FFF2-40B4-BE49-F238E27FC236}">
                <a16:creationId xmlns:a16="http://schemas.microsoft.com/office/drawing/2014/main" id="{8A49AA42-721F-B2B6-433E-252163607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65" y="6314844"/>
            <a:ext cx="1305341" cy="538453"/>
          </a:xfrm>
          <a:prstGeom prst="rect">
            <a:avLst/>
          </a:prstGeom>
        </p:spPr>
      </p:pic>
      <p:sp>
        <p:nvSpPr>
          <p:cNvPr id="7" name="Prostokąt 6">
            <a:extLst>
              <a:ext uri="{FF2B5EF4-FFF2-40B4-BE49-F238E27FC236}">
                <a16:creationId xmlns:a16="http://schemas.microsoft.com/office/drawing/2014/main" id="{AD260A89-8959-62C3-8E8C-52B350FC3DF8}"/>
              </a:ext>
            </a:extLst>
          </p:cNvPr>
          <p:cNvSpPr/>
          <p:nvPr userDrawn="1"/>
        </p:nvSpPr>
        <p:spPr>
          <a:xfrm>
            <a:off x="9041860" y="-1"/>
            <a:ext cx="2920777" cy="3122580"/>
          </a:xfrm>
          <a:prstGeom prst="rect">
            <a:avLst/>
          </a:prstGeom>
          <a:solidFill>
            <a:srgbClr val="419D82">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BC6B385A-95E3-3F9D-2B1C-E798E3E349AD}"/>
              </a:ext>
            </a:extLst>
          </p:cNvPr>
          <p:cNvSpPr txBox="1"/>
          <p:nvPr userDrawn="1"/>
        </p:nvSpPr>
        <p:spPr>
          <a:xfrm>
            <a:off x="9080770" y="155518"/>
            <a:ext cx="2881867" cy="276999"/>
          </a:xfrm>
          <a:prstGeom prst="rect">
            <a:avLst/>
          </a:prstGeom>
          <a:noFill/>
        </p:spPr>
        <p:txBody>
          <a:bodyPr wrap="square" rtlCol="0">
            <a:spAutoFit/>
          </a:bodyPr>
          <a:lstStyle/>
          <a:p>
            <a:pPr algn="ctr"/>
            <a:r>
              <a:rPr lang="en-US" sz="1200">
                <a:solidFill>
                  <a:schemeClr val="tx1">
                    <a:lumMod val="75000"/>
                    <a:lumOff val="25000"/>
                  </a:schemeClr>
                </a:solidFill>
              </a:rPr>
              <a:t>Energy created with </a:t>
            </a:r>
            <a:r>
              <a:rPr lang="en-US" sz="1200">
                <a:solidFill>
                  <a:srgbClr val="419D82"/>
                </a:solidFill>
              </a:rPr>
              <a:t>respect for nature</a:t>
            </a:r>
            <a:r>
              <a:rPr lang="pl-PL" sz="1200">
                <a:solidFill>
                  <a:srgbClr val="419D82"/>
                </a:solidFill>
              </a:rPr>
              <a:t>!</a:t>
            </a:r>
          </a:p>
        </p:txBody>
      </p:sp>
      <p:sp>
        <p:nvSpPr>
          <p:cNvPr id="9" name="Prostokąt 8">
            <a:extLst>
              <a:ext uri="{FF2B5EF4-FFF2-40B4-BE49-F238E27FC236}">
                <a16:creationId xmlns:a16="http://schemas.microsoft.com/office/drawing/2014/main" id="{E009BDBD-FA1F-84DD-C5A1-3B3C1EA50C70}"/>
              </a:ext>
            </a:extLst>
          </p:cNvPr>
          <p:cNvSpPr/>
          <p:nvPr userDrawn="1"/>
        </p:nvSpPr>
        <p:spPr>
          <a:xfrm>
            <a:off x="9041859" y="6434748"/>
            <a:ext cx="2920777" cy="423252"/>
          </a:xfrm>
          <a:prstGeom prst="rect">
            <a:avLst/>
          </a:prstGeom>
          <a:solidFill>
            <a:srgbClr val="419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2889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76237" y="0"/>
            <a:ext cx="360080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5" name="Symbol zastępczy zawartości 2">
            <a:extLst>
              <a:ext uri="{FF2B5EF4-FFF2-40B4-BE49-F238E27FC236}">
                <a16:creationId xmlns:a16="http://schemas.microsoft.com/office/drawing/2014/main" id="{FF376606-8E7D-4C1A-B562-33F0D8B831E5}"/>
              </a:ext>
            </a:extLst>
          </p:cNvPr>
          <p:cNvSpPr>
            <a:spLocks noGrp="1"/>
          </p:cNvSpPr>
          <p:nvPr>
            <p:ph idx="10"/>
          </p:nvPr>
        </p:nvSpPr>
        <p:spPr>
          <a:xfrm>
            <a:off x="4929440" y="0"/>
            <a:ext cx="350935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6" name="Symbol zastępczy zawartości 2">
            <a:extLst>
              <a:ext uri="{FF2B5EF4-FFF2-40B4-BE49-F238E27FC236}">
                <a16:creationId xmlns:a16="http://schemas.microsoft.com/office/drawing/2014/main" id="{4C8E1081-30CF-4C6B-A0CC-C6A43AD27B3B}"/>
              </a:ext>
            </a:extLst>
          </p:cNvPr>
          <p:cNvSpPr>
            <a:spLocks noGrp="1"/>
          </p:cNvSpPr>
          <p:nvPr>
            <p:ph idx="11"/>
          </p:nvPr>
        </p:nvSpPr>
        <p:spPr>
          <a:xfrm>
            <a:off x="8591192" y="0"/>
            <a:ext cx="3600807"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96891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97024" y="0"/>
            <a:ext cx="5414936"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5" name="Symbol zastępczy zawartości 2">
            <a:extLst>
              <a:ext uri="{FF2B5EF4-FFF2-40B4-BE49-F238E27FC236}">
                <a16:creationId xmlns:a16="http://schemas.microsoft.com/office/drawing/2014/main" id="{FF376606-8E7D-4C1A-B562-33F0D8B831E5}"/>
              </a:ext>
            </a:extLst>
          </p:cNvPr>
          <p:cNvSpPr>
            <a:spLocks noGrp="1"/>
          </p:cNvSpPr>
          <p:nvPr>
            <p:ph idx="10"/>
          </p:nvPr>
        </p:nvSpPr>
        <p:spPr>
          <a:xfrm>
            <a:off x="6764363" y="0"/>
            <a:ext cx="5414936"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5092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sp>
        <p:nvSpPr>
          <p:cNvPr id="5" name="Symbol zastępczy zawartości 2">
            <a:extLst>
              <a:ext uri="{FF2B5EF4-FFF2-40B4-BE49-F238E27FC236}">
                <a16:creationId xmlns:a16="http://schemas.microsoft.com/office/drawing/2014/main" id="{153DDEEA-4224-4100-884E-029A9E6ADC1E}"/>
              </a:ext>
            </a:extLst>
          </p:cNvPr>
          <p:cNvSpPr>
            <a:spLocks noGrp="1"/>
          </p:cNvSpPr>
          <p:nvPr>
            <p:ph idx="1"/>
          </p:nvPr>
        </p:nvSpPr>
        <p:spPr>
          <a:xfrm>
            <a:off x="1176237" y="0"/>
            <a:ext cx="3600801"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zawartości 2">
            <a:extLst>
              <a:ext uri="{FF2B5EF4-FFF2-40B4-BE49-F238E27FC236}">
                <a16:creationId xmlns:a16="http://schemas.microsoft.com/office/drawing/2014/main" id="{A8E07A03-547C-4DA0-915B-87FCC9D7D9F1}"/>
              </a:ext>
            </a:extLst>
          </p:cNvPr>
          <p:cNvSpPr>
            <a:spLocks noGrp="1"/>
          </p:cNvSpPr>
          <p:nvPr>
            <p:ph idx="11"/>
          </p:nvPr>
        </p:nvSpPr>
        <p:spPr>
          <a:xfrm>
            <a:off x="4958534" y="0"/>
            <a:ext cx="7233465"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14959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7" name="Symbol zastępczy zawartości 2">
            <a:extLst>
              <a:ext uri="{FF2B5EF4-FFF2-40B4-BE49-F238E27FC236}">
                <a16:creationId xmlns:a16="http://schemas.microsoft.com/office/drawing/2014/main" id="{B1EFA544-630A-4118-9C1E-4E070026EA3B}"/>
              </a:ext>
            </a:extLst>
          </p:cNvPr>
          <p:cNvSpPr>
            <a:spLocks noGrp="1"/>
          </p:cNvSpPr>
          <p:nvPr>
            <p:ph idx="1"/>
          </p:nvPr>
        </p:nvSpPr>
        <p:spPr>
          <a:xfrm>
            <a:off x="1176237" y="0"/>
            <a:ext cx="7262554"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9" name="Symbol zastępczy zawartości 2">
            <a:extLst>
              <a:ext uri="{FF2B5EF4-FFF2-40B4-BE49-F238E27FC236}">
                <a16:creationId xmlns:a16="http://schemas.microsoft.com/office/drawing/2014/main" id="{B1B4B7A1-5A0E-4A0D-8C98-B75C561D410D}"/>
              </a:ext>
            </a:extLst>
          </p:cNvPr>
          <p:cNvSpPr>
            <a:spLocks noGrp="1"/>
          </p:cNvSpPr>
          <p:nvPr>
            <p:ph idx="11"/>
          </p:nvPr>
        </p:nvSpPr>
        <p:spPr>
          <a:xfrm>
            <a:off x="8591192" y="0"/>
            <a:ext cx="3600807"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35326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sp>
        <p:nvSpPr>
          <p:cNvPr id="34" name="Symbol zastępczy zawartości 2">
            <a:extLst>
              <a:ext uri="{FF2B5EF4-FFF2-40B4-BE49-F238E27FC236}">
                <a16:creationId xmlns:a16="http://schemas.microsoft.com/office/drawing/2014/main" id="{D9E51913-6B1D-42CF-A172-987EB903258D}"/>
              </a:ext>
            </a:extLst>
          </p:cNvPr>
          <p:cNvSpPr>
            <a:spLocks noGrp="1"/>
          </p:cNvSpPr>
          <p:nvPr>
            <p:ph idx="1"/>
          </p:nvPr>
        </p:nvSpPr>
        <p:spPr>
          <a:xfrm>
            <a:off x="1192865" y="0"/>
            <a:ext cx="10999135" cy="68580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052200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image" Target="../media/image10.svg"/><Relationship Id="rId4" Type="http://schemas.openxmlformats.org/officeDocument/2006/relationships/slideLayout" Target="../slideLayouts/slideLayout8.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10" Type="http://schemas.openxmlformats.org/officeDocument/2006/relationships/image" Target="../media/image8.svg"/><Relationship Id="rId4" Type="http://schemas.openxmlformats.org/officeDocument/2006/relationships/slideLayout" Target="../slideLayouts/slideLayout13.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17.xml"/><Relationship Id="rId7"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10" Type="http://schemas.openxmlformats.org/officeDocument/2006/relationships/image" Target="../media/image8.svg"/><Relationship Id="rId4" Type="http://schemas.openxmlformats.org/officeDocument/2006/relationships/slideLayout" Target="../slideLayouts/slideLayout18.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7.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10.sv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9.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6.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A972085-2FE8-4CBA-9918-692ED8F452D9}"/>
              </a:ext>
            </a:extLst>
          </p:cNvPr>
          <p:cNvSpPr>
            <a:spLocks noGrp="1"/>
          </p:cNvSpPr>
          <p:nvPr>
            <p:ph type="title"/>
          </p:nvPr>
        </p:nvSpPr>
        <p:spPr>
          <a:xfrm>
            <a:off x="7368691" y="4489666"/>
            <a:ext cx="4700314" cy="1325563"/>
          </a:xfrm>
          <a:prstGeom prst="rect">
            <a:avLst/>
          </a:prstGeom>
        </p:spPr>
        <p:txBody>
          <a:bodyPr vert="horz" lIns="91440" tIns="45720" rIns="91440" bIns="45720" rtlCol="0" anchor="ctr">
            <a:normAutofit/>
          </a:bodyPr>
          <a:lstStyle/>
          <a:p>
            <a:r>
              <a:rPr lang="pl-PL"/>
              <a:t>Kliknij, aby edytować styl</a:t>
            </a:r>
          </a:p>
        </p:txBody>
      </p:sp>
      <p:sp>
        <p:nvSpPr>
          <p:cNvPr id="14" name="Sześciokąt 11">
            <a:extLst>
              <a:ext uri="{FF2B5EF4-FFF2-40B4-BE49-F238E27FC236}">
                <a16:creationId xmlns:a16="http://schemas.microsoft.com/office/drawing/2014/main" id="{478EC8ED-59C7-4178-A2CE-91A680DC6779}"/>
              </a:ext>
            </a:extLst>
          </p:cNvPr>
          <p:cNvSpPr/>
          <p:nvPr userDrawn="1"/>
        </p:nvSpPr>
        <p:spPr>
          <a:xfrm>
            <a:off x="2208363" y="1880558"/>
            <a:ext cx="4520241" cy="4986069"/>
          </a:xfrm>
          <a:custGeom>
            <a:avLst/>
            <a:gdLst>
              <a:gd name="connsiteX0" fmla="*/ 0 w 4520241"/>
              <a:gd name="connsiteY0" fmla="*/ 1690777 h 3381554"/>
              <a:gd name="connsiteX1" fmla="*/ 845389 w 4520241"/>
              <a:gd name="connsiteY1" fmla="*/ 1 h 3381554"/>
              <a:gd name="connsiteX2" fmla="*/ 3674853 w 4520241"/>
              <a:gd name="connsiteY2" fmla="*/ 1 h 3381554"/>
              <a:gd name="connsiteX3" fmla="*/ 4520241 w 4520241"/>
              <a:gd name="connsiteY3" fmla="*/ 1690777 h 3381554"/>
              <a:gd name="connsiteX4" fmla="*/ 3674853 w 4520241"/>
              <a:gd name="connsiteY4" fmla="*/ 3381553 h 3381554"/>
              <a:gd name="connsiteX5" fmla="*/ 845389 w 4520241"/>
              <a:gd name="connsiteY5" fmla="*/ 3381553 h 3381554"/>
              <a:gd name="connsiteX6" fmla="*/ 0 w 4520241"/>
              <a:gd name="connsiteY6" fmla="*/ 1690777 h 3381554"/>
              <a:gd name="connsiteX0" fmla="*/ 0 w 4520241"/>
              <a:gd name="connsiteY0" fmla="*/ 1690776 h 3381552"/>
              <a:gd name="connsiteX1" fmla="*/ 845389 w 4520241"/>
              <a:gd name="connsiteY1" fmla="*/ 0 h 3381552"/>
              <a:gd name="connsiteX2" fmla="*/ 3545456 w 4520241"/>
              <a:gd name="connsiteY2" fmla="*/ 25880 h 3381552"/>
              <a:gd name="connsiteX3" fmla="*/ 4520241 w 4520241"/>
              <a:gd name="connsiteY3" fmla="*/ 1690776 h 3381552"/>
              <a:gd name="connsiteX4" fmla="*/ 3674853 w 4520241"/>
              <a:gd name="connsiteY4" fmla="*/ 3381552 h 3381552"/>
              <a:gd name="connsiteX5" fmla="*/ 845389 w 4520241"/>
              <a:gd name="connsiteY5" fmla="*/ 3381552 h 3381552"/>
              <a:gd name="connsiteX6" fmla="*/ 0 w 4520241"/>
              <a:gd name="connsiteY6" fmla="*/ 1690776 h 3381552"/>
              <a:gd name="connsiteX0" fmla="*/ 0 w 4520241"/>
              <a:gd name="connsiteY0" fmla="*/ 1690776 h 3381552"/>
              <a:gd name="connsiteX1" fmla="*/ 845389 w 4520241"/>
              <a:gd name="connsiteY1" fmla="*/ 0 h 3381552"/>
              <a:gd name="connsiteX2" fmla="*/ 3545456 w 4520241"/>
              <a:gd name="connsiteY2" fmla="*/ 25880 h 3381552"/>
              <a:gd name="connsiteX3" fmla="*/ 4520241 w 4520241"/>
              <a:gd name="connsiteY3" fmla="*/ 1690776 h 3381552"/>
              <a:gd name="connsiteX4" fmla="*/ 3493698 w 4520241"/>
              <a:gd name="connsiteY4" fmla="*/ 3347046 h 3381552"/>
              <a:gd name="connsiteX5" fmla="*/ 845389 w 4520241"/>
              <a:gd name="connsiteY5" fmla="*/ 3381552 h 3381552"/>
              <a:gd name="connsiteX6" fmla="*/ 0 w 4520241"/>
              <a:gd name="connsiteY6" fmla="*/ 1690776 h 3381552"/>
              <a:gd name="connsiteX0" fmla="*/ 0 w 4520241"/>
              <a:gd name="connsiteY0" fmla="*/ 1690776 h 5193099"/>
              <a:gd name="connsiteX1" fmla="*/ 845389 w 4520241"/>
              <a:gd name="connsiteY1" fmla="*/ 0 h 5193099"/>
              <a:gd name="connsiteX2" fmla="*/ 3545456 w 4520241"/>
              <a:gd name="connsiteY2" fmla="*/ 25880 h 5193099"/>
              <a:gd name="connsiteX3" fmla="*/ 4520241 w 4520241"/>
              <a:gd name="connsiteY3" fmla="*/ 1690776 h 5193099"/>
              <a:gd name="connsiteX4" fmla="*/ 2406769 w 4520241"/>
              <a:gd name="connsiteY4" fmla="*/ 5193099 h 5193099"/>
              <a:gd name="connsiteX5" fmla="*/ 845389 w 4520241"/>
              <a:gd name="connsiteY5" fmla="*/ 3381552 h 5193099"/>
              <a:gd name="connsiteX6" fmla="*/ 0 w 4520241"/>
              <a:gd name="connsiteY6" fmla="*/ 1690776 h 5193099"/>
              <a:gd name="connsiteX0" fmla="*/ 0 w 4520241"/>
              <a:gd name="connsiteY0" fmla="*/ 1690776 h 5193099"/>
              <a:gd name="connsiteX1" fmla="*/ 845389 w 4520241"/>
              <a:gd name="connsiteY1" fmla="*/ 0 h 5193099"/>
              <a:gd name="connsiteX2" fmla="*/ 3545456 w 4520241"/>
              <a:gd name="connsiteY2" fmla="*/ 25880 h 5193099"/>
              <a:gd name="connsiteX3" fmla="*/ 4520241 w 4520241"/>
              <a:gd name="connsiteY3" fmla="*/ 1690776 h 5193099"/>
              <a:gd name="connsiteX4" fmla="*/ 2406769 w 4520241"/>
              <a:gd name="connsiteY4" fmla="*/ 5193099 h 5193099"/>
              <a:gd name="connsiteX5" fmla="*/ 232913 w 4520241"/>
              <a:gd name="connsiteY5" fmla="*/ 5184473 h 5193099"/>
              <a:gd name="connsiteX6" fmla="*/ 0 w 4520241"/>
              <a:gd name="connsiteY6" fmla="*/ 1690776 h 5193099"/>
              <a:gd name="connsiteX0" fmla="*/ 0 w 4520241"/>
              <a:gd name="connsiteY0" fmla="*/ 1690776 h 5202100"/>
              <a:gd name="connsiteX1" fmla="*/ 845389 w 4520241"/>
              <a:gd name="connsiteY1" fmla="*/ 0 h 5202100"/>
              <a:gd name="connsiteX2" fmla="*/ 3545456 w 4520241"/>
              <a:gd name="connsiteY2" fmla="*/ 25880 h 5202100"/>
              <a:gd name="connsiteX3" fmla="*/ 4520241 w 4520241"/>
              <a:gd name="connsiteY3" fmla="*/ 1690776 h 5202100"/>
              <a:gd name="connsiteX4" fmla="*/ 2613803 w 4520241"/>
              <a:gd name="connsiteY4" fmla="*/ 5202100 h 5202100"/>
              <a:gd name="connsiteX5" fmla="*/ 232913 w 4520241"/>
              <a:gd name="connsiteY5" fmla="*/ 5184473 h 5202100"/>
              <a:gd name="connsiteX6" fmla="*/ 0 w 4520241"/>
              <a:gd name="connsiteY6" fmla="*/ 1690776 h 520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0241" h="5202100">
                <a:moveTo>
                  <a:pt x="0" y="1690776"/>
                </a:moveTo>
                <a:lnTo>
                  <a:pt x="845389" y="0"/>
                </a:lnTo>
                <a:lnTo>
                  <a:pt x="3545456" y="25880"/>
                </a:lnTo>
                <a:lnTo>
                  <a:pt x="4520241" y="1690776"/>
                </a:lnTo>
                <a:lnTo>
                  <a:pt x="2613803" y="5202100"/>
                </a:lnTo>
                <a:lnTo>
                  <a:pt x="232913" y="5184473"/>
                </a:lnTo>
                <a:lnTo>
                  <a:pt x="0" y="1690776"/>
                </a:lnTo>
                <a:close/>
              </a:path>
            </a:pathLst>
          </a:custGeom>
          <a:solidFill>
            <a:srgbClr val="63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ABD5CF0D-FFD9-4B77-BA02-38FBE8DAC8F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613"/>
          <a:stretch/>
        </p:blipFill>
        <p:spPr>
          <a:xfrm>
            <a:off x="0" y="0"/>
            <a:ext cx="6015867" cy="6858000"/>
          </a:xfrm>
          <a:prstGeom prst="rect">
            <a:avLst/>
          </a:prstGeom>
        </p:spPr>
      </p:pic>
      <p:sp>
        <p:nvSpPr>
          <p:cNvPr id="16" name="Podtytuł 2">
            <a:extLst>
              <a:ext uri="{FF2B5EF4-FFF2-40B4-BE49-F238E27FC236}">
                <a16:creationId xmlns:a16="http://schemas.microsoft.com/office/drawing/2014/main" id="{D3A68773-4367-41F1-8847-7F6F56433972}"/>
              </a:ext>
            </a:extLst>
          </p:cNvPr>
          <p:cNvSpPr txBox="1">
            <a:spLocks/>
          </p:cNvSpPr>
          <p:nvPr userDrawn="1"/>
        </p:nvSpPr>
        <p:spPr>
          <a:xfrm>
            <a:off x="556953" y="3058361"/>
            <a:ext cx="5286894" cy="974361"/>
          </a:xfrm>
          <a:prstGeom prst="rect">
            <a:avLst/>
          </a:prstGeom>
          <a:effectLst>
            <a:outerShdw blurRad="50800" dist="38100" dir="2700000" algn="tl" rotWithShape="0">
              <a:prstClr val="black">
                <a:alpha val="40000"/>
              </a:prstClr>
            </a:outerShdw>
          </a:effectLst>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l-PL" sz="8000" b="1">
                <a:solidFill>
                  <a:schemeClr val="bg1"/>
                </a:solidFill>
                <a:latin typeface="Lato" panose="020F0502020204030203" pitchFamily="34" charset="-18"/>
              </a:rPr>
              <a:t>DL PIANO </a:t>
            </a:r>
          </a:p>
          <a:p>
            <a:pPr marL="0" indent="0">
              <a:lnSpc>
                <a:spcPct val="100000"/>
              </a:lnSpc>
              <a:spcBef>
                <a:spcPts val="0"/>
              </a:spcBef>
              <a:buNone/>
            </a:pPr>
            <a:r>
              <a:rPr lang="pl-PL" sz="2900" b="1">
                <a:solidFill>
                  <a:schemeClr val="bg1"/>
                </a:solidFill>
                <a:latin typeface="Lato" panose="020F0502020204030203" pitchFamily="34" charset="-18"/>
              </a:rPr>
              <a:t>KATOWICE ROŹDZIEŃSKIEGO</a:t>
            </a:r>
            <a:endParaRPr lang="pl-PL" sz="2950" b="1">
              <a:solidFill>
                <a:schemeClr val="bg1"/>
              </a:solidFill>
              <a:latin typeface="Lato" panose="020F0502020204030203" pitchFamily="34" charset="-18"/>
            </a:endParaRPr>
          </a:p>
        </p:txBody>
      </p:sp>
      <p:pic>
        <p:nvPicPr>
          <p:cNvPr id="18" name="Obraz 17">
            <a:extLst>
              <a:ext uri="{FF2B5EF4-FFF2-40B4-BE49-F238E27FC236}">
                <a16:creationId xmlns:a16="http://schemas.microsoft.com/office/drawing/2014/main" id="{F13158DD-0A82-41E3-AAEB-9755D876940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68691" y="2821029"/>
            <a:ext cx="3395040" cy="1282645"/>
          </a:xfrm>
          <a:prstGeom prst="rect">
            <a:avLst/>
          </a:prstGeom>
        </p:spPr>
      </p:pic>
      <p:grpSp>
        <p:nvGrpSpPr>
          <p:cNvPr id="7" name="Grupa 6">
            <a:extLst>
              <a:ext uri="{FF2B5EF4-FFF2-40B4-BE49-F238E27FC236}">
                <a16:creationId xmlns:a16="http://schemas.microsoft.com/office/drawing/2014/main" id="{B75C4868-94CB-4CC8-8B69-CE3BD898079F}"/>
              </a:ext>
            </a:extLst>
          </p:cNvPr>
          <p:cNvGrpSpPr/>
          <p:nvPr userDrawn="1"/>
        </p:nvGrpSpPr>
        <p:grpSpPr>
          <a:xfrm>
            <a:off x="0" y="0"/>
            <a:ext cx="12192000" cy="6858000"/>
            <a:chOff x="0" y="0"/>
            <a:chExt cx="12192000" cy="6858000"/>
          </a:xfrm>
        </p:grpSpPr>
        <p:sp>
          <p:nvSpPr>
            <p:cNvPr id="8" name="Prostokąt 7">
              <a:extLst>
                <a:ext uri="{FF2B5EF4-FFF2-40B4-BE49-F238E27FC236}">
                  <a16:creationId xmlns:a16="http://schemas.microsoft.com/office/drawing/2014/main" id="{98D4C286-66EF-4DAE-883C-575577BB986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7842AD33-654E-4708-8FF4-C270CD8447D4}"/>
                </a:ext>
              </a:extLst>
            </p:cNvPr>
            <p:cNvPicPr>
              <a:picLocks noChangeAspect="1"/>
            </p:cNvPicPr>
            <p:nvPr/>
          </p:nvPicPr>
          <p:blipFill rotWithShape="1">
            <a:blip r:embed="rId6">
              <a:extLst>
                <a:ext uri="{28A0092B-C50C-407E-A947-70E740481C1C}">
                  <a14:useLocalDpi xmlns:a14="http://schemas.microsoft.com/office/drawing/2010/main" val="0"/>
                </a:ext>
              </a:extLst>
            </a:blip>
            <a:srcRect l="10625" b="1006"/>
            <a:stretch/>
          </p:blipFill>
          <p:spPr>
            <a:xfrm>
              <a:off x="326194" y="2434"/>
              <a:ext cx="11409157" cy="6855566"/>
            </a:xfrm>
            <a:prstGeom prst="rect">
              <a:avLst/>
            </a:prstGeom>
          </p:spPr>
        </p:pic>
      </p:grpSp>
    </p:spTree>
    <p:extLst>
      <p:ext uri="{BB962C8B-B14F-4D97-AF65-F5344CB8AC3E}">
        <p14:creationId xmlns:p14="http://schemas.microsoft.com/office/powerpoint/2010/main" val="4177526111"/>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braz 12" descr="Obraz zawierający budynek, wieża&#10;&#10;Opis wygenerowany automatycznie">
            <a:extLst>
              <a:ext uri="{FF2B5EF4-FFF2-40B4-BE49-F238E27FC236}">
                <a16:creationId xmlns:a16="http://schemas.microsoft.com/office/drawing/2014/main" id="{F71BCA1E-442B-4A2F-ACFA-92CB0F24B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5755" b="14344"/>
          <a:stretch/>
        </p:blipFill>
        <p:spPr>
          <a:xfrm>
            <a:off x="-64340" y="0"/>
            <a:ext cx="6546415" cy="6857999"/>
          </a:xfrm>
          <a:prstGeom prst="rect">
            <a:avLst/>
          </a:prstGeom>
        </p:spPr>
      </p:pic>
      <p:sp>
        <p:nvSpPr>
          <p:cNvPr id="17" name="Prostokąt 16">
            <a:extLst>
              <a:ext uri="{FF2B5EF4-FFF2-40B4-BE49-F238E27FC236}">
                <a16:creationId xmlns:a16="http://schemas.microsoft.com/office/drawing/2014/main" id="{BC5E6702-D6D1-437F-BB01-656017EDF2CB}"/>
              </a:ext>
            </a:extLst>
          </p:cNvPr>
          <p:cNvSpPr/>
          <p:nvPr userDrawn="1"/>
        </p:nvSpPr>
        <p:spPr>
          <a:xfrm>
            <a:off x="-74141" y="-3"/>
            <a:ext cx="6711742" cy="6858003"/>
          </a:xfrm>
          <a:prstGeom prst="rect">
            <a:avLst/>
          </a:prstGeom>
          <a:solidFill>
            <a:srgbClr val="633F5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FE830FF1-4157-4339-ADEE-3AF952C8CF7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54281" t="15544" r="-1858" b="24757"/>
          <a:stretch/>
        </p:blipFill>
        <p:spPr>
          <a:xfrm flipH="1" flipV="1">
            <a:off x="2479187" y="-2"/>
            <a:ext cx="5286894" cy="6858001"/>
          </a:xfrm>
          <a:prstGeom prst="rect">
            <a:avLst/>
          </a:prstGeom>
        </p:spPr>
      </p:pic>
      <p:pic>
        <p:nvPicPr>
          <p:cNvPr id="18" name="Obraz 17">
            <a:extLst>
              <a:ext uri="{FF2B5EF4-FFF2-40B4-BE49-F238E27FC236}">
                <a16:creationId xmlns:a16="http://schemas.microsoft.com/office/drawing/2014/main" id="{F13158DD-0A82-41E3-AAEB-9755D87694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267751" y="2417205"/>
            <a:ext cx="2943049" cy="1111883"/>
          </a:xfrm>
          <a:prstGeom prst="rect">
            <a:avLst/>
          </a:prstGeom>
        </p:spPr>
      </p:pic>
      <p:sp>
        <p:nvSpPr>
          <p:cNvPr id="2" name="Symbol zastępczy tytułu 1">
            <a:extLst>
              <a:ext uri="{FF2B5EF4-FFF2-40B4-BE49-F238E27FC236}">
                <a16:creationId xmlns:a16="http://schemas.microsoft.com/office/drawing/2014/main" id="{5A972085-2FE8-4CBA-9918-692ED8F452D9}"/>
              </a:ext>
            </a:extLst>
          </p:cNvPr>
          <p:cNvSpPr>
            <a:spLocks noGrp="1"/>
          </p:cNvSpPr>
          <p:nvPr>
            <p:ph type="title"/>
          </p:nvPr>
        </p:nvSpPr>
        <p:spPr>
          <a:xfrm>
            <a:off x="7267751" y="4247997"/>
            <a:ext cx="4700314" cy="1325563"/>
          </a:xfrm>
          <a:prstGeom prst="rect">
            <a:avLst/>
          </a:prstGeom>
        </p:spPr>
        <p:txBody>
          <a:bodyPr vert="horz" lIns="91440" tIns="45720" rIns="91440" bIns="45720" rtlCol="0" anchor="ctr">
            <a:normAutofit/>
          </a:bodyPr>
          <a:lstStyle/>
          <a:p>
            <a:r>
              <a:rPr lang="pl-PL"/>
              <a:t>Kliknij, aby edytować styl</a:t>
            </a:r>
          </a:p>
        </p:txBody>
      </p:sp>
      <p:sp>
        <p:nvSpPr>
          <p:cNvPr id="16" name="Podtytuł 2">
            <a:extLst>
              <a:ext uri="{FF2B5EF4-FFF2-40B4-BE49-F238E27FC236}">
                <a16:creationId xmlns:a16="http://schemas.microsoft.com/office/drawing/2014/main" id="{D3A68773-4367-41F1-8847-7F6F56433972}"/>
              </a:ext>
            </a:extLst>
          </p:cNvPr>
          <p:cNvSpPr txBox="1">
            <a:spLocks/>
          </p:cNvSpPr>
          <p:nvPr userDrawn="1"/>
        </p:nvSpPr>
        <p:spPr>
          <a:xfrm>
            <a:off x="787069" y="2585649"/>
            <a:ext cx="4989322" cy="919519"/>
          </a:xfrm>
          <a:prstGeom prst="rect">
            <a:avLst/>
          </a:prstGeom>
          <a:effectLst>
            <a:outerShdw blurRad="50800" dist="38100" dir="2700000" algn="tl" rotWithShape="0">
              <a:prstClr val="black">
                <a:alpha val="40000"/>
              </a:prstClr>
            </a:outerShdw>
          </a:effectLst>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l-PL" sz="8000" b="1">
                <a:solidFill>
                  <a:schemeClr val="bg1"/>
                </a:solidFill>
                <a:latin typeface="Lato" panose="020F0502020204030203" pitchFamily="34" charset="-18"/>
              </a:rPr>
              <a:t>DL PIANO </a:t>
            </a:r>
          </a:p>
          <a:p>
            <a:pPr marL="0" indent="0">
              <a:lnSpc>
                <a:spcPct val="100000"/>
              </a:lnSpc>
              <a:spcBef>
                <a:spcPts val="0"/>
              </a:spcBef>
              <a:buNone/>
            </a:pPr>
            <a:r>
              <a:rPr lang="pl-PL" sz="2900" b="1">
                <a:solidFill>
                  <a:schemeClr val="bg1"/>
                </a:solidFill>
                <a:latin typeface="Lato" panose="020F0502020204030203" pitchFamily="34" charset="-18"/>
              </a:rPr>
              <a:t>KATOWICE ROŹDZIEŃSKIEGO</a:t>
            </a:r>
            <a:endParaRPr lang="pl-PL" sz="2950" b="1">
              <a:solidFill>
                <a:schemeClr val="bg1"/>
              </a:solidFill>
              <a:latin typeface="Lato" panose="020F0502020204030203" pitchFamily="34" charset="-18"/>
            </a:endParaRPr>
          </a:p>
        </p:txBody>
      </p:sp>
    </p:spTree>
    <p:extLst>
      <p:ext uri="{BB962C8B-B14F-4D97-AF65-F5344CB8AC3E}">
        <p14:creationId xmlns:p14="http://schemas.microsoft.com/office/powerpoint/2010/main" val="3925371620"/>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a 2">
            <a:extLst>
              <a:ext uri="{FF2B5EF4-FFF2-40B4-BE49-F238E27FC236}">
                <a16:creationId xmlns:a16="http://schemas.microsoft.com/office/drawing/2014/main" id="{6F6C9203-D681-D02D-AB5D-C418FA53505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250798" y="515388"/>
            <a:ext cx="1320044" cy="510800"/>
          </a:xfrm>
          <a:prstGeom prst="rect">
            <a:avLst/>
          </a:prstGeom>
        </p:spPr>
      </p:pic>
      <p:sp>
        <p:nvSpPr>
          <p:cNvPr id="11" name="Prostokąt 10">
            <a:extLst>
              <a:ext uri="{FF2B5EF4-FFF2-40B4-BE49-F238E27FC236}">
                <a16:creationId xmlns:a16="http://schemas.microsoft.com/office/drawing/2014/main" id="{98619663-09CA-4541-8579-D84F2CF5D087}"/>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4CC1C94C-1025-4CB6-A243-C511DB8297EE}"/>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8317B69B-AC8D-4889-8A82-912ABCE36267}"/>
              </a:ext>
            </a:extLst>
          </p:cNvPr>
          <p:cNvSpPr/>
          <p:nvPr userDrawn="1"/>
        </p:nvSpPr>
        <p:spPr>
          <a:xfrm>
            <a:off x="0" y="0"/>
            <a:ext cx="1052149" cy="6858000"/>
          </a:xfrm>
          <a:prstGeom prst="rect">
            <a:avLst/>
          </a:prstGeom>
          <a:solidFill>
            <a:srgbClr val="63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46FDED94-C71A-4BAC-93E0-B976DAA61A8A}"/>
              </a:ext>
            </a:extLst>
          </p:cNvPr>
          <p:cNvSpPr txBox="1"/>
          <p:nvPr userDrawn="1"/>
        </p:nvSpPr>
        <p:spPr>
          <a:xfrm rot="16200000">
            <a:off x="-805073" y="4862991"/>
            <a:ext cx="2672393" cy="261610"/>
          </a:xfrm>
          <a:prstGeom prst="rect">
            <a:avLst/>
          </a:prstGeom>
          <a:noFill/>
        </p:spPr>
        <p:txBody>
          <a:bodyPr wrap="square" rtlCol="0">
            <a:spAutoFit/>
          </a:bodyPr>
          <a:lstStyle/>
          <a:p>
            <a:pPr>
              <a:lnSpc>
                <a:spcPct val="100000"/>
              </a:lnSpc>
            </a:pPr>
            <a:r>
              <a:rPr lang="en-US" sz="1100" b="0">
                <a:solidFill>
                  <a:schemeClr val="bg1"/>
                </a:solidFill>
              </a:rPr>
              <a:t>DL INVEST PARK</a:t>
            </a:r>
            <a:r>
              <a:rPr lang="pl-PL" sz="1100" b="0">
                <a:solidFill>
                  <a:schemeClr val="bg1"/>
                </a:solidFill>
              </a:rPr>
              <a:t> – MAGAZYNY</a:t>
            </a:r>
          </a:p>
        </p:txBody>
      </p:sp>
      <p:cxnSp>
        <p:nvCxnSpPr>
          <p:cNvPr id="15" name="Łącznik prosty 14">
            <a:extLst>
              <a:ext uri="{FF2B5EF4-FFF2-40B4-BE49-F238E27FC236}">
                <a16:creationId xmlns:a16="http://schemas.microsoft.com/office/drawing/2014/main" id="{85D2827E-2F2E-4A1C-8603-4E53BDC074AB}"/>
              </a:ext>
            </a:extLst>
          </p:cNvPr>
          <p:cNvCxnSpPr>
            <a:cxnSpLocks/>
            <a:stCxn id="16" idx="2"/>
          </p:cNvCxnSpPr>
          <p:nvPr userDrawn="1"/>
        </p:nvCxnSpPr>
        <p:spPr>
          <a:xfrm>
            <a:off x="526073" y="1167464"/>
            <a:ext cx="0" cy="31225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fika 15">
            <a:extLst>
              <a:ext uri="{FF2B5EF4-FFF2-40B4-BE49-F238E27FC236}">
                <a16:creationId xmlns:a16="http://schemas.microsoft.com/office/drawing/2014/main" id="{99990E68-83A3-4FD2-BD48-1D197B147D82}"/>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7234" b="-14722"/>
          <a:stretch/>
        </p:blipFill>
        <p:spPr>
          <a:xfrm>
            <a:off x="199873" y="374113"/>
            <a:ext cx="652400" cy="793351"/>
          </a:xfrm>
          <a:prstGeom prst="rect">
            <a:avLst/>
          </a:prstGeom>
        </p:spPr>
      </p:pic>
      <p:cxnSp>
        <p:nvCxnSpPr>
          <p:cNvPr id="19" name="Łącznik prosty 18">
            <a:extLst>
              <a:ext uri="{FF2B5EF4-FFF2-40B4-BE49-F238E27FC236}">
                <a16:creationId xmlns:a16="http://schemas.microsoft.com/office/drawing/2014/main" id="{A70CEE1C-096F-4030-BD3A-D78FF8688EF7}"/>
              </a:ext>
            </a:extLst>
          </p:cNvPr>
          <p:cNvCxnSpPr>
            <a:cxnSpLocks/>
            <a:endCxn id="16" idx="0"/>
          </p:cNvCxnSpPr>
          <p:nvPr userDrawn="1"/>
        </p:nvCxnSpPr>
        <p:spPr>
          <a:xfrm>
            <a:off x="526073" y="174567"/>
            <a:ext cx="0" cy="1995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ymbol zastępczy numeru slajdu 5">
            <a:extLst>
              <a:ext uri="{FF2B5EF4-FFF2-40B4-BE49-F238E27FC236}">
                <a16:creationId xmlns:a16="http://schemas.microsoft.com/office/drawing/2014/main" id="{A69B6745-2CC7-4D67-B811-47AC89A86F63}"/>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chemeClr val="bg1"/>
                </a:solidFill>
              </a:rPr>
              <a:pPr/>
              <a:t>‹#›</a:t>
            </a:fld>
            <a:endParaRPr lang="pl-PL" sz="1600">
              <a:solidFill>
                <a:schemeClr val="bg1"/>
              </a:solidFill>
            </a:endParaRPr>
          </a:p>
        </p:txBody>
      </p:sp>
    </p:spTree>
    <p:extLst>
      <p:ext uri="{BB962C8B-B14F-4D97-AF65-F5344CB8AC3E}">
        <p14:creationId xmlns:p14="http://schemas.microsoft.com/office/powerpoint/2010/main" val="3495644845"/>
      </p:ext>
    </p:extLst>
  </p:cSld>
  <p:clrMap bg1="lt1" tx1="dk1" bg2="lt2" tx2="dk2" accent1="accent1" accent2="accent2" accent3="accent3" accent4="accent4" accent5="accent5" accent6="accent6" hlink="hlink" folHlink="folHlink"/>
  <p:sldLayoutIdLst>
    <p:sldLayoutId id="2147483692" r:id="rId1"/>
    <p:sldLayoutId id="2147483706" r:id="rId2"/>
    <p:sldLayoutId id="2147483704" r:id="rId3"/>
    <p:sldLayoutId id="2147483703" r:id="rId4"/>
    <p:sldLayoutId id="2147483705" r:id="rId5"/>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98619663-09CA-4541-8579-D84F2CF5D087}"/>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4CC1C94C-1025-4CB6-A243-C511DB8297EE}"/>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8317B69B-AC8D-4889-8A82-912ABCE36267}"/>
              </a:ext>
            </a:extLst>
          </p:cNvPr>
          <p:cNvSpPr/>
          <p:nvPr userDrawn="1"/>
        </p:nvSpPr>
        <p:spPr>
          <a:xfrm>
            <a:off x="0" y="0"/>
            <a:ext cx="1052149" cy="6858000"/>
          </a:xfrm>
          <a:prstGeom prst="rect">
            <a:avLst/>
          </a:prstGeom>
          <a:solidFill>
            <a:srgbClr val="386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46FDED94-C71A-4BAC-93E0-B976DAA61A8A}"/>
              </a:ext>
            </a:extLst>
          </p:cNvPr>
          <p:cNvSpPr txBox="1"/>
          <p:nvPr userDrawn="1"/>
        </p:nvSpPr>
        <p:spPr>
          <a:xfrm rot="16200000">
            <a:off x="-805073" y="4862991"/>
            <a:ext cx="2672393" cy="261610"/>
          </a:xfrm>
          <a:prstGeom prst="rect">
            <a:avLst/>
          </a:prstGeom>
          <a:noFill/>
        </p:spPr>
        <p:txBody>
          <a:bodyPr wrap="square" rtlCol="0">
            <a:spAutoFit/>
          </a:bodyPr>
          <a:lstStyle/>
          <a:p>
            <a:pPr>
              <a:lnSpc>
                <a:spcPct val="100000"/>
              </a:lnSpc>
            </a:pPr>
            <a:r>
              <a:rPr lang="en-US" sz="1100" b="0">
                <a:solidFill>
                  <a:schemeClr val="bg1"/>
                </a:solidFill>
              </a:rPr>
              <a:t>DL INVEST PARK</a:t>
            </a:r>
            <a:r>
              <a:rPr lang="pl-PL" sz="1100" b="0">
                <a:solidFill>
                  <a:schemeClr val="bg1"/>
                </a:solidFill>
              </a:rPr>
              <a:t> – MAGAZYNY</a:t>
            </a:r>
          </a:p>
        </p:txBody>
      </p:sp>
      <p:cxnSp>
        <p:nvCxnSpPr>
          <p:cNvPr id="15" name="Łącznik prosty 14">
            <a:extLst>
              <a:ext uri="{FF2B5EF4-FFF2-40B4-BE49-F238E27FC236}">
                <a16:creationId xmlns:a16="http://schemas.microsoft.com/office/drawing/2014/main" id="{85D2827E-2F2E-4A1C-8603-4E53BDC074AB}"/>
              </a:ext>
            </a:extLst>
          </p:cNvPr>
          <p:cNvCxnSpPr>
            <a:cxnSpLocks/>
          </p:cNvCxnSpPr>
          <p:nvPr userDrawn="1"/>
        </p:nvCxnSpPr>
        <p:spPr>
          <a:xfrm flipH="1">
            <a:off x="526074" y="1044575"/>
            <a:ext cx="13676" cy="32454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fika 15">
            <a:extLst>
              <a:ext uri="{FF2B5EF4-FFF2-40B4-BE49-F238E27FC236}">
                <a16:creationId xmlns:a16="http://schemas.microsoft.com/office/drawing/2014/main" id="{99990E68-83A3-4FD2-BD48-1D197B147D8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9271" t="5250" r="5077" b="12508"/>
          <a:stretch/>
        </p:blipFill>
        <p:spPr>
          <a:xfrm>
            <a:off x="260350" y="509295"/>
            <a:ext cx="558800" cy="494457"/>
          </a:xfrm>
          <a:prstGeom prst="rect">
            <a:avLst/>
          </a:prstGeom>
        </p:spPr>
      </p:pic>
      <p:cxnSp>
        <p:nvCxnSpPr>
          <p:cNvPr id="19" name="Łącznik prosty 18">
            <a:extLst>
              <a:ext uri="{FF2B5EF4-FFF2-40B4-BE49-F238E27FC236}">
                <a16:creationId xmlns:a16="http://schemas.microsoft.com/office/drawing/2014/main" id="{A70CEE1C-096F-4030-BD3A-D78FF8688EF7}"/>
              </a:ext>
            </a:extLst>
          </p:cNvPr>
          <p:cNvCxnSpPr>
            <a:cxnSpLocks/>
            <a:endCxn id="16" idx="0"/>
          </p:cNvCxnSpPr>
          <p:nvPr userDrawn="1"/>
        </p:nvCxnSpPr>
        <p:spPr>
          <a:xfrm>
            <a:off x="539750" y="177800"/>
            <a:ext cx="0" cy="3314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ymbol zastępczy numeru slajdu 5">
            <a:extLst>
              <a:ext uri="{FF2B5EF4-FFF2-40B4-BE49-F238E27FC236}">
                <a16:creationId xmlns:a16="http://schemas.microsoft.com/office/drawing/2014/main" id="{A69B6745-2CC7-4D67-B811-47AC89A86F63}"/>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chemeClr val="bg1"/>
                </a:solidFill>
              </a:rPr>
              <a:pPr/>
              <a:t>‹#›</a:t>
            </a:fld>
            <a:endParaRPr lang="pl-PL" sz="1600">
              <a:solidFill>
                <a:schemeClr val="bg1"/>
              </a:solidFill>
            </a:endParaRPr>
          </a:p>
        </p:txBody>
      </p:sp>
      <p:pic>
        <p:nvPicPr>
          <p:cNvPr id="4" name="Grafika 3">
            <a:extLst>
              <a:ext uri="{FF2B5EF4-FFF2-40B4-BE49-F238E27FC236}">
                <a16:creationId xmlns:a16="http://schemas.microsoft.com/office/drawing/2014/main" id="{F4FF0B15-4C1D-E32A-B4D5-406871ED81B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193464938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98619663-09CA-4541-8579-D84F2CF5D087}"/>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4CC1C94C-1025-4CB6-A243-C511DB8297EE}"/>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8317B69B-AC8D-4889-8A82-912ABCE36267}"/>
              </a:ext>
            </a:extLst>
          </p:cNvPr>
          <p:cNvSpPr/>
          <p:nvPr userDrawn="1"/>
        </p:nvSpPr>
        <p:spPr>
          <a:xfrm>
            <a:off x="0" y="0"/>
            <a:ext cx="1052149" cy="6858000"/>
          </a:xfrm>
          <a:prstGeom prst="rect">
            <a:avLst/>
          </a:prstGeom>
          <a:solidFill>
            <a:srgbClr val="FF5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46FDED94-C71A-4BAC-93E0-B976DAA61A8A}"/>
              </a:ext>
            </a:extLst>
          </p:cNvPr>
          <p:cNvSpPr txBox="1"/>
          <p:nvPr userDrawn="1"/>
        </p:nvSpPr>
        <p:spPr>
          <a:xfrm rot="16200000">
            <a:off x="-805073" y="4862991"/>
            <a:ext cx="2672393" cy="261610"/>
          </a:xfrm>
          <a:prstGeom prst="rect">
            <a:avLst/>
          </a:prstGeom>
          <a:noFill/>
        </p:spPr>
        <p:txBody>
          <a:bodyPr wrap="square" rtlCol="0">
            <a:spAutoFit/>
          </a:bodyPr>
          <a:lstStyle/>
          <a:p>
            <a:pPr>
              <a:lnSpc>
                <a:spcPct val="100000"/>
              </a:lnSpc>
            </a:pPr>
            <a:r>
              <a:rPr lang="en-US" sz="1100" b="0">
                <a:solidFill>
                  <a:schemeClr val="bg1"/>
                </a:solidFill>
              </a:rPr>
              <a:t>DL INVEST PARK</a:t>
            </a:r>
            <a:r>
              <a:rPr lang="pl-PL" sz="1100" b="0">
                <a:solidFill>
                  <a:schemeClr val="bg1"/>
                </a:solidFill>
              </a:rPr>
              <a:t> – MAGAZYNY</a:t>
            </a:r>
          </a:p>
        </p:txBody>
      </p:sp>
      <p:cxnSp>
        <p:nvCxnSpPr>
          <p:cNvPr id="15" name="Łącznik prosty 14">
            <a:extLst>
              <a:ext uri="{FF2B5EF4-FFF2-40B4-BE49-F238E27FC236}">
                <a16:creationId xmlns:a16="http://schemas.microsoft.com/office/drawing/2014/main" id="{85D2827E-2F2E-4A1C-8603-4E53BDC074AB}"/>
              </a:ext>
            </a:extLst>
          </p:cNvPr>
          <p:cNvCxnSpPr>
            <a:cxnSpLocks/>
          </p:cNvCxnSpPr>
          <p:nvPr userDrawn="1"/>
        </p:nvCxnSpPr>
        <p:spPr>
          <a:xfrm flipH="1">
            <a:off x="526074" y="1044575"/>
            <a:ext cx="13676" cy="32454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fika 15">
            <a:extLst>
              <a:ext uri="{FF2B5EF4-FFF2-40B4-BE49-F238E27FC236}">
                <a16:creationId xmlns:a16="http://schemas.microsoft.com/office/drawing/2014/main" id="{99990E68-83A3-4FD2-BD48-1D197B147D8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9271" t="5250" r="5077" b="12508"/>
          <a:stretch/>
        </p:blipFill>
        <p:spPr>
          <a:xfrm>
            <a:off x="260350" y="509295"/>
            <a:ext cx="558800" cy="494457"/>
          </a:xfrm>
          <a:prstGeom prst="rect">
            <a:avLst/>
          </a:prstGeom>
        </p:spPr>
      </p:pic>
      <p:cxnSp>
        <p:nvCxnSpPr>
          <p:cNvPr id="19" name="Łącznik prosty 18">
            <a:extLst>
              <a:ext uri="{FF2B5EF4-FFF2-40B4-BE49-F238E27FC236}">
                <a16:creationId xmlns:a16="http://schemas.microsoft.com/office/drawing/2014/main" id="{A70CEE1C-096F-4030-BD3A-D78FF8688EF7}"/>
              </a:ext>
            </a:extLst>
          </p:cNvPr>
          <p:cNvCxnSpPr>
            <a:cxnSpLocks/>
            <a:endCxn id="16" idx="0"/>
          </p:cNvCxnSpPr>
          <p:nvPr userDrawn="1"/>
        </p:nvCxnSpPr>
        <p:spPr>
          <a:xfrm>
            <a:off x="539750" y="177800"/>
            <a:ext cx="0" cy="3314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ymbol zastępczy numeru slajdu 5">
            <a:extLst>
              <a:ext uri="{FF2B5EF4-FFF2-40B4-BE49-F238E27FC236}">
                <a16:creationId xmlns:a16="http://schemas.microsoft.com/office/drawing/2014/main" id="{A69B6745-2CC7-4D67-B811-47AC89A86F63}"/>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chemeClr val="bg1"/>
                </a:solidFill>
              </a:rPr>
              <a:pPr/>
              <a:t>‹#›</a:t>
            </a:fld>
            <a:endParaRPr lang="pl-PL" sz="1600">
              <a:solidFill>
                <a:schemeClr val="bg1"/>
              </a:solidFill>
            </a:endParaRPr>
          </a:p>
        </p:txBody>
      </p:sp>
      <p:pic>
        <p:nvPicPr>
          <p:cNvPr id="2" name="Grafika 1">
            <a:extLst>
              <a:ext uri="{FF2B5EF4-FFF2-40B4-BE49-F238E27FC236}">
                <a16:creationId xmlns:a16="http://schemas.microsoft.com/office/drawing/2014/main" id="{9A610B20-0381-AC29-2088-E10450A8431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139302978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3AACA087-79E5-4C12-A5EE-5EE78489E639}"/>
              </a:ext>
            </a:extLst>
          </p:cNvPr>
          <p:cNvSpPr/>
          <p:nvPr userDrawn="1"/>
        </p:nvSpPr>
        <p:spPr>
          <a:xfrm>
            <a:off x="-11262" y="0"/>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tytułu 1">
            <a:extLst>
              <a:ext uri="{FF2B5EF4-FFF2-40B4-BE49-F238E27FC236}">
                <a16:creationId xmlns:a16="http://schemas.microsoft.com/office/drawing/2014/main" id="{727A92B3-25D5-4A04-9693-D789AD09925F}"/>
              </a:ext>
            </a:extLst>
          </p:cNvPr>
          <p:cNvSpPr>
            <a:spLocks noGrp="1"/>
          </p:cNvSpPr>
          <p:nvPr>
            <p:ph type="title"/>
          </p:nvPr>
        </p:nvSpPr>
        <p:spPr>
          <a:xfrm>
            <a:off x="1052150" y="494587"/>
            <a:ext cx="8898185" cy="523871"/>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082E76F-19C1-4C82-845E-ACB6ED075A20}"/>
              </a:ext>
            </a:extLst>
          </p:cNvPr>
          <p:cNvSpPr>
            <a:spLocks noGrp="1"/>
          </p:cNvSpPr>
          <p:nvPr>
            <p:ph type="body" idx="1"/>
          </p:nvPr>
        </p:nvSpPr>
        <p:spPr>
          <a:xfrm>
            <a:off x="1052150" y="1571984"/>
            <a:ext cx="5038726" cy="464246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Symbol zastępczy stopki 4">
            <a:extLst>
              <a:ext uri="{FF2B5EF4-FFF2-40B4-BE49-F238E27FC236}">
                <a16:creationId xmlns:a16="http://schemas.microsoft.com/office/drawing/2014/main" id="{A2E34A04-C0C9-4D3B-A766-A057FE095E5E}"/>
              </a:ext>
            </a:extLst>
          </p:cNvPr>
          <p:cNvSpPr txBox="1">
            <a:spLocks/>
          </p:cNvSpPr>
          <p:nvPr userDrawn="1"/>
        </p:nvSpPr>
        <p:spPr>
          <a:xfrm rot="16200000">
            <a:off x="1085674" y="5093493"/>
            <a:ext cx="1801812" cy="365125"/>
          </a:xfrm>
          <a:prstGeom prst="rect">
            <a:avLst/>
          </a:prstGeom>
        </p:spPr>
        <p:txBody>
          <a:bodyPr vert="horz" lIns="91440" tIns="45720" rIns="91440" bIns="45720" rtlCol="0" anchor="ctr"/>
          <a:lstStyle>
            <a:defPPr>
              <a:defRPr lang="pl-PL"/>
            </a:defPPr>
            <a:lvl1pPr marL="0" algn="l" defTabSz="914400" rtl="0" eaLnBrk="1" latinLnBrk="0" hangingPunct="1">
              <a:defRPr sz="600" kern="1200">
                <a:solidFill>
                  <a:schemeClr val="tx1">
                    <a:tint val="7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l-PL"/>
          </a:p>
        </p:txBody>
      </p:sp>
      <p:sp>
        <p:nvSpPr>
          <p:cNvPr id="16" name="Prostokąt 15">
            <a:extLst>
              <a:ext uri="{FF2B5EF4-FFF2-40B4-BE49-F238E27FC236}">
                <a16:creationId xmlns:a16="http://schemas.microsoft.com/office/drawing/2014/main" id="{F706892F-274D-46B3-B18A-F504AA08B25B}"/>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B8538C6D-0A9B-47A1-9ADB-340208C1B526}"/>
              </a:ext>
            </a:extLst>
          </p:cNvPr>
          <p:cNvSpPr/>
          <p:nvPr userDrawn="1"/>
        </p:nvSpPr>
        <p:spPr>
          <a:xfrm>
            <a:off x="1" y="5379"/>
            <a:ext cx="1052149" cy="6852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ole tekstowe 23">
            <a:extLst>
              <a:ext uri="{FF2B5EF4-FFF2-40B4-BE49-F238E27FC236}">
                <a16:creationId xmlns:a16="http://schemas.microsoft.com/office/drawing/2014/main" id="{D94FA6A4-B2EF-4390-8BDE-A042290BCE4D}"/>
              </a:ext>
            </a:extLst>
          </p:cNvPr>
          <p:cNvSpPr txBox="1"/>
          <p:nvPr userDrawn="1"/>
        </p:nvSpPr>
        <p:spPr>
          <a:xfrm rot="16200000">
            <a:off x="-805073" y="4862991"/>
            <a:ext cx="2672393" cy="261610"/>
          </a:xfrm>
          <a:prstGeom prst="rect">
            <a:avLst/>
          </a:prstGeom>
          <a:noFill/>
        </p:spPr>
        <p:txBody>
          <a:bodyPr wrap="square" rtlCol="0">
            <a:spAutoFit/>
          </a:bodyPr>
          <a:lstStyle/>
          <a:p>
            <a:pPr>
              <a:lnSpc>
                <a:spcPct val="100000"/>
              </a:lnSpc>
            </a:pPr>
            <a:r>
              <a:rPr lang="en-US" sz="1100" b="0">
                <a:solidFill>
                  <a:srgbClr val="684356"/>
                </a:solidFill>
              </a:rPr>
              <a:t>DL INVEST PARK</a:t>
            </a:r>
            <a:r>
              <a:rPr lang="pl-PL" sz="1100" b="0">
                <a:solidFill>
                  <a:srgbClr val="684356"/>
                </a:solidFill>
              </a:rPr>
              <a:t> – MAGAZYNY</a:t>
            </a:r>
          </a:p>
        </p:txBody>
      </p:sp>
      <p:cxnSp>
        <p:nvCxnSpPr>
          <p:cNvPr id="25" name="Łącznik prosty 24">
            <a:extLst>
              <a:ext uri="{FF2B5EF4-FFF2-40B4-BE49-F238E27FC236}">
                <a16:creationId xmlns:a16="http://schemas.microsoft.com/office/drawing/2014/main" id="{D68DB773-48B4-4A1D-B668-2117E661BA90}"/>
              </a:ext>
            </a:extLst>
          </p:cNvPr>
          <p:cNvCxnSpPr>
            <a:cxnSpLocks/>
            <a:stCxn id="26" idx="2"/>
          </p:cNvCxnSpPr>
          <p:nvPr userDrawn="1"/>
        </p:nvCxnSpPr>
        <p:spPr>
          <a:xfrm>
            <a:off x="526073" y="1167464"/>
            <a:ext cx="0" cy="3122596"/>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pic>
        <p:nvPicPr>
          <p:cNvPr id="26" name="Grafika 25">
            <a:extLst>
              <a:ext uri="{FF2B5EF4-FFF2-40B4-BE49-F238E27FC236}">
                <a16:creationId xmlns:a16="http://schemas.microsoft.com/office/drawing/2014/main" id="{2C7E9DD8-DEA3-4080-9169-33D1C936CC7A}"/>
              </a:ext>
            </a:extLst>
          </p:cNvPr>
          <p:cNvPicPr>
            <a:picLocks noChangeAspect="1"/>
          </p:cNvPicPr>
          <p:nvPr userDrawn="1"/>
        </p:nvPicPr>
        <p:blipFill rotWithShape="1">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t="-17234" b="-14722"/>
          <a:stretch/>
        </p:blipFill>
        <p:spPr>
          <a:xfrm>
            <a:off x="199873" y="374113"/>
            <a:ext cx="652400" cy="793351"/>
          </a:xfrm>
          <a:prstGeom prst="rect">
            <a:avLst/>
          </a:prstGeom>
        </p:spPr>
      </p:pic>
      <p:cxnSp>
        <p:nvCxnSpPr>
          <p:cNvPr id="27" name="Łącznik prosty 26">
            <a:extLst>
              <a:ext uri="{FF2B5EF4-FFF2-40B4-BE49-F238E27FC236}">
                <a16:creationId xmlns:a16="http://schemas.microsoft.com/office/drawing/2014/main" id="{4D850C8E-267C-4DAE-AD97-41D9A057B51A}"/>
              </a:ext>
            </a:extLst>
          </p:cNvPr>
          <p:cNvCxnSpPr>
            <a:cxnSpLocks/>
            <a:endCxn id="26" idx="0"/>
          </p:cNvCxnSpPr>
          <p:nvPr userDrawn="1"/>
        </p:nvCxnSpPr>
        <p:spPr>
          <a:xfrm>
            <a:off x="526073" y="174567"/>
            <a:ext cx="0" cy="199546"/>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sp>
        <p:nvSpPr>
          <p:cNvPr id="28" name="Symbol zastępczy numeru slajdu 5">
            <a:extLst>
              <a:ext uri="{FF2B5EF4-FFF2-40B4-BE49-F238E27FC236}">
                <a16:creationId xmlns:a16="http://schemas.microsoft.com/office/drawing/2014/main" id="{389C7E0F-E5DA-4EC0-9BAB-1D304F62F6BF}"/>
              </a:ext>
            </a:extLst>
          </p:cNvPr>
          <p:cNvSpPr txBox="1">
            <a:spLocks/>
          </p:cNvSpPr>
          <p:nvPr userDrawn="1"/>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633F53"/>
                </a:solidFill>
              </a:rPr>
              <a:pPr/>
              <a:t>‹#›</a:t>
            </a:fld>
            <a:endParaRPr lang="pl-PL" sz="1600">
              <a:solidFill>
                <a:srgbClr val="633F53"/>
              </a:solidFill>
            </a:endParaRPr>
          </a:p>
        </p:txBody>
      </p:sp>
      <p:pic>
        <p:nvPicPr>
          <p:cNvPr id="4" name="Grafika 3">
            <a:extLst>
              <a:ext uri="{FF2B5EF4-FFF2-40B4-BE49-F238E27FC236}">
                <a16:creationId xmlns:a16="http://schemas.microsoft.com/office/drawing/2014/main" id="{6E2C7E88-6AB9-73B8-F622-38A223FAE45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250798" y="515388"/>
            <a:ext cx="1320044" cy="510800"/>
          </a:xfrm>
          <a:prstGeom prst="rect">
            <a:avLst/>
          </a:prstGeom>
        </p:spPr>
      </p:pic>
    </p:spTree>
    <p:extLst>
      <p:ext uri="{BB962C8B-B14F-4D97-AF65-F5344CB8AC3E}">
        <p14:creationId xmlns:p14="http://schemas.microsoft.com/office/powerpoint/2010/main" val="346984246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825" r:id="rId16"/>
    <p:sldLayoutId id="2147483782" r:id="rId17"/>
    <p:sldLayoutId id="2147483783" r:id="rId18"/>
    <p:sldLayoutId id="2147483784" r:id="rId19"/>
    <p:sldLayoutId id="2147483826" r:id="rId20"/>
    <p:sldLayoutId id="2147483827" r:id="rId21"/>
    <p:sldLayoutId id="2147483828" r:id="rId22"/>
  </p:sldLayoutIdLst>
  <p:hf hdr="0" ftr="0" dt="0"/>
  <p:txStyles>
    <p:titleStyle>
      <a:lvl1pPr algn="l" defTabSz="914411" rtl="0" eaLnBrk="1" latinLnBrk="0" hangingPunct="1">
        <a:lnSpc>
          <a:spcPct val="90000"/>
        </a:lnSpc>
        <a:spcBef>
          <a:spcPct val="0"/>
        </a:spcBef>
        <a:buNone/>
        <a:defRPr sz="3200" b="0" kern="1200">
          <a:solidFill>
            <a:srgbClr val="633F53"/>
          </a:solidFill>
          <a:latin typeface="+mn-lt"/>
          <a:ea typeface="+mj-ea"/>
          <a:cs typeface="+mj-cs"/>
        </a:defRPr>
      </a:lvl1pPr>
    </p:titleStyle>
    <p:bodyStyle>
      <a:lvl1pPr marL="228603" indent="-228603" algn="l" defTabSz="914411" rtl="0" eaLnBrk="1" latinLnBrk="0" hangingPunct="1">
        <a:lnSpc>
          <a:spcPct val="150000"/>
        </a:lnSpc>
        <a:spcBef>
          <a:spcPts val="1000"/>
        </a:spcBef>
        <a:buFont typeface="Arial" panose="020B0604020202020204" pitchFamily="34" charset="0"/>
        <a:buChar char="•"/>
        <a:defRPr sz="1800" kern="1200">
          <a:solidFill>
            <a:schemeClr val="tx1"/>
          </a:solidFill>
          <a:latin typeface="Lato" panose="020F0502020204030203" pitchFamily="34" charset="-18"/>
          <a:ea typeface="+mn-ea"/>
          <a:cs typeface="+mn-cs"/>
        </a:defRPr>
      </a:lvl1pPr>
      <a:lvl2pPr marL="685808"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2pPr>
      <a:lvl3pPr marL="1143014"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3pPr>
      <a:lvl4pPr marL="1600220"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4pPr>
      <a:lvl5pPr marL="2057426"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sv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6.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7.jpeg"/><Relationship Id="rId1" Type="http://schemas.openxmlformats.org/officeDocument/2006/relationships/slideLayout" Target="../slideLayouts/slideLayout32.xml"/><Relationship Id="rId6" Type="http://schemas.openxmlformats.org/officeDocument/2006/relationships/image" Target="../media/image35.svg"/><Relationship Id="rId11" Type="http://schemas.openxmlformats.org/officeDocument/2006/relationships/image" Target="../media/image44.png"/><Relationship Id="rId5" Type="http://schemas.openxmlformats.org/officeDocument/2006/relationships/image" Target="../media/image34.png"/><Relationship Id="rId1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15.pn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apy.geoportal.gov.pl/imap/Imgp_2.html?locale=pl&amp;gui=new&amp;sessionID=7375620" TargetMode="Externa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ytuł 24">
            <a:extLst>
              <a:ext uri="{FF2B5EF4-FFF2-40B4-BE49-F238E27FC236}">
                <a16:creationId xmlns:a16="http://schemas.microsoft.com/office/drawing/2014/main" id="{F2DCF4AD-BA05-4356-BBEA-D7299C3668EA}"/>
              </a:ext>
            </a:extLst>
          </p:cNvPr>
          <p:cNvSpPr>
            <a:spLocks noGrp="1"/>
          </p:cNvSpPr>
          <p:nvPr>
            <p:ph type="ctrTitle"/>
          </p:nvPr>
        </p:nvSpPr>
        <p:spPr>
          <a:xfrm>
            <a:off x="6096000" y="4266731"/>
            <a:ext cx="4772183" cy="1125949"/>
          </a:xfrm>
        </p:spPr>
        <p:txBody>
          <a:bodyPr>
            <a:normAutofit fontScale="90000"/>
          </a:bodyPr>
          <a:lstStyle/>
          <a:p>
            <a:pPr algn="ctr"/>
            <a:br>
              <a:rPr lang="pl-PL" sz="2900" i="1" dirty="0">
                <a:solidFill>
                  <a:srgbClr val="633F53"/>
                </a:solidFill>
              </a:rPr>
            </a:br>
            <a:br>
              <a:rPr lang="pl-PL" sz="2900" i="1" dirty="0">
                <a:solidFill>
                  <a:srgbClr val="633F53"/>
                </a:solidFill>
              </a:rPr>
            </a:br>
            <a:br>
              <a:rPr lang="pl-PL" sz="2000" dirty="0"/>
            </a:br>
            <a:endParaRPr lang="pl-PL" sz="2000" dirty="0"/>
          </a:p>
        </p:txBody>
      </p:sp>
      <p:sp>
        <p:nvSpPr>
          <p:cNvPr id="2" name="Tytuł 24">
            <a:extLst>
              <a:ext uri="{FF2B5EF4-FFF2-40B4-BE49-F238E27FC236}">
                <a16:creationId xmlns:a16="http://schemas.microsoft.com/office/drawing/2014/main" id="{7EE60B51-5406-CE72-F570-346C01C76CA3}"/>
              </a:ext>
            </a:extLst>
          </p:cNvPr>
          <p:cNvSpPr txBox="1">
            <a:spLocks/>
          </p:cNvSpPr>
          <p:nvPr/>
        </p:nvSpPr>
        <p:spPr>
          <a:xfrm>
            <a:off x="6206199" y="4199355"/>
            <a:ext cx="4772183" cy="1125949"/>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000" b="0" kern="1200">
                <a:solidFill>
                  <a:schemeClr val="tx1"/>
                </a:solidFill>
                <a:latin typeface="+mn-lt"/>
                <a:ea typeface="+mj-ea"/>
                <a:cs typeface="+mj-cs"/>
              </a:defRPr>
            </a:lvl1pPr>
          </a:lstStyle>
          <a:p>
            <a:pPr algn="ctr"/>
            <a:br>
              <a:rPr lang="pl-PL" sz="2900" i="1" dirty="0">
                <a:solidFill>
                  <a:srgbClr val="633F53"/>
                </a:solidFill>
              </a:rPr>
            </a:br>
            <a:br>
              <a:rPr lang="pl-PL" sz="2900" i="1" dirty="0">
                <a:solidFill>
                  <a:srgbClr val="633F53"/>
                </a:solidFill>
              </a:rPr>
            </a:br>
            <a:br>
              <a:rPr lang="pl-PL" sz="2000" dirty="0"/>
            </a:br>
            <a:endParaRPr lang="pl-PL" sz="2000" dirty="0"/>
          </a:p>
        </p:txBody>
      </p:sp>
    </p:spTree>
    <p:extLst>
      <p:ext uri="{BB962C8B-B14F-4D97-AF65-F5344CB8AC3E}">
        <p14:creationId xmlns:p14="http://schemas.microsoft.com/office/powerpoint/2010/main" val="419741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7400785A-1D20-A25E-DD70-CED4B0219239}"/>
              </a:ext>
            </a:extLst>
          </p:cNvPr>
          <p:cNvSpPr>
            <a:spLocks noGrp="1"/>
          </p:cNvSpPr>
          <p:nvPr>
            <p:ph type="body" sz="quarter" idx="4294967295"/>
          </p:nvPr>
        </p:nvSpPr>
        <p:spPr>
          <a:xfrm>
            <a:off x="1078860" y="520995"/>
            <a:ext cx="8992315" cy="499731"/>
          </a:xfrm>
          <a:solidFill>
            <a:srgbClr val="633F53"/>
          </a:solidFill>
        </p:spPr>
        <p:txBody>
          <a:bodyPr>
            <a:normAutofit lnSpcReduction="10000"/>
          </a:bodyPr>
          <a:lstStyle/>
          <a:p>
            <a:pPr marL="0" indent="0">
              <a:buNone/>
            </a:pPr>
            <a:r>
              <a:rPr lang="pl-PL" sz="2000" i="1" dirty="0">
                <a:solidFill>
                  <a:schemeClr val="bg1"/>
                </a:solidFill>
                <a:latin typeface="+mn-lt"/>
              </a:rPr>
              <a:t>STAN ZAAWANSOWANIA</a:t>
            </a:r>
          </a:p>
        </p:txBody>
      </p:sp>
      <p:sp>
        <p:nvSpPr>
          <p:cNvPr id="4" name="Symbol zastępczy tekstu 2">
            <a:extLst>
              <a:ext uri="{FF2B5EF4-FFF2-40B4-BE49-F238E27FC236}">
                <a16:creationId xmlns:a16="http://schemas.microsoft.com/office/drawing/2014/main" id="{210DED32-F193-75D9-4D6F-50D6147A3C7E}"/>
              </a:ext>
            </a:extLst>
          </p:cNvPr>
          <p:cNvSpPr txBox="1">
            <a:spLocks/>
          </p:cNvSpPr>
          <p:nvPr/>
        </p:nvSpPr>
        <p:spPr>
          <a:xfrm>
            <a:off x="1078860" y="1313230"/>
            <a:ext cx="9699035" cy="21917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pl-PL" sz="1100" b="0" i="0" kern="1200" dirty="0">
                <a:solidFill>
                  <a:srgbClr val="3C3C3B"/>
                </a:solidFill>
                <a:effectLst/>
                <a:latin typeface="DINRoundPro" panose="020B05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solidFill>
                  <a:srgbClr val="633F53"/>
                </a:solidFill>
                <a:latin typeface="DINRoundPro"/>
              </a:rPr>
              <a:t>Zrobione:</a:t>
            </a:r>
          </a:p>
          <a:p>
            <a:r>
              <a:rPr lang="pl-PL" sz="1600" dirty="0">
                <a:latin typeface="DINRoundPro"/>
                <a:sym typeface="Wingdings" panose="05000000000000000000" pitchFamily="2" charset="2"/>
              </a:rPr>
              <a:t> </a:t>
            </a:r>
            <a:r>
              <a:rPr lang="pl-PL" sz="1400" dirty="0">
                <a:latin typeface="DINRoundPro"/>
                <a:sym typeface="Wingdings" panose="05000000000000000000" pitchFamily="2" charset="2"/>
              </a:rPr>
              <a:t>Wstępny </a:t>
            </a:r>
            <a:r>
              <a:rPr lang="pl-PL" sz="1400" dirty="0" err="1">
                <a:latin typeface="DINRoundPro"/>
                <a:sym typeface="Wingdings" panose="05000000000000000000" pitchFamily="2" charset="2"/>
              </a:rPr>
              <a:t>assessment</a:t>
            </a:r>
            <a:r>
              <a:rPr lang="pl-PL" sz="1400" dirty="0">
                <a:latin typeface="DINRoundPro"/>
                <a:sym typeface="Wingdings" panose="05000000000000000000" pitchFamily="2" charset="2"/>
              </a:rPr>
              <a:t> terenu inwestycji,</a:t>
            </a:r>
            <a:endParaRPr lang="pl-PL" sz="1400" dirty="0">
              <a:latin typeface="DINRoundPro"/>
            </a:endParaRPr>
          </a:p>
          <a:p>
            <a:r>
              <a:rPr lang="pl-PL" sz="1400" dirty="0">
                <a:latin typeface="DINRoundPro"/>
                <a:sym typeface="Wingdings" panose="05000000000000000000" pitchFamily="2" charset="2"/>
              </a:rPr>
              <a:t>  Wstępny budżet inwestycji – Development + Budowa do COD,</a:t>
            </a:r>
            <a:endParaRPr lang="pl-PL" sz="1400" dirty="0">
              <a:latin typeface="DINRoundPro"/>
            </a:endParaRPr>
          </a:p>
          <a:p>
            <a:pPr marL="285750" indent="-285750">
              <a:buFont typeface="Wingdings" panose="05000000000000000000" pitchFamily="2" charset="2"/>
              <a:buChar char="ü"/>
            </a:pPr>
            <a:r>
              <a:rPr lang="pl-PL" sz="1400" dirty="0">
                <a:latin typeface="DINRoundPro"/>
                <a:sym typeface="Wingdings" panose="05000000000000000000" pitchFamily="2" charset="2"/>
              </a:rPr>
              <a:t>Identyfikacja potencjalnych źródeł przychodu oraz wstępna analiza finansowa inwestycji,</a:t>
            </a:r>
            <a:endParaRPr lang="pl-PL" sz="1400" dirty="0">
              <a:latin typeface="DINRoundPro"/>
            </a:endParaRPr>
          </a:p>
          <a:p>
            <a:pPr marL="285750" indent="-285750">
              <a:buFont typeface="Wingdings" panose="05000000000000000000" pitchFamily="2" charset="2"/>
              <a:buChar char="ü"/>
            </a:pPr>
            <a:r>
              <a:rPr lang="pl-PL" sz="1400" dirty="0">
                <a:latin typeface="DINRoundPro"/>
                <a:sym typeface="Wingdings" panose="05000000000000000000" pitchFamily="2" charset="2"/>
              </a:rPr>
              <a:t>Identyfikacja źródeł finansowania inwestycji,</a:t>
            </a:r>
            <a:endParaRPr lang="pl-PL" sz="1400" dirty="0">
              <a:latin typeface="DINRoundPro"/>
            </a:endParaRPr>
          </a:p>
          <a:p>
            <a:pPr marL="285750" indent="-285750">
              <a:buFont typeface="Wingdings" panose="05000000000000000000" pitchFamily="2" charset="2"/>
              <a:buChar char="ü"/>
            </a:pPr>
            <a:r>
              <a:rPr lang="pl-PL" sz="1400" dirty="0">
                <a:latin typeface="DINRoundPro"/>
                <a:sym typeface="Wingdings" panose="05000000000000000000" pitchFamily="2" charset="2"/>
              </a:rPr>
              <a:t>Plan oraz harmonogram inwestycji</a:t>
            </a:r>
            <a:endParaRPr lang="pl-PL" sz="1400" dirty="0">
              <a:latin typeface="DINRoundPro"/>
            </a:endParaRPr>
          </a:p>
          <a:p>
            <a:pPr marL="285750" indent="-285750">
              <a:buFont typeface="Wingdings" panose="05000000000000000000" pitchFamily="2" charset="2"/>
              <a:buChar char="ü"/>
            </a:pPr>
            <a:endParaRPr lang="pl-PL" sz="1600" dirty="0">
              <a:latin typeface="DINRoundPro"/>
              <a:sym typeface="Wingdings" panose="05000000000000000000" pitchFamily="2" charset="2"/>
            </a:endParaRPr>
          </a:p>
          <a:p>
            <a:endParaRPr lang="pl-PL" dirty="0"/>
          </a:p>
        </p:txBody>
      </p:sp>
      <p:sp>
        <p:nvSpPr>
          <p:cNvPr id="6" name="Symbol zastępczy tekstu 2">
            <a:extLst>
              <a:ext uri="{FF2B5EF4-FFF2-40B4-BE49-F238E27FC236}">
                <a16:creationId xmlns:a16="http://schemas.microsoft.com/office/drawing/2014/main" id="{9E29FDB3-E0E7-1E08-D0F4-FD6BB58CEB27}"/>
              </a:ext>
            </a:extLst>
          </p:cNvPr>
          <p:cNvSpPr txBox="1">
            <a:spLocks/>
          </p:cNvSpPr>
          <p:nvPr/>
        </p:nvSpPr>
        <p:spPr>
          <a:xfrm>
            <a:off x="1078860" y="3429000"/>
            <a:ext cx="9415475" cy="4261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pl-PL" sz="1100" b="0" i="0" kern="1200" dirty="0">
                <a:solidFill>
                  <a:srgbClr val="3C3C3B"/>
                </a:solidFill>
                <a:effectLst/>
                <a:latin typeface="DINRoundPro" panose="020B05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solidFill>
                  <a:srgbClr val="633F53"/>
                </a:solidFill>
                <a:latin typeface="DINRoundPro"/>
              </a:rPr>
              <a:t>Do zrobienia:</a:t>
            </a:r>
          </a:p>
          <a:p>
            <a:pPr marL="285750" indent="-285750">
              <a:buFont typeface="Wingdings" panose="05000000000000000000" pitchFamily="2" charset="2"/>
              <a:buChar char="û"/>
            </a:pPr>
            <a:r>
              <a:rPr lang="pl-PL" sz="1400" dirty="0"/>
              <a:t>Przeprowadzenie procedury zmiany MPZP w celu umożliwienia realizacji projektu;</a:t>
            </a:r>
          </a:p>
          <a:p>
            <a:pPr marL="285750" indent="-285750">
              <a:buFont typeface="Wingdings" panose="05000000000000000000" pitchFamily="2" charset="2"/>
              <a:buChar char="û"/>
            </a:pPr>
            <a:r>
              <a:rPr lang="pl-PL" sz="1400" dirty="0"/>
              <a:t>Scalenie nieruchomości, którego konieczność wynika z zapisów aktualnego MPZP;</a:t>
            </a:r>
          </a:p>
          <a:p>
            <a:pPr marL="285750" indent="-285750">
              <a:buFont typeface="Wingdings" panose="05000000000000000000" pitchFamily="2" charset="2"/>
              <a:buChar char="û"/>
            </a:pPr>
            <a:r>
              <a:rPr lang="pl-PL" sz="1400" dirty="0"/>
              <a:t>Uzgodnienia w zakresie wodno-prawnym z "Wodami Polskimi";</a:t>
            </a:r>
          </a:p>
          <a:p>
            <a:pPr marL="285750" indent="-285750">
              <a:buFont typeface="Wingdings" panose="05000000000000000000" pitchFamily="2" charset="2"/>
              <a:buChar char="û"/>
            </a:pPr>
            <a:r>
              <a:rPr lang="pl-PL" sz="1400" dirty="0"/>
              <a:t>Wniosek o wydanie Decyzji o Środowiskowych Uwarunkowaniach oraz opracowanie wymaganych analiz środowiskowych;</a:t>
            </a:r>
          </a:p>
          <a:p>
            <a:pPr marL="285750" indent="-285750">
              <a:buFont typeface="Wingdings" panose="05000000000000000000" pitchFamily="2" charset="2"/>
              <a:buChar char="û"/>
            </a:pPr>
            <a:r>
              <a:rPr lang="pl-PL" sz="1400" dirty="0"/>
              <a:t>Przeprowadzenie kampanii informacyjnej w celu przeciwdziałania protestom lokalnej społeczności;</a:t>
            </a:r>
          </a:p>
          <a:p>
            <a:pPr marL="285750" indent="-285750">
              <a:buFont typeface="Wingdings" panose="05000000000000000000" pitchFamily="2" charset="2"/>
              <a:buChar char="û"/>
            </a:pPr>
            <a:r>
              <a:rPr lang="pl-PL" sz="1400" dirty="0"/>
              <a:t>Opracowanie Wniosku o wydanie Warunków Przyłączenia do sieci elektroenergetycznej;</a:t>
            </a:r>
          </a:p>
          <a:p>
            <a:pPr marL="285750" indent="-285750">
              <a:buFont typeface="Wingdings" panose="05000000000000000000" pitchFamily="2" charset="2"/>
              <a:buChar char="û"/>
            </a:pPr>
            <a:r>
              <a:rPr lang="pl-PL" sz="1400" dirty="0"/>
              <a:t>Projekt trasy kablowej oraz ustanowienie służebności </a:t>
            </a:r>
            <a:r>
              <a:rPr lang="pl-PL" sz="1400" dirty="0" err="1"/>
              <a:t>przesyłu</a:t>
            </a:r>
            <a:r>
              <a:rPr lang="pl-PL" sz="1400" dirty="0"/>
              <a:t>;</a:t>
            </a:r>
          </a:p>
          <a:p>
            <a:pPr marL="285750" indent="-285750">
              <a:buFont typeface="Wingdings" panose="05000000000000000000" pitchFamily="2" charset="2"/>
              <a:buChar char="û"/>
            </a:pPr>
            <a:r>
              <a:rPr lang="pl-PL" sz="1400" dirty="0"/>
              <a:t>Uzyskanie Pozwolenia na Budowę dla instalacji OZE, GPO oraz linii kablowej;</a:t>
            </a:r>
          </a:p>
          <a:p>
            <a:pPr marL="285750" indent="-285750">
              <a:buFont typeface="Wingdings" panose="05000000000000000000" pitchFamily="2" charset="2"/>
              <a:buChar char="û"/>
            </a:pPr>
            <a:endParaRPr lang="pl-PL" sz="1800" dirty="0"/>
          </a:p>
          <a:p>
            <a:endParaRPr lang="pl-PL" dirty="0"/>
          </a:p>
        </p:txBody>
      </p:sp>
    </p:spTree>
    <p:extLst>
      <p:ext uri="{BB962C8B-B14F-4D97-AF65-F5344CB8AC3E}">
        <p14:creationId xmlns:p14="http://schemas.microsoft.com/office/powerpoint/2010/main" val="137090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A3A31BB2-013F-A019-5AEE-89145DE3373E}"/>
              </a:ext>
            </a:extLst>
          </p:cNvPr>
          <p:cNvSpPr>
            <a:spLocks noGrp="1"/>
          </p:cNvSpPr>
          <p:nvPr>
            <p:ph type="title"/>
          </p:nvPr>
        </p:nvSpPr>
        <p:spPr>
          <a:solidFill>
            <a:srgbClr val="633F53"/>
          </a:solidFill>
        </p:spPr>
        <p:txBody>
          <a:bodyPr>
            <a:normAutofit fontScale="90000"/>
          </a:bodyPr>
          <a:lstStyle/>
          <a:p>
            <a:r>
              <a:rPr lang="pl-PL" sz="2200" i="1" dirty="0">
                <a:solidFill>
                  <a:schemeClr val="bg1"/>
                </a:solidFill>
                <a:latin typeface="DINRoundPro-Medi"/>
              </a:rPr>
              <a:t>RYZYKA PROJEKTU</a:t>
            </a:r>
            <a:br>
              <a:rPr lang="pl-PL" dirty="0"/>
            </a:br>
            <a:endParaRPr lang="pl-PL" dirty="0"/>
          </a:p>
        </p:txBody>
      </p:sp>
      <p:sp>
        <p:nvSpPr>
          <p:cNvPr id="4" name="Symbol zastępczy tekstu 2">
            <a:extLst>
              <a:ext uri="{FF2B5EF4-FFF2-40B4-BE49-F238E27FC236}">
                <a16:creationId xmlns:a16="http://schemas.microsoft.com/office/drawing/2014/main" id="{08B9733B-FE8E-74B1-39E1-64380686090A}"/>
              </a:ext>
            </a:extLst>
          </p:cNvPr>
          <p:cNvSpPr txBox="1">
            <a:spLocks/>
          </p:cNvSpPr>
          <p:nvPr/>
        </p:nvSpPr>
        <p:spPr>
          <a:xfrm>
            <a:off x="8358906" y="3716738"/>
            <a:ext cx="3634171" cy="253968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pl-PL" sz="1100" b="0" i="0" kern="1200" dirty="0" smtClean="0">
                <a:solidFill>
                  <a:srgbClr val="3C3C3B"/>
                </a:solidFill>
                <a:effectLst/>
                <a:latin typeface="DINRoundPro" panose="020B0504020101020102" pitchFamily="34" charset="-18"/>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pl-PL" sz="1100" b="0" i="0" kern="1200" dirty="0">
                <a:solidFill>
                  <a:srgbClr val="3C3C3B"/>
                </a:solidFill>
                <a:effectLst/>
                <a:latin typeface="DINRoundPro" panose="020B0504020101020102" pitchFamily="34"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l-PL"/>
          </a:p>
        </p:txBody>
      </p:sp>
      <p:graphicFrame>
        <p:nvGraphicFramePr>
          <p:cNvPr id="8" name="Symbol zastępczy tekstu 2">
            <a:extLst>
              <a:ext uri="{FF2B5EF4-FFF2-40B4-BE49-F238E27FC236}">
                <a16:creationId xmlns:a16="http://schemas.microsoft.com/office/drawing/2014/main" id="{9FAF9F92-A099-2F9B-68D2-432DA362CCA9}"/>
              </a:ext>
            </a:extLst>
          </p:cNvPr>
          <p:cNvGraphicFramePr/>
          <p:nvPr>
            <p:extLst>
              <p:ext uri="{D42A27DB-BD31-4B8C-83A1-F6EECF244321}">
                <p14:modId xmlns:p14="http://schemas.microsoft.com/office/powerpoint/2010/main" val="890479438"/>
              </p:ext>
            </p:extLst>
          </p:nvPr>
        </p:nvGraphicFramePr>
        <p:xfrm>
          <a:off x="1052150" y="1221703"/>
          <a:ext cx="8898185" cy="5141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4208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57EC71-B6DA-838F-9C35-DFAA71A0A7EB}"/>
              </a:ext>
            </a:extLst>
          </p:cNvPr>
          <p:cNvSpPr>
            <a:spLocks noGrp="1"/>
          </p:cNvSpPr>
          <p:nvPr>
            <p:ph type="title"/>
          </p:nvPr>
        </p:nvSpPr>
        <p:spPr>
          <a:xfrm>
            <a:off x="1203856" y="2031206"/>
            <a:ext cx="10029538" cy="2593572"/>
          </a:xfrm>
        </p:spPr>
        <p:txBody>
          <a:bodyPr/>
          <a:lstStyle/>
          <a:p>
            <a:r>
              <a:rPr lang="en-US" dirty="0"/>
              <a:t>DL ENERGY PROJECT </a:t>
            </a:r>
            <a:br>
              <a:rPr lang="pl-PL" dirty="0"/>
            </a:br>
            <a:endParaRPr lang="pl-PL" dirty="0"/>
          </a:p>
        </p:txBody>
      </p:sp>
      <p:sp>
        <p:nvSpPr>
          <p:cNvPr id="3" name="Symbol zastępczy tekstu 3">
            <a:extLst>
              <a:ext uri="{FF2B5EF4-FFF2-40B4-BE49-F238E27FC236}">
                <a16:creationId xmlns:a16="http://schemas.microsoft.com/office/drawing/2014/main" id="{780EDE55-1472-128D-EEE3-39D316B43E4F}"/>
              </a:ext>
            </a:extLst>
          </p:cNvPr>
          <p:cNvSpPr>
            <a:spLocks noGrp="1"/>
          </p:cNvSpPr>
          <p:nvPr>
            <p:ph type="body" idx="1"/>
          </p:nvPr>
        </p:nvSpPr>
        <p:spPr>
          <a:xfrm>
            <a:off x="1310182" y="3849569"/>
            <a:ext cx="10029538" cy="2221404"/>
          </a:xfrm>
        </p:spPr>
        <p:txBody>
          <a:bodyPr/>
          <a:lstStyle/>
          <a:p>
            <a:r>
              <a:rPr lang="pl-PL" dirty="0">
                <a:latin typeface="+mj-lt"/>
              </a:rPr>
              <a:t>DL INVEST GROUP</a:t>
            </a:r>
            <a:endParaRPr lang="pl-PL" b="1" dirty="0">
              <a:latin typeface="+mj-lt"/>
            </a:endParaRPr>
          </a:p>
        </p:txBody>
      </p:sp>
    </p:spTree>
    <p:extLst>
      <p:ext uri="{BB962C8B-B14F-4D97-AF65-F5344CB8AC3E}">
        <p14:creationId xmlns:p14="http://schemas.microsoft.com/office/powerpoint/2010/main" val="2448945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CB79A36-29BA-41E0-BDA9-211CED20B07A}"/>
              </a:ext>
            </a:extLst>
          </p:cNvPr>
          <p:cNvSpPr/>
          <p:nvPr/>
        </p:nvSpPr>
        <p:spPr>
          <a:xfrm>
            <a:off x="0" y="0"/>
            <a:ext cx="11709400" cy="6858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32">
            <a:extLst>
              <a:ext uri="{FF2B5EF4-FFF2-40B4-BE49-F238E27FC236}">
                <a16:creationId xmlns:a16="http://schemas.microsoft.com/office/drawing/2014/main" id="{91073F11-2008-4D88-20E2-D8EEAC71778D}"/>
              </a:ext>
            </a:extLst>
          </p:cNvPr>
          <p:cNvSpPr/>
          <p:nvPr/>
        </p:nvSpPr>
        <p:spPr>
          <a:xfrm>
            <a:off x="1052151" y="1308115"/>
            <a:ext cx="7370745" cy="884666"/>
          </a:xfrm>
          <a:prstGeom prst="rect">
            <a:avLst/>
          </a:prstGeom>
          <a:solidFill>
            <a:srgbClr val="633F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US" sz="1600" b="1"/>
              <a:t>Investment in existing portfolio by implementing photovoltaic panels on </a:t>
            </a:r>
            <a:br>
              <a:rPr lang="pl-PL" sz="1600" b="1"/>
            </a:br>
            <a:r>
              <a:rPr lang="en-US" sz="1600" b="1"/>
              <a:t>rooftops and green spaces as part of DL Green strategy to decarbonize facilities.</a:t>
            </a:r>
            <a:endParaRPr lang="pl-PL" sz="1600" b="1" strike="sngStrike"/>
          </a:p>
        </p:txBody>
      </p:sp>
      <p:pic>
        <p:nvPicPr>
          <p:cNvPr id="30" name="Obraz 29" descr="Obraz zawierający podłoże&#10;&#10;Opis wygenerowany automatycznie">
            <a:extLst>
              <a:ext uri="{FF2B5EF4-FFF2-40B4-BE49-F238E27FC236}">
                <a16:creationId xmlns:a16="http://schemas.microsoft.com/office/drawing/2014/main" id="{E21F3E89-F5D6-0918-5BCA-808BEEA1EE93}"/>
              </a:ext>
            </a:extLst>
          </p:cNvPr>
          <p:cNvPicPr>
            <a:picLocks noChangeAspect="1"/>
          </p:cNvPicPr>
          <p:nvPr/>
        </p:nvPicPr>
        <p:blipFill rotWithShape="1">
          <a:blip r:embed="rId2">
            <a:extLst>
              <a:ext uri="{28A0092B-C50C-407E-A947-70E740481C1C}">
                <a14:useLocalDpi xmlns:a14="http://schemas.microsoft.com/office/drawing/2010/main" val="0"/>
              </a:ext>
            </a:extLst>
          </a:blip>
          <a:srcRect l="44672" r="18747"/>
          <a:stretch/>
        </p:blipFill>
        <p:spPr>
          <a:xfrm>
            <a:off x="8428944" y="0"/>
            <a:ext cx="3791338" cy="6858000"/>
          </a:xfrm>
          <a:prstGeom prst="rect">
            <a:avLst/>
          </a:prstGeom>
        </p:spPr>
      </p:pic>
      <p:sp>
        <p:nvSpPr>
          <p:cNvPr id="4" name="Tytuł 3">
            <a:extLst>
              <a:ext uri="{FF2B5EF4-FFF2-40B4-BE49-F238E27FC236}">
                <a16:creationId xmlns:a16="http://schemas.microsoft.com/office/drawing/2014/main" id="{021D03B8-63DB-4508-A956-9D20C5BAE9C3}"/>
              </a:ext>
            </a:extLst>
          </p:cNvPr>
          <p:cNvSpPr>
            <a:spLocks noGrp="1"/>
          </p:cNvSpPr>
          <p:nvPr>
            <p:ph type="title"/>
          </p:nvPr>
        </p:nvSpPr>
        <p:spPr>
          <a:xfrm>
            <a:off x="3599498" y="494587"/>
            <a:ext cx="6343732" cy="523871"/>
          </a:xfrm>
        </p:spPr>
        <p:txBody>
          <a:bodyPr>
            <a:normAutofit fontScale="90000"/>
          </a:bodyPr>
          <a:lstStyle/>
          <a:p>
            <a:r>
              <a:rPr lang="en-US"/>
              <a:t>MAIN </a:t>
            </a:r>
            <a:r>
              <a:rPr lang="pl-PL"/>
              <a:t>ASUMPTIONS</a:t>
            </a:r>
          </a:p>
        </p:txBody>
      </p:sp>
      <p:sp>
        <p:nvSpPr>
          <p:cNvPr id="5" name="Symbol zastępczy zawartości 4">
            <a:extLst>
              <a:ext uri="{FF2B5EF4-FFF2-40B4-BE49-F238E27FC236}">
                <a16:creationId xmlns:a16="http://schemas.microsoft.com/office/drawing/2014/main" id="{EF593FFB-B3A3-4ECA-83DB-2D1B27271330}"/>
              </a:ext>
            </a:extLst>
          </p:cNvPr>
          <p:cNvSpPr>
            <a:spLocks noGrp="1"/>
          </p:cNvSpPr>
          <p:nvPr>
            <p:ph idx="1"/>
          </p:nvPr>
        </p:nvSpPr>
        <p:spPr>
          <a:xfrm>
            <a:off x="1041164" y="2342246"/>
            <a:ext cx="6866043" cy="4671591"/>
          </a:xfrm>
        </p:spPr>
        <p:txBody>
          <a:bodyPr>
            <a:noAutofit/>
          </a:bodyPr>
          <a:lstStyle/>
          <a:p>
            <a:pPr>
              <a:lnSpc>
                <a:spcPct val="100000"/>
              </a:lnSpc>
            </a:pPr>
            <a:r>
              <a:rPr lang="en-US" sz="1050"/>
              <a:t>With a view to the future, the constantly changing market environment and the environment for which </a:t>
            </a:r>
            <a:br>
              <a:rPr lang="pl-PL" sz="1050"/>
            </a:br>
            <a:r>
              <a:rPr lang="en-US" sz="1050"/>
              <a:t>we are jointly responsible, we decided to establish </a:t>
            </a:r>
            <a:r>
              <a:rPr lang="en-US" sz="1050" b="1"/>
              <a:t>DL Energy </a:t>
            </a:r>
            <a:r>
              <a:rPr lang="en-US" sz="1050"/>
              <a:t>in order to </a:t>
            </a:r>
            <a:r>
              <a:rPr lang="en-US" sz="1050" err="1"/>
              <a:t>maximise</a:t>
            </a:r>
            <a:r>
              <a:rPr lang="en-US" sz="1050"/>
              <a:t> the </a:t>
            </a:r>
            <a:r>
              <a:rPr lang="en-US" sz="1050" b="1"/>
              <a:t>„</a:t>
            </a:r>
            <a:r>
              <a:rPr lang="pl-PL" sz="1050" b="1"/>
              <a:t>DL</a:t>
            </a:r>
            <a:r>
              <a:rPr lang="en-US" sz="1050" b="1"/>
              <a:t> Green"</a:t>
            </a:r>
            <a:r>
              <a:rPr lang="en-US" sz="1050"/>
              <a:t> concept. </a:t>
            </a:r>
            <a:endParaRPr lang="pl-PL" sz="1050"/>
          </a:p>
          <a:p>
            <a:pPr>
              <a:lnSpc>
                <a:spcPct val="100000"/>
              </a:lnSpc>
            </a:pPr>
            <a:r>
              <a:rPr lang="en-US" sz="1050"/>
              <a:t>Meeting the highest requirements for low-carbon and energy efficiency is one of the elements of our policy, which guarantees our tenants the lowest costs of space maintenance while meeting the most stringent requirements of the international </a:t>
            </a:r>
            <a:r>
              <a:rPr lang="en-US" sz="1050" b="1"/>
              <a:t>BREEAM </a:t>
            </a:r>
            <a:r>
              <a:rPr lang="en-US" sz="1050"/>
              <a:t>building certification system, while having a positive impact on the environment.</a:t>
            </a:r>
            <a:endParaRPr lang="pl-PL" sz="1050"/>
          </a:p>
          <a:p>
            <a:pPr marL="720000" algn="l">
              <a:lnSpc>
                <a:spcPct val="100000"/>
              </a:lnSpc>
              <a:buSzPct val="130000"/>
            </a:pPr>
            <a:r>
              <a:rPr lang="pl-PL" sz="1050" b="1">
                <a:latin typeface="+mj-lt"/>
              </a:rPr>
              <a:t>STATUTORY ACTIVITIES FOR ENERGY</a:t>
            </a:r>
            <a:br>
              <a:rPr lang="pl-PL" sz="1050" b="1" i="0" u="none" strike="noStrike" baseline="0"/>
            </a:br>
            <a:r>
              <a:rPr lang="en-US" sz="1050">
                <a:latin typeface="+mj-lt"/>
              </a:rPr>
              <a:t>Generation of energy from renewable energy sources (photovoltaic panels) on roofs and land within the real estate portfolio of </a:t>
            </a:r>
            <a:r>
              <a:rPr lang="en-US" sz="1050" b="1">
                <a:latin typeface="+mj-lt"/>
              </a:rPr>
              <a:t>DL Invest Group. </a:t>
            </a:r>
            <a:endParaRPr lang="pl-PL" sz="1050" b="1">
              <a:latin typeface="+mj-lt"/>
            </a:endParaRPr>
          </a:p>
          <a:p>
            <a:pPr marL="720000" algn="l">
              <a:lnSpc>
                <a:spcPct val="100000"/>
              </a:lnSpc>
              <a:buSzPct val="130000"/>
            </a:pPr>
            <a:r>
              <a:rPr lang="pl-PL" sz="1050" b="1">
                <a:latin typeface="+mj-lt"/>
              </a:rPr>
              <a:t>PROJECT AIM</a:t>
            </a:r>
            <a:br>
              <a:rPr lang="pl-PL" sz="1050" b="1">
                <a:latin typeface="+mj-lt"/>
              </a:rPr>
            </a:br>
            <a:r>
              <a:rPr lang="en-US" sz="1050">
                <a:latin typeface="+mj-lt"/>
              </a:rPr>
              <a:t>The aim of the project is to </a:t>
            </a:r>
            <a:r>
              <a:rPr lang="en-US" sz="1050" err="1">
                <a:latin typeface="+mj-lt"/>
              </a:rPr>
              <a:t>decarbonise</a:t>
            </a:r>
            <a:r>
              <a:rPr lang="en-US" sz="1050">
                <a:latin typeface="+mj-lt"/>
              </a:rPr>
              <a:t> </a:t>
            </a:r>
            <a:r>
              <a:rPr lang="en-US" sz="1050" b="1">
                <a:latin typeface="+mj-lt"/>
              </a:rPr>
              <a:t>DL Invest Group's </a:t>
            </a:r>
            <a:r>
              <a:rPr lang="en-US" sz="1050">
                <a:latin typeface="+mj-lt"/>
              </a:rPr>
              <a:t>properties in order to have a positive impact on the environment and to create an additional source of income, generated by the sale of green energy.</a:t>
            </a:r>
            <a:endParaRPr lang="pl-PL" sz="1050">
              <a:latin typeface="+mj-lt"/>
            </a:endParaRPr>
          </a:p>
          <a:p>
            <a:pPr marL="720000">
              <a:lnSpc>
                <a:spcPct val="100000"/>
              </a:lnSpc>
              <a:buSzPct val="130000"/>
            </a:pPr>
            <a:r>
              <a:rPr lang="pl-PL" sz="1050" b="1">
                <a:latin typeface="+mj-lt"/>
              </a:rPr>
              <a:t>LAUNCHING THE PROJECT</a:t>
            </a:r>
            <a:br>
              <a:rPr lang="pl-PL" sz="1050" b="1">
                <a:latin typeface="+mj-lt"/>
              </a:rPr>
            </a:br>
            <a:r>
              <a:rPr lang="en-US" sz="1050">
                <a:latin typeface="+mj-lt"/>
              </a:rPr>
              <a:t>At the end of 2021, the company </a:t>
            </a:r>
            <a:r>
              <a:rPr lang="en-US" sz="1050" b="1">
                <a:latin typeface="+mj-lt"/>
              </a:rPr>
              <a:t>DL Invest Group Energy Sp. z </a:t>
            </a:r>
            <a:r>
              <a:rPr lang="en-US" sz="1050" b="1" err="1">
                <a:latin typeface="+mj-lt"/>
              </a:rPr>
              <a:t>o.o.</a:t>
            </a:r>
            <a:r>
              <a:rPr lang="en-US" sz="1050" b="1">
                <a:latin typeface="+mj-lt"/>
              </a:rPr>
              <a:t>, </a:t>
            </a:r>
            <a:r>
              <a:rPr lang="en-US" sz="1050">
                <a:latin typeface="+mj-lt"/>
              </a:rPr>
              <a:t>which is part of the holding structures of </a:t>
            </a:r>
            <a:r>
              <a:rPr lang="en-US" sz="1050" b="1">
                <a:latin typeface="+mj-lt"/>
              </a:rPr>
              <a:t>DL Invest Group S.A., </a:t>
            </a:r>
            <a:r>
              <a:rPr lang="en-US" sz="1050">
                <a:latin typeface="+mj-lt"/>
              </a:rPr>
              <a:t>was established, which </a:t>
            </a:r>
            <a:r>
              <a:rPr lang="pl-PL" sz="1050" err="1">
                <a:latin typeface="+mj-lt"/>
              </a:rPr>
              <a:t>is</a:t>
            </a:r>
            <a:r>
              <a:rPr lang="pl-PL" sz="1050">
                <a:latin typeface="+mj-lt"/>
              </a:rPr>
              <a:t> </a:t>
            </a:r>
            <a:r>
              <a:rPr lang="en-US" sz="1050">
                <a:latin typeface="+mj-lt"/>
              </a:rPr>
              <a:t>responsible for the implementation of the project to build photovoltaic panels on objects managed by </a:t>
            </a:r>
            <a:r>
              <a:rPr lang="en-US" sz="1050" b="1">
                <a:latin typeface="+mj-lt"/>
              </a:rPr>
              <a:t>DL Invest Group</a:t>
            </a:r>
            <a:r>
              <a:rPr lang="en-US" sz="1050">
                <a:latin typeface="+mj-lt"/>
              </a:rPr>
              <a:t>. Currently, work is ongoing related to the selection of energy recipient, which will be produced by the Company, as well as the selection of the contractor responsible for the complex installation of panels. The company is scheduled to begin operations in 2023.</a:t>
            </a:r>
            <a:endParaRPr lang="pl-PL" sz="1050"/>
          </a:p>
          <a:p>
            <a:pPr>
              <a:lnSpc>
                <a:spcPct val="100000"/>
              </a:lnSpc>
            </a:pPr>
            <a:endParaRPr lang="pl-PL" sz="1050"/>
          </a:p>
          <a:p>
            <a:pPr>
              <a:lnSpc>
                <a:spcPct val="100000"/>
              </a:lnSpc>
            </a:pPr>
            <a:endParaRPr lang="pl-PL" sz="1050"/>
          </a:p>
          <a:p>
            <a:pPr>
              <a:lnSpc>
                <a:spcPct val="100000"/>
              </a:lnSpc>
            </a:pPr>
            <a:endParaRPr lang="pl-PL" sz="1050"/>
          </a:p>
        </p:txBody>
      </p:sp>
      <p:sp>
        <p:nvSpPr>
          <p:cNvPr id="11" name="pole tekstowe 10">
            <a:extLst>
              <a:ext uri="{FF2B5EF4-FFF2-40B4-BE49-F238E27FC236}">
                <a16:creationId xmlns:a16="http://schemas.microsoft.com/office/drawing/2014/main" id="{450DA3B5-6F00-4142-B41F-3AE0E5E8CF13}"/>
              </a:ext>
            </a:extLst>
          </p:cNvPr>
          <p:cNvSpPr txBox="1"/>
          <p:nvPr/>
        </p:nvSpPr>
        <p:spPr>
          <a:xfrm rot="16200000">
            <a:off x="-81157" y="5584911"/>
            <a:ext cx="1226556" cy="263605"/>
          </a:xfrm>
          <a:prstGeom prst="rect">
            <a:avLst/>
          </a:prstGeom>
          <a:noFill/>
        </p:spPr>
        <p:txBody>
          <a:bodyPr wrap="square" rtlCol="0">
            <a:spAutoFit/>
          </a:bodyPr>
          <a:lstStyle/>
          <a:p>
            <a:pPr>
              <a:lnSpc>
                <a:spcPct val="100000"/>
              </a:lnSpc>
            </a:pPr>
            <a:r>
              <a:rPr lang="pl-PL" sz="1100" b="0">
                <a:solidFill>
                  <a:srgbClr val="684356"/>
                </a:solidFill>
              </a:rPr>
              <a:t>DL </a:t>
            </a:r>
            <a:r>
              <a:rPr lang="pl-PL" sz="1100">
                <a:solidFill>
                  <a:srgbClr val="684356"/>
                </a:solidFill>
              </a:rPr>
              <a:t>INVEST GROUP</a:t>
            </a:r>
            <a:endParaRPr lang="pl-PL" sz="1100" b="0">
              <a:solidFill>
                <a:srgbClr val="684356"/>
              </a:solidFill>
            </a:endParaRPr>
          </a:p>
        </p:txBody>
      </p:sp>
      <p:cxnSp>
        <p:nvCxnSpPr>
          <p:cNvPr id="12" name="Łącznik prosty 11">
            <a:extLst>
              <a:ext uri="{FF2B5EF4-FFF2-40B4-BE49-F238E27FC236}">
                <a16:creationId xmlns:a16="http://schemas.microsoft.com/office/drawing/2014/main" id="{0E8D0B25-896D-473C-940B-51BA9CAACFB4}"/>
              </a:ext>
            </a:extLst>
          </p:cNvPr>
          <p:cNvCxnSpPr>
            <a:cxnSpLocks/>
            <a:endCxn id="11" idx="3"/>
          </p:cNvCxnSpPr>
          <p:nvPr/>
        </p:nvCxnSpPr>
        <p:spPr>
          <a:xfrm>
            <a:off x="526073" y="1167464"/>
            <a:ext cx="6048" cy="3935972"/>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4B21EEB2-C5D9-4CCA-B6F9-2A044BFC8073}"/>
              </a:ext>
            </a:extLst>
          </p:cNvPr>
          <p:cNvCxnSpPr>
            <a:cxnSpLocks/>
          </p:cNvCxnSpPr>
          <p:nvPr/>
        </p:nvCxnSpPr>
        <p:spPr>
          <a:xfrm>
            <a:off x="526073" y="174567"/>
            <a:ext cx="0" cy="199546"/>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sp>
        <p:nvSpPr>
          <p:cNvPr id="14" name="Symbol zastępczy numeru slajdu 5">
            <a:extLst>
              <a:ext uri="{FF2B5EF4-FFF2-40B4-BE49-F238E27FC236}">
                <a16:creationId xmlns:a16="http://schemas.microsoft.com/office/drawing/2014/main" id="{0F905ED3-AD57-418C-BCB9-2BC664F27656}"/>
              </a:ext>
            </a:extLst>
          </p:cNvPr>
          <p:cNvSpPr txBox="1">
            <a:spLocks/>
          </p:cNvSpPr>
          <p:nvPr/>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633F53"/>
                </a:solidFill>
              </a:rPr>
              <a:pPr/>
              <a:t>12</a:t>
            </a:fld>
            <a:endParaRPr lang="pl-PL" sz="1600">
              <a:solidFill>
                <a:srgbClr val="633F53"/>
              </a:solidFill>
            </a:endParaRPr>
          </a:p>
        </p:txBody>
      </p:sp>
      <p:grpSp>
        <p:nvGrpSpPr>
          <p:cNvPr id="15" name="Grupa 14">
            <a:extLst>
              <a:ext uri="{FF2B5EF4-FFF2-40B4-BE49-F238E27FC236}">
                <a16:creationId xmlns:a16="http://schemas.microsoft.com/office/drawing/2014/main" id="{7C9D9B44-745D-4CA5-BC5B-0A0BC8175ED8}"/>
              </a:ext>
            </a:extLst>
          </p:cNvPr>
          <p:cNvGrpSpPr/>
          <p:nvPr/>
        </p:nvGrpSpPr>
        <p:grpSpPr>
          <a:xfrm>
            <a:off x="320591" y="543189"/>
            <a:ext cx="410963" cy="426665"/>
            <a:chOff x="329372" y="551164"/>
            <a:chExt cx="410963" cy="426665"/>
          </a:xfrm>
          <a:solidFill>
            <a:schemeClr val="bg1"/>
          </a:solidFill>
        </p:grpSpPr>
        <p:sp>
          <p:nvSpPr>
            <p:cNvPr id="16" name="Sześciokąt 15">
              <a:extLst>
                <a:ext uri="{FF2B5EF4-FFF2-40B4-BE49-F238E27FC236}">
                  <a16:creationId xmlns:a16="http://schemas.microsoft.com/office/drawing/2014/main" id="{83871014-8EC0-4F98-92AF-4379B4F77995}"/>
                </a:ext>
              </a:extLst>
            </p:cNvPr>
            <p:cNvSpPr/>
            <p:nvPr/>
          </p:nvSpPr>
          <p:spPr>
            <a:xfrm rot="16200000">
              <a:off x="313025" y="567511"/>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17" name="Sześciokąt 16">
              <a:extLst>
                <a:ext uri="{FF2B5EF4-FFF2-40B4-BE49-F238E27FC236}">
                  <a16:creationId xmlns:a16="http://schemas.microsoft.com/office/drawing/2014/main" id="{0AF4CB81-F021-4575-9F7A-020A6F4D7A50}"/>
                </a:ext>
              </a:extLst>
            </p:cNvPr>
            <p:cNvSpPr/>
            <p:nvPr/>
          </p:nvSpPr>
          <p:spPr>
            <a:xfrm rot="16200000">
              <a:off x="519651" y="567511"/>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18" name="Sześciokąt 17">
              <a:extLst>
                <a:ext uri="{FF2B5EF4-FFF2-40B4-BE49-F238E27FC236}">
                  <a16:creationId xmlns:a16="http://schemas.microsoft.com/office/drawing/2014/main" id="{1CFF069C-162D-497A-B1B6-EEB913105459}"/>
                </a:ext>
              </a:extLst>
            </p:cNvPr>
            <p:cNvSpPr/>
            <p:nvPr/>
          </p:nvSpPr>
          <p:spPr>
            <a:xfrm rot="16200000">
              <a:off x="417482" y="757145"/>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grpSp>
      <p:grpSp>
        <p:nvGrpSpPr>
          <p:cNvPr id="31" name="Grupa 30">
            <a:extLst>
              <a:ext uri="{FF2B5EF4-FFF2-40B4-BE49-F238E27FC236}">
                <a16:creationId xmlns:a16="http://schemas.microsoft.com/office/drawing/2014/main" id="{4519010E-554D-25FB-2C83-D0A75D014CD9}"/>
              </a:ext>
            </a:extLst>
          </p:cNvPr>
          <p:cNvGrpSpPr/>
          <p:nvPr/>
        </p:nvGrpSpPr>
        <p:grpSpPr>
          <a:xfrm>
            <a:off x="7624839" y="229428"/>
            <a:ext cx="1593826" cy="1593824"/>
            <a:chOff x="8634726" y="2592730"/>
            <a:chExt cx="1593826" cy="1593824"/>
          </a:xfrm>
        </p:grpSpPr>
        <p:sp>
          <p:nvSpPr>
            <p:cNvPr id="2" name="Owal 1">
              <a:extLst>
                <a:ext uri="{FF2B5EF4-FFF2-40B4-BE49-F238E27FC236}">
                  <a16:creationId xmlns:a16="http://schemas.microsoft.com/office/drawing/2014/main" id="{6C5F6EFB-332F-4197-9EB8-C835F81E2864}"/>
                </a:ext>
              </a:extLst>
            </p:cNvPr>
            <p:cNvSpPr/>
            <p:nvPr/>
          </p:nvSpPr>
          <p:spPr>
            <a:xfrm>
              <a:off x="8634726" y="2592730"/>
              <a:ext cx="1593826" cy="15938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Symbol zastępczy zawartości 14">
              <a:extLst>
                <a:ext uri="{FF2B5EF4-FFF2-40B4-BE49-F238E27FC236}">
                  <a16:creationId xmlns:a16="http://schemas.microsoft.com/office/drawing/2014/main" id="{48106A56-98F4-4449-8B17-B95900EF0C71}"/>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797014" y="2765019"/>
              <a:ext cx="1270479" cy="1192259"/>
            </a:xfrm>
            <a:prstGeom prst="rect">
              <a:avLst/>
            </a:prstGeom>
          </p:spPr>
        </p:pic>
      </p:grpSp>
      <p:pic>
        <p:nvPicPr>
          <p:cNvPr id="10" name="Grafika 9">
            <a:extLst>
              <a:ext uri="{FF2B5EF4-FFF2-40B4-BE49-F238E27FC236}">
                <a16:creationId xmlns:a16="http://schemas.microsoft.com/office/drawing/2014/main" id="{207E1478-84B2-4E90-89C0-D99DB57406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8557" y="3931304"/>
            <a:ext cx="485851" cy="485851"/>
          </a:xfrm>
          <a:prstGeom prst="rect">
            <a:avLst/>
          </a:prstGeom>
        </p:spPr>
      </p:pic>
      <p:pic>
        <p:nvPicPr>
          <p:cNvPr id="20" name="Grafika 19">
            <a:extLst>
              <a:ext uri="{FF2B5EF4-FFF2-40B4-BE49-F238E27FC236}">
                <a16:creationId xmlns:a16="http://schemas.microsoft.com/office/drawing/2014/main" id="{B24E042D-7AAA-454D-82F9-02B63C0BA6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8557" y="3390935"/>
            <a:ext cx="474645" cy="421908"/>
          </a:xfrm>
          <a:prstGeom prst="rect">
            <a:avLst/>
          </a:prstGeom>
        </p:spPr>
      </p:pic>
      <p:pic>
        <p:nvPicPr>
          <p:cNvPr id="26" name="Grafika 25">
            <a:extLst>
              <a:ext uri="{FF2B5EF4-FFF2-40B4-BE49-F238E27FC236}">
                <a16:creationId xmlns:a16="http://schemas.microsoft.com/office/drawing/2014/main" id="{DC8C2827-F8EA-4150-9DB8-0E4257F00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467" y="4611944"/>
            <a:ext cx="490941" cy="421321"/>
          </a:xfrm>
          <a:prstGeom prst="rect">
            <a:avLst/>
          </a:prstGeom>
        </p:spPr>
      </p:pic>
      <p:pic>
        <p:nvPicPr>
          <p:cNvPr id="21" name="Obraz 20">
            <a:extLst>
              <a:ext uri="{FF2B5EF4-FFF2-40B4-BE49-F238E27FC236}">
                <a16:creationId xmlns:a16="http://schemas.microsoft.com/office/drawing/2014/main" id="{8E2D81A6-6304-BD14-E01F-AB2F2696FBCC}"/>
              </a:ext>
            </a:extLst>
          </p:cNvPr>
          <p:cNvPicPr>
            <a:picLocks noChangeAspect="1"/>
          </p:cNvPicPr>
          <p:nvPr/>
        </p:nvPicPr>
        <p:blipFill>
          <a:blip r:embed="rId10"/>
          <a:stretch>
            <a:fillRect/>
          </a:stretch>
        </p:blipFill>
        <p:spPr>
          <a:xfrm>
            <a:off x="1041164" y="417257"/>
            <a:ext cx="2407783" cy="609083"/>
          </a:xfrm>
          <a:prstGeom prst="rect">
            <a:avLst/>
          </a:prstGeom>
          <a:effectLst/>
        </p:spPr>
      </p:pic>
      <p:pic>
        <p:nvPicPr>
          <p:cNvPr id="22" name="Grafika 21">
            <a:extLst>
              <a:ext uri="{FF2B5EF4-FFF2-40B4-BE49-F238E27FC236}">
                <a16:creationId xmlns:a16="http://schemas.microsoft.com/office/drawing/2014/main" id="{AA6189D1-E8DE-A3E8-A026-2B220A9224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18369" y="5937867"/>
            <a:ext cx="2405811" cy="563922"/>
          </a:xfrm>
          <a:prstGeom prst="rect">
            <a:avLst/>
          </a:prstGeom>
        </p:spPr>
      </p:pic>
      <p:pic>
        <p:nvPicPr>
          <p:cNvPr id="7" name="Obraz 6">
            <a:extLst>
              <a:ext uri="{FF2B5EF4-FFF2-40B4-BE49-F238E27FC236}">
                <a16:creationId xmlns:a16="http://schemas.microsoft.com/office/drawing/2014/main" id="{BFAFECE9-07CB-C849-8600-A28B4FD30790}"/>
              </a:ext>
            </a:extLst>
          </p:cNvPr>
          <p:cNvPicPr>
            <a:picLocks noChangeAspect="1"/>
          </p:cNvPicPr>
          <p:nvPr/>
        </p:nvPicPr>
        <p:blipFill>
          <a:blip r:embed="rId13"/>
          <a:stretch>
            <a:fillRect/>
          </a:stretch>
        </p:blipFill>
        <p:spPr>
          <a:xfrm>
            <a:off x="1843017" y="5997981"/>
            <a:ext cx="1511939" cy="499915"/>
          </a:xfrm>
          <a:prstGeom prst="rect">
            <a:avLst/>
          </a:prstGeom>
        </p:spPr>
      </p:pic>
    </p:spTree>
    <p:extLst>
      <p:ext uri="{BB962C8B-B14F-4D97-AF65-F5344CB8AC3E}">
        <p14:creationId xmlns:p14="http://schemas.microsoft.com/office/powerpoint/2010/main" val="1937875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a 25">
            <a:extLst>
              <a:ext uri="{FF2B5EF4-FFF2-40B4-BE49-F238E27FC236}">
                <a16:creationId xmlns:a16="http://schemas.microsoft.com/office/drawing/2014/main" id="{F0FCF3AD-EF80-0226-37FC-BE5D09EEAEFC}"/>
              </a:ext>
            </a:extLst>
          </p:cNvPr>
          <p:cNvGrpSpPr/>
          <p:nvPr/>
        </p:nvGrpSpPr>
        <p:grpSpPr>
          <a:xfrm>
            <a:off x="0" y="0"/>
            <a:ext cx="11709401" cy="6858001"/>
            <a:chOff x="-1" y="0"/>
            <a:chExt cx="11709401" cy="6858001"/>
          </a:xfrm>
          <a:solidFill>
            <a:schemeClr val="accent1">
              <a:lumMod val="20000"/>
              <a:lumOff val="80000"/>
            </a:schemeClr>
          </a:solidFill>
        </p:grpSpPr>
        <p:sp>
          <p:nvSpPr>
            <p:cNvPr id="17" name="Prostokąt 16">
              <a:extLst>
                <a:ext uri="{FF2B5EF4-FFF2-40B4-BE49-F238E27FC236}">
                  <a16:creationId xmlns:a16="http://schemas.microsoft.com/office/drawing/2014/main" id="{C5390865-B184-0A21-349C-7DEEF915F37E}"/>
                </a:ext>
              </a:extLst>
            </p:cNvPr>
            <p:cNvSpPr/>
            <p:nvPr/>
          </p:nvSpPr>
          <p:spPr>
            <a:xfrm>
              <a:off x="0" y="0"/>
              <a:ext cx="11709400"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29CFDDDF-0E38-9A17-14C2-69220113AB79}"/>
                </a:ext>
              </a:extLst>
            </p:cNvPr>
            <p:cNvSpPr txBox="1"/>
            <p:nvPr/>
          </p:nvSpPr>
          <p:spPr>
            <a:xfrm rot="16200000">
              <a:off x="-81157" y="5584911"/>
              <a:ext cx="1226556" cy="263605"/>
            </a:xfrm>
            <a:prstGeom prst="rect">
              <a:avLst/>
            </a:prstGeom>
            <a:grpFill/>
          </p:spPr>
          <p:txBody>
            <a:bodyPr wrap="square" rtlCol="0">
              <a:spAutoFit/>
            </a:bodyPr>
            <a:lstStyle/>
            <a:p>
              <a:pPr>
                <a:lnSpc>
                  <a:spcPct val="100000"/>
                </a:lnSpc>
              </a:pPr>
              <a:r>
                <a:rPr lang="pl-PL" sz="1100" b="0">
                  <a:solidFill>
                    <a:srgbClr val="684356"/>
                  </a:solidFill>
                </a:rPr>
                <a:t>DL </a:t>
              </a:r>
              <a:r>
                <a:rPr lang="pl-PL" sz="1100">
                  <a:solidFill>
                    <a:srgbClr val="684356"/>
                  </a:solidFill>
                </a:rPr>
                <a:t>INVEST GROUP</a:t>
              </a:r>
              <a:endParaRPr lang="pl-PL" sz="1100" b="0">
                <a:solidFill>
                  <a:srgbClr val="684356"/>
                </a:solidFill>
              </a:endParaRPr>
            </a:p>
          </p:txBody>
        </p:sp>
        <p:cxnSp>
          <p:nvCxnSpPr>
            <p:cNvPr id="19" name="Łącznik prosty 18">
              <a:extLst>
                <a:ext uri="{FF2B5EF4-FFF2-40B4-BE49-F238E27FC236}">
                  <a16:creationId xmlns:a16="http://schemas.microsoft.com/office/drawing/2014/main" id="{35C4EA09-24E9-A936-32A0-5BEE67AD53CC}"/>
                </a:ext>
              </a:extLst>
            </p:cNvPr>
            <p:cNvCxnSpPr>
              <a:cxnSpLocks/>
              <a:endCxn id="18" idx="3"/>
            </p:cNvCxnSpPr>
            <p:nvPr/>
          </p:nvCxnSpPr>
          <p:spPr>
            <a:xfrm>
              <a:off x="526073" y="1167464"/>
              <a:ext cx="6048" cy="3935972"/>
            </a:xfrm>
            <a:prstGeom prst="line">
              <a:avLst/>
            </a:prstGeom>
            <a:grpFill/>
            <a:ln>
              <a:solidFill>
                <a:srgbClr val="633F53"/>
              </a:solidFill>
            </a:ln>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28075848-886E-6565-71D6-7D1C9AE5A3A7}"/>
                </a:ext>
              </a:extLst>
            </p:cNvPr>
            <p:cNvCxnSpPr>
              <a:cxnSpLocks/>
            </p:cNvCxnSpPr>
            <p:nvPr/>
          </p:nvCxnSpPr>
          <p:spPr>
            <a:xfrm>
              <a:off x="526073" y="174567"/>
              <a:ext cx="0" cy="199546"/>
            </a:xfrm>
            <a:prstGeom prst="line">
              <a:avLst/>
            </a:prstGeom>
            <a:grpFill/>
            <a:ln>
              <a:solidFill>
                <a:srgbClr val="633F53"/>
              </a:solidFill>
            </a:ln>
          </p:spPr>
          <p:style>
            <a:lnRef idx="1">
              <a:schemeClr val="accent1"/>
            </a:lnRef>
            <a:fillRef idx="0">
              <a:schemeClr val="accent1"/>
            </a:fillRef>
            <a:effectRef idx="0">
              <a:schemeClr val="accent1"/>
            </a:effectRef>
            <a:fontRef idx="minor">
              <a:schemeClr val="tx1"/>
            </a:fontRef>
          </p:style>
        </p:cxnSp>
        <p:sp>
          <p:nvSpPr>
            <p:cNvPr id="21" name="Symbol zastępczy numeru slajdu 5">
              <a:extLst>
                <a:ext uri="{FF2B5EF4-FFF2-40B4-BE49-F238E27FC236}">
                  <a16:creationId xmlns:a16="http://schemas.microsoft.com/office/drawing/2014/main" id="{F52042AF-935A-53A1-8831-051458C3455A}"/>
                </a:ext>
              </a:extLst>
            </p:cNvPr>
            <p:cNvSpPr txBox="1">
              <a:spLocks/>
            </p:cNvSpPr>
            <p:nvPr/>
          </p:nvSpPr>
          <p:spPr>
            <a:xfrm>
              <a:off x="-1" y="6219828"/>
              <a:ext cx="1052152" cy="632793"/>
            </a:xfrm>
            <a:prstGeom prst="rect">
              <a:avLst/>
            </a:prstGeom>
            <a:grpFill/>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633F53"/>
                  </a:solidFill>
                </a:rPr>
                <a:pPr/>
                <a:t>13</a:t>
              </a:fld>
              <a:endParaRPr lang="pl-PL" sz="1600">
                <a:solidFill>
                  <a:srgbClr val="633F53"/>
                </a:solidFill>
              </a:endParaRPr>
            </a:p>
          </p:txBody>
        </p:sp>
        <p:grpSp>
          <p:nvGrpSpPr>
            <p:cNvPr id="22" name="Grupa 21">
              <a:extLst>
                <a:ext uri="{FF2B5EF4-FFF2-40B4-BE49-F238E27FC236}">
                  <a16:creationId xmlns:a16="http://schemas.microsoft.com/office/drawing/2014/main" id="{84AAAEF7-999E-DDA9-A8F7-25C317342465}"/>
                </a:ext>
              </a:extLst>
            </p:cNvPr>
            <p:cNvGrpSpPr/>
            <p:nvPr/>
          </p:nvGrpSpPr>
          <p:grpSpPr>
            <a:xfrm>
              <a:off x="320591" y="543189"/>
              <a:ext cx="410963" cy="426665"/>
              <a:chOff x="329372" y="551164"/>
              <a:chExt cx="410963" cy="426665"/>
            </a:xfrm>
            <a:grpFill/>
          </p:grpSpPr>
          <p:sp>
            <p:nvSpPr>
              <p:cNvPr id="23" name="Sześciokąt 22">
                <a:extLst>
                  <a:ext uri="{FF2B5EF4-FFF2-40B4-BE49-F238E27FC236}">
                    <a16:creationId xmlns:a16="http://schemas.microsoft.com/office/drawing/2014/main" id="{55A290E9-C778-C3B0-E0EE-C7F1FE5134C4}"/>
                  </a:ext>
                </a:extLst>
              </p:cNvPr>
              <p:cNvSpPr/>
              <p:nvPr/>
            </p:nvSpPr>
            <p:spPr>
              <a:xfrm rot="16200000">
                <a:off x="313025" y="567511"/>
                <a:ext cx="237031" cy="204337"/>
              </a:xfrm>
              <a:prstGeom prst="hexagon">
                <a:avLst/>
              </a:prstGeom>
              <a:grp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24" name="Sześciokąt 23">
                <a:extLst>
                  <a:ext uri="{FF2B5EF4-FFF2-40B4-BE49-F238E27FC236}">
                    <a16:creationId xmlns:a16="http://schemas.microsoft.com/office/drawing/2014/main" id="{847C7255-DBFF-5ADE-30CA-5C0C76460EB8}"/>
                  </a:ext>
                </a:extLst>
              </p:cNvPr>
              <p:cNvSpPr/>
              <p:nvPr/>
            </p:nvSpPr>
            <p:spPr>
              <a:xfrm rot="16200000">
                <a:off x="519651" y="567511"/>
                <a:ext cx="237031" cy="204337"/>
              </a:xfrm>
              <a:prstGeom prst="hexagon">
                <a:avLst/>
              </a:prstGeom>
              <a:grp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25" name="Sześciokąt 24">
                <a:extLst>
                  <a:ext uri="{FF2B5EF4-FFF2-40B4-BE49-F238E27FC236}">
                    <a16:creationId xmlns:a16="http://schemas.microsoft.com/office/drawing/2014/main" id="{8230A8AB-2C20-E5CB-A102-92EA23FB7629}"/>
                  </a:ext>
                </a:extLst>
              </p:cNvPr>
              <p:cNvSpPr/>
              <p:nvPr/>
            </p:nvSpPr>
            <p:spPr>
              <a:xfrm rot="16200000">
                <a:off x="417482" y="757145"/>
                <a:ext cx="237031" cy="204337"/>
              </a:xfrm>
              <a:prstGeom prst="hexagon">
                <a:avLst/>
              </a:prstGeom>
              <a:grp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grpSp>
      </p:grpSp>
      <p:pic>
        <p:nvPicPr>
          <p:cNvPr id="27" name="Obraz 26" descr="Obraz zawierający ogniwo słoneczne, niebo, zewnętrzne, obiekt na zewnątrz&#10;&#10;Opis wygenerowany automatycznie">
            <a:extLst>
              <a:ext uri="{FF2B5EF4-FFF2-40B4-BE49-F238E27FC236}">
                <a16:creationId xmlns:a16="http://schemas.microsoft.com/office/drawing/2014/main" id="{6D15F557-1407-4E11-80DE-49A2683B54B6}"/>
              </a:ext>
            </a:extLst>
          </p:cNvPr>
          <p:cNvPicPr>
            <a:picLocks noChangeAspect="1"/>
          </p:cNvPicPr>
          <p:nvPr/>
        </p:nvPicPr>
        <p:blipFill rotWithShape="1">
          <a:blip r:embed="rId2">
            <a:extLst>
              <a:ext uri="{28A0092B-C50C-407E-A947-70E740481C1C}">
                <a14:useLocalDpi xmlns:a14="http://schemas.microsoft.com/office/drawing/2010/main" val="0"/>
              </a:ext>
            </a:extLst>
          </a:blip>
          <a:srcRect l="16334" t="6553" r="53490" b="10947"/>
          <a:stretch/>
        </p:blipFill>
        <p:spPr>
          <a:xfrm>
            <a:off x="8428944" y="0"/>
            <a:ext cx="3763055" cy="6858000"/>
          </a:xfrm>
          <a:prstGeom prst="rect">
            <a:avLst/>
          </a:prstGeom>
        </p:spPr>
      </p:pic>
      <p:sp>
        <p:nvSpPr>
          <p:cNvPr id="5" name="Symbol zastępczy zawartości 4">
            <a:extLst>
              <a:ext uri="{FF2B5EF4-FFF2-40B4-BE49-F238E27FC236}">
                <a16:creationId xmlns:a16="http://schemas.microsoft.com/office/drawing/2014/main" id="{EF593FFB-B3A3-4ECA-83DB-2D1B27271330}"/>
              </a:ext>
            </a:extLst>
          </p:cNvPr>
          <p:cNvSpPr>
            <a:spLocks noGrp="1"/>
          </p:cNvSpPr>
          <p:nvPr>
            <p:ph idx="1"/>
          </p:nvPr>
        </p:nvSpPr>
        <p:spPr>
          <a:xfrm>
            <a:off x="1021425" y="1340617"/>
            <a:ext cx="3541432" cy="4671591"/>
          </a:xfrm>
        </p:spPr>
        <p:txBody>
          <a:bodyPr>
            <a:noAutofit/>
          </a:bodyPr>
          <a:lstStyle/>
          <a:p>
            <a:pPr>
              <a:lnSpc>
                <a:spcPct val="100000"/>
              </a:lnSpc>
            </a:pPr>
            <a:r>
              <a:rPr lang="en-US" sz="1050" b="1"/>
              <a:t>The assumed business model of DL ENERGY will be based on the following assumptions:</a:t>
            </a:r>
            <a:endParaRPr lang="pl-PL" sz="1050" b="1"/>
          </a:p>
          <a:p>
            <a:pPr marL="171450" indent="-171450">
              <a:lnSpc>
                <a:spcPct val="100000"/>
              </a:lnSpc>
              <a:buBlip>
                <a:blip r:embed="rId3">
                  <a:extLst>
                    <a:ext uri="{96DAC541-7B7A-43D3-8B79-37D633B846F1}">
                      <asvg:svgBlip xmlns:asvg="http://schemas.microsoft.com/office/drawing/2016/SVG/main" r:embed="rId4"/>
                    </a:ext>
                  </a:extLst>
                </a:blip>
              </a:buBlip>
            </a:pPr>
            <a:r>
              <a:rPr lang="pl-PL" sz="1050" b="1"/>
              <a:t>VOCATION DL ENERGY</a:t>
            </a:r>
            <a:br>
              <a:rPr lang="pl-PL" sz="1050"/>
            </a:br>
            <a:r>
              <a:rPr lang="en-US" sz="1050" b="1"/>
              <a:t>DL Invest Group PM SA </a:t>
            </a:r>
            <a:r>
              <a:rPr lang="en-US" sz="1050"/>
              <a:t>established the company DL ENERGY, which obtains a </a:t>
            </a:r>
            <a:r>
              <a:rPr lang="en-US" sz="1050" err="1"/>
              <a:t>licence</a:t>
            </a:r>
            <a:r>
              <a:rPr lang="en-US" sz="1050"/>
              <a:t> for electricity generation and concludes contracts for the lease of roof slopes and green areas from </a:t>
            </a:r>
            <a:r>
              <a:rPr lang="en-US" sz="1050" b="1"/>
              <a:t>DL Invest Group </a:t>
            </a:r>
            <a:r>
              <a:rPr lang="en-US" sz="1050"/>
              <a:t>special purpose vehicles.</a:t>
            </a:r>
          </a:p>
          <a:p>
            <a:pPr marL="171450" indent="-171450">
              <a:lnSpc>
                <a:spcPct val="100000"/>
              </a:lnSpc>
              <a:buBlip>
                <a:blip r:embed="rId3">
                  <a:extLst>
                    <a:ext uri="{96DAC541-7B7A-43D3-8B79-37D633B846F1}">
                      <asvg:svgBlip xmlns:asvg="http://schemas.microsoft.com/office/drawing/2016/SVG/main" r:embed="rId4"/>
                    </a:ext>
                  </a:extLst>
                </a:blip>
              </a:buBlip>
            </a:pPr>
            <a:r>
              <a:rPr lang="pl-PL" sz="1050" b="1"/>
              <a:t>CONSTRUCTION OF PHOTOVOLTAIC INSTALLATIONS</a:t>
            </a:r>
            <a:br>
              <a:rPr lang="pl-PL" sz="1050"/>
            </a:br>
            <a:r>
              <a:rPr lang="en-US" sz="1050"/>
              <a:t>DL ENERGY builds photovoltaic installations on leased roofs and outdoor areas of DL Invest Group special purpose vehicles.</a:t>
            </a:r>
            <a:endParaRPr lang="pl-PL" sz="1050"/>
          </a:p>
          <a:p>
            <a:pPr marL="171450" indent="-171450">
              <a:lnSpc>
                <a:spcPct val="100000"/>
              </a:lnSpc>
              <a:buBlip>
                <a:blip r:embed="rId3">
                  <a:extLst>
                    <a:ext uri="{96DAC541-7B7A-43D3-8B79-37D633B846F1}">
                      <asvg:svgBlip xmlns:asvg="http://schemas.microsoft.com/office/drawing/2016/SVG/main" r:embed="rId4"/>
                    </a:ext>
                  </a:extLst>
                </a:blip>
              </a:buBlip>
            </a:pPr>
            <a:r>
              <a:rPr lang="en-US" sz="1050" b="1"/>
              <a:t>PRODUCTION AND SALE OF ENERGY</a:t>
            </a:r>
            <a:br>
              <a:rPr lang="pl-PL" sz="1050"/>
            </a:br>
            <a:r>
              <a:rPr lang="en-US" sz="1050"/>
              <a:t>DL ENERGY generates electricity and sells it in full to an external licensed customer (contract signing in progress) - the forecast sales price today is </a:t>
            </a:r>
            <a:r>
              <a:rPr lang="pl-PL" sz="1050"/>
              <a:t>89</a:t>
            </a:r>
            <a:r>
              <a:rPr lang="en-US" sz="1050"/>
              <a:t> - </a:t>
            </a:r>
            <a:r>
              <a:rPr lang="pl-PL" sz="1050"/>
              <a:t>104</a:t>
            </a:r>
            <a:r>
              <a:rPr lang="en-US" sz="1050"/>
              <a:t> </a:t>
            </a:r>
            <a:r>
              <a:rPr lang="pl-PL" sz="1050"/>
              <a:t>EUR</a:t>
            </a:r>
            <a:r>
              <a:rPr lang="en-US" sz="1050"/>
              <a:t> net / MWh (assumed price increase in later years, which was not included in the model).</a:t>
            </a:r>
            <a:endParaRPr lang="pl-PL" sz="1050"/>
          </a:p>
          <a:p>
            <a:pPr marL="171450" indent="-171450">
              <a:lnSpc>
                <a:spcPct val="100000"/>
              </a:lnSpc>
              <a:buBlip>
                <a:blip r:embed="rId3">
                  <a:extLst>
                    <a:ext uri="{96DAC541-7B7A-43D3-8B79-37D633B846F1}">
                      <asvg:svgBlip xmlns:asvg="http://schemas.microsoft.com/office/drawing/2016/SVG/main" r:embed="rId4"/>
                    </a:ext>
                  </a:extLst>
                </a:blip>
              </a:buBlip>
            </a:pPr>
            <a:r>
              <a:rPr lang="en-US" sz="1050" b="1"/>
              <a:t>BASIC ASSUMPTIONS FOR ENERGY TRADING*</a:t>
            </a:r>
            <a:br>
              <a:rPr lang="pl-PL" sz="1050"/>
            </a:br>
            <a:r>
              <a:rPr lang="en-US" sz="1050"/>
              <a:t>An external customer sells a portion (about 30%) of the electricity generated by DL Energy on the basis of a long-term contract (10 - 20 years) to special purpose vehicles of the DL Invest Group, at a price of </a:t>
            </a:r>
            <a:r>
              <a:rPr lang="pl-PL" sz="1050"/>
              <a:t>193</a:t>
            </a:r>
            <a:r>
              <a:rPr lang="en-US" sz="1050"/>
              <a:t> </a:t>
            </a:r>
            <a:r>
              <a:rPr lang="pl-PL" sz="1050"/>
              <a:t>EUR</a:t>
            </a:r>
            <a:r>
              <a:rPr lang="en-US" sz="1050"/>
              <a:t> net / MWh (purchase cost of </a:t>
            </a:r>
            <a:r>
              <a:rPr lang="pl-PL" sz="1050"/>
              <a:t>104</a:t>
            </a:r>
            <a:r>
              <a:rPr lang="en-US" sz="1050"/>
              <a:t> </a:t>
            </a:r>
            <a:r>
              <a:rPr lang="pl-PL" sz="1050"/>
              <a:t>EUR</a:t>
            </a:r>
            <a:r>
              <a:rPr lang="en-US" sz="1050"/>
              <a:t> plus a margin of about </a:t>
            </a:r>
            <a:r>
              <a:rPr lang="pl-PL" sz="1050"/>
              <a:t>89</a:t>
            </a:r>
            <a:r>
              <a:rPr lang="en-US" sz="1050"/>
              <a:t> </a:t>
            </a:r>
            <a:r>
              <a:rPr lang="pl-PL" sz="1050"/>
              <a:t>EUR</a:t>
            </a:r>
            <a:r>
              <a:rPr lang="en-US" sz="1050"/>
              <a:t> net / MWh) - which will constitute for the tenants of special purpose vehicles of the DL Invest Group at least 10% lower cost of energy purchase than from the tariffs of local operators.</a:t>
            </a:r>
            <a:endParaRPr lang="pl-PL" sz="1050"/>
          </a:p>
          <a:p>
            <a:pPr>
              <a:lnSpc>
                <a:spcPct val="100000"/>
              </a:lnSpc>
            </a:pPr>
            <a:endParaRPr lang="pl-PL" sz="1050"/>
          </a:p>
        </p:txBody>
      </p:sp>
      <p:sp>
        <p:nvSpPr>
          <p:cNvPr id="4" name="Tytuł 3">
            <a:extLst>
              <a:ext uri="{FF2B5EF4-FFF2-40B4-BE49-F238E27FC236}">
                <a16:creationId xmlns:a16="http://schemas.microsoft.com/office/drawing/2014/main" id="{021D03B8-63DB-4508-A956-9D20C5BAE9C3}"/>
              </a:ext>
            </a:extLst>
          </p:cNvPr>
          <p:cNvSpPr>
            <a:spLocks noGrp="1"/>
          </p:cNvSpPr>
          <p:nvPr>
            <p:ph type="title"/>
          </p:nvPr>
        </p:nvSpPr>
        <p:spPr>
          <a:xfrm>
            <a:off x="3601989" y="494587"/>
            <a:ext cx="7177450" cy="523871"/>
          </a:xfrm>
        </p:spPr>
        <p:txBody>
          <a:bodyPr>
            <a:normAutofit fontScale="90000"/>
          </a:bodyPr>
          <a:lstStyle/>
          <a:p>
            <a:r>
              <a:rPr lang="pl-PL"/>
              <a:t>BUSINESS ASSUMPTIONS</a:t>
            </a:r>
          </a:p>
        </p:txBody>
      </p:sp>
      <p:pic>
        <p:nvPicPr>
          <p:cNvPr id="8" name="Grafika 7">
            <a:extLst>
              <a:ext uri="{FF2B5EF4-FFF2-40B4-BE49-F238E27FC236}">
                <a16:creationId xmlns:a16="http://schemas.microsoft.com/office/drawing/2014/main" id="{84AD7D76-DAF6-C3AA-5F79-B1A39486A6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7396" y="5559950"/>
            <a:ext cx="2588916" cy="606842"/>
          </a:xfrm>
          <a:prstGeom prst="rect">
            <a:avLst/>
          </a:prstGeom>
        </p:spPr>
      </p:pic>
      <p:sp>
        <p:nvSpPr>
          <p:cNvPr id="2" name="Symbol zastępczy zawartości 4">
            <a:extLst>
              <a:ext uri="{FF2B5EF4-FFF2-40B4-BE49-F238E27FC236}">
                <a16:creationId xmlns:a16="http://schemas.microsoft.com/office/drawing/2014/main" id="{0C07A682-8DC2-C281-C312-5432080D289F}"/>
              </a:ext>
            </a:extLst>
          </p:cNvPr>
          <p:cNvSpPr txBox="1">
            <a:spLocks/>
          </p:cNvSpPr>
          <p:nvPr/>
        </p:nvSpPr>
        <p:spPr>
          <a:xfrm>
            <a:off x="4704467" y="1513045"/>
            <a:ext cx="3393801" cy="4671591"/>
          </a:xfrm>
          <a:prstGeom prst="rect">
            <a:avLst/>
          </a:prstGeom>
        </p:spPr>
        <p:txBody>
          <a:bodyPr vert="horz" lIns="91440" tIns="45720" rIns="91440" bIns="45720" rtlCol="0">
            <a:noAutofit/>
          </a:bodyPr>
          <a:lstStyle>
            <a:lvl1pPr marL="0" indent="0" algn="l" defTabSz="914411" rtl="0" eaLnBrk="1" latinLnBrk="0" hangingPunct="1">
              <a:lnSpc>
                <a:spcPct val="150000"/>
              </a:lnSpc>
              <a:spcBef>
                <a:spcPts val="1000"/>
              </a:spcBef>
              <a:buFont typeface="Arial" panose="020B0604020202020204" pitchFamily="34" charset="0"/>
              <a:buNone/>
              <a:defRPr sz="1800" kern="1200">
                <a:solidFill>
                  <a:schemeClr val="tx1"/>
                </a:solidFill>
                <a:latin typeface="+mj-lt"/>
                <a:ea typeface="+mn-ea"/>
                <a:cs typeface="+mn-cs"/>
              </a:defRPr>
            </a:lvl1pPr>
            <a:lvl2pPr marL="457205"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2pPr>
            <a:lvl3pPr marL="914411"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3pPr>
            <a:lvl4pPr marL="1371617"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4pPr>
            <a:lvl5pPr marL="1828823"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pl-PL" sz="1200" b="1"/>
          </a:p>
          <a:p>
            <a:pPr marL="720000">
              <a:lnSpc>
                <a:spcPct val="100000"/>
              </a:lnSpc>
            </a:pPr>
            <a:r>
              <a:rPr lang="pl-PL" sz="1200" b="1"/>
              <a:t>ENERGY BALANCING</a:t>
            </a:r>
            <a:br>
              <a:rPr lang="pl-PL" sz="1600" b="1"/>
            </a:br>
            <a:r>
              <a:rPr lang="en-US" sz="1050"/>
              <a:t>The remaining surplus electricity purchased from </a:t>
            </a:r>
            <a:r>
              <a:rPr lang="en-US" sz="1050" b="1"/>
              <a:t>DL Energy </a:t>
            </a:r>
            <a:r>
              <a:rPr lang="en-US" sz="1050"/>
              <a:t>externally, the licensed customer will balance on the market.</a:t>
            </a:r>
            <a:endParaRPr lang="pl-PL" sz="1050"/>
          </a:p>
          <a:p>
            <a:pPr marL="720000">
              <a:lnSpc>
                <a:spcPct val="100000"/>
              </a:lnSpc>
            </a:pPr>
            <a:r>
              <a:rPr lang="pl-PL" sz="1200" b="1"/>
              <a:t>REVENUE AND PROFITABILITY</a:t>
            </a:r>
            <a:br>
              <a:rPr lang="pl-PL" b="1"/>
            </a:br>
            <a:r>
              <a:rPr lang="en-US" sz="1050"/>
              <a:t>Forecasted revenue from the whole project is </a:t>
            </a:r>
            <a:r>
              <a:rPr lang="pl-PL" sz="1050"/>
              <a:t>5</a:t>
            </a:r>
            <a:r>
              <a:rPr lang="en-US" sz="1050"/>
              <a:t> million </a:t>
            </a:r>
            <a:r>
              <a:rPr lang="pl-PL" sz="1050"/>
              <a:t>EUR</a:t>
            </a:r>
            <a:r>
              <a:rPr lang="en-US" sz="1050"/>
              <a:t>/year (</a:t>
            </a:r>
            <a:r>
              <a:rPr lang="pl-PL" sz="1050"/>
              <a:t>104</a:t>
            </a:r>
            <a:r>
              <a:rPr lang="en-US" sz="1050"/>
              <a:t> </a:t>
            </a:r>
            <a:r>
              <a:rPr lang="pl-PL" sz="1050"/>
              <a:t>EUR</a:t>
            </a:r>
            <a:r>
              <a:rPr lang="en-US" sz="1050"/>
              <a:t> net x 45 514 MWh/year) or </a:t>
            </a:r>
            <a:r>
              <a:rPr lang="pl-PL" sz="1050"/>
              <a:t>4</a:t>
            </a:r>
            <a:r>
              <a:rPr lang="en-US" sz="1050"/>
              <a:t> million </a:t>
            </a:r>
            <a:r>
              <a:rPr lang="pl-PL" sz="1050"/>
              <a:t>EUR</a:t>
            </a:r>
            <a:r>
              <a:rPr lang="en-US" sz="1050"/>
              <a:t>/year (</a:t>
            </a:r>
            <a:r>
              <a:rPr lang="pl-PL" sz="1050"/>
              <a:t>89</a:t>
            </a:r>
            <a:r>
              <a:rPr lang="en-US" sz="1050"/>
              <a:t> </a:t>
            </a:r>
            <a:r>
              <a:rPr lang="pl-PL" sz="1050"/>
              <a:t>EUR</a:t>
            </a:r>
            <a:r>
              <a:rPr lang="en-US" sz="1050"/>
              <a:t> net x 45 514 MWh/year). 8. the assumed cost of implementation is </a:t>
            </a:r>
            <a:r>
              <a:rPr lang="pl-PL" sz="1050"/>
              <a:t>35</a:t>
            </a:r>
            <a:r>
              <a:rPr lang="en-US" sz="1050"/>
              <a:t> million </a:t>
            </a:r>
            <a:r>
              <a:rPr lang="pl-PL" sz="1050"/>
              <a:t>EUR</a:t>
            </a:r>
            <a:r>
              <a:rPr lang="en-US" sz="1050"/>
              <a:t>, which gives a return ROI of 7.6 years (at a price of </a:t>
            </a:r>
            <a:r>
              <a:rPr lang="pl-PL" sz="1050"/>
              <a:t>104</a:t>
            </a:r>
            <a:r>
              <a:rPr lang="en-US" sz="1050"/>
              <a:t> </a:t>
            </a:r>
            <a:r>
              <a:rPr lang="pl-PL" sz="1050"/>
              <a:t>EUR</a:t>
            </a:r>
            <a:r>
              <a:rPr lang="en-US" sz="1050"/>
              <a:t>), or ROI of 10 years (at a price of </a:t>
            </a:r>
            <a:r>
              <a:rPr lang="pl-PL" sz="1050"/>
              <a:t>89</a:t>
            </a:r>
            <a:r>
              <a:rPr lang="en-US" sz="1050"/>
              <a:t> </a:t>
            </a:r>
            <a:r>
              <a:rPr lang="pl-PL" sz="1050"/>
              <a:t>EUR</a:t>
            </a:r>
            <a:r>
              <a:rPr lang="en-US" sz="1050"/>
              <a:t>)</a:t>
            </a:r>
            <a:endParaRPr lang="pl-PL" sz="1050"/>
          </a:p>
          <a:p>
            <a:pPr marL="720000">
              <a:lnSpc>
                <a:spcPct val="100000"/>
              </a:lnSpc>
            </a:pPr>
            <a:r>
              <a:rPr lang="pl-PL" sz="1200" b="1"/>
              <a:t>PROJECT COSTS</a:t>
            </a:r>
            <a:br>
              <a:rPr lang="pl-PL" sz="1200" b="1"/>
            </a:br>
            <a:r>
              <a:rPr lang="en-US" sz="1050"/>
              <a:t>The assumed cost of implementation is </a:t>
            </a:r>
            <a:r>
              <a:rPr lang="pl-PL" sz="1050"/>
              <a:t>EUR</a:t>
            </a:r>
            <a:r>
              <a:rPr lang="en-US" sz="1050"/>
              <a:t> </a:t>
            </a:r>
            <a:r>
              <a:rPr lang="pl-PL" sz="1050"/>
              <a:t>35</a:t>
            </a:r>
            <a:r>
              <a:rPr lang="en-US" sz="1050"/>
              <a:t> million, which gives a 7.6-year ROI (at a price of </a:t>
            </a:r>
            <a:r>
              <a:rPr lang="pl-PL" sz="1050"/>
              <a:t>EUR</a:t>
            </a:r>
            <a:r>
              <a:rPr lang="en-US" sz="1050"/>
              <a:t> </a:t>
            </a:r>
            <a:r>
              <a:rPr lang="pl-PL" sz="1050"/>
              <a:t>104</a:t>
            </a:r>
            <a:r>
              <a:rPr lang="en-US" sz="1050"/>
              <a:t>), or a 10-year ROI (at a price of </a:t>
            </a:r>
            <a:r>
              <a:rPr lang="pl-PL" sz="1050"/>
              <a:t>EUR</a:t>
            </a:r>
            <a:r>
              <a:rPr lang="en-US" sz="1050"/>
              <a:t> </a:t>
            </a:r>
            <a:r>
              <a:rPr lang="pl-PL" sz="1050"/>
              <a:t>104</a:t>
            </a:r>
            <a:r>
              <a:rPr lang="en-US" sz="1050"/>
              <a:t>).</a:t>
            </a:r>
            <a:endParaRPr lang="pl-PL" sz="1200" b="1"/>
          </a:p>
        </p:txBody>
      </p:sp>
      <p:pic>
        <p:nvPicPr>
          <p:cNvPr id="3" name="Grafika 2">
            <a:extLst>
              <a:ext uri="{FF2B5EF4-FFF2-40B4-BE49-F238E27FC236}">
                <a16:creationId xmlns:a16="http://schemas.microsoft.com/office/drawing/2014/main" id="{21847E38-6531-8331-6E24-317A9A625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8579" y="2711342"/>
            <a:ext cx="508421" cy="453457"/>
          </a:xfrm>
          <a:prstGeom prst="rect">
            <a:avLst/>
          </a:prstGeom>
        </p:spPr>
      </p:pic>
      <p:pic>
        <p:nvPicPr>
          <p:cNvPr id="9" name="Grafika 8">
            <a:extLst>
              <a:ext uri="{FF2B5EF4-FFF2-40B4-BE49-F238E27FC236}">
                <a16:creationId xmlns:a16="http://schemas.microsoft.com/office/drawing/2014/main" id="{0C8F3EEC-ECB5-78D0-15AA-D44CD36EB2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8579" y="1900253"/>
            <a:ext cx="508421" cy="493895"/>
          </a:xfrm>
          <a:prstGeom prst="rect">
            <a:avLst/>
          </a:prstGeom>
        </p:spPr>
      </p:pic>
      <p:pic>
        <p:nvPicPr>
          <p:cNvPr id="10" name="Grafika 9">
            <a:extLst>
              <a:ext uri="{FF2B5EF4-FFF2-40B4-BE49-F238E27FC236}">
                <a16:creationId xmlns:a16="http://schemas.microsoft.com/office/drawing/2014/main" id="{114DB046-D4ED-8E5E-F715-A9830BB4D0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81887" y="4248451"/>
            <a:ext cx="401804" cy="357159"/>
          </a:xfrm>
          <a:prstGeom prst="rect">
            <a:avLst/>
          </a:prstGeom>
        </p:spPr>
      </p:pic>
      <p:grpSp>
        <p:nvGrpSpPr>
          <p:cNvPr id="14" name="Grupa 13">
            <a:extLst>
              <a:ext uri="{FF2B5EF4-FFF2-40B4-BE49-F238E27FC236}">
                <a16:creationId xmlns:a16="http://schemas.microsoft.com/office/drawing/2014/main" id="{1CE08772-CB1E-7A5E-590C-AD38C7D7EE5F}"/>
              </a:ext>
            </a:extLst>
          </p:cNvPr>
          <p:cNvGrpSpPr/>
          <p:nvPr/>
        </p:nvGrpSpPr>
        <p:grpSpPr>
          <a:xfrm>
            <a:off x="9090295" y="4072010"/>
            <a:ext cx="2440352" cy="2440348"/>
            <a:chOff x="8634726" y="2592730"/>
            <a:chExt cx="1593826" cy="1593824"/>
          </a:xfrm>
        </p:grpSpPr>
        <p:sp>
          <p:nvSpPr>
            <p:cNvPr id="15" name="Owal 14">
              <a:extLst>
                <a:ext uri="{FF2B5EF4-FFF2-40B4-BE49-F238E27FC236}">
                  <a16:creationId xmlns:a16="http://schemas.microsoft.com/office/drawing/2014/main" id="{66EDA132-6ECD-1ECA-A8D8-74D658CF7652}"/>
                </a:ext>
              </a:extLst>
            </p:cNvPr>
            <p:cNvSpPr/>
            <p:nvPr/>
          </p:nvSpPr>
          <p:spPr>
            <a:xfrm>
              <a:off x="8634726" y="2592730"/>
              <a:ext cx="1593826" cy="15938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6" name="Symbol zastępczy zawartości 14">
              <a:extLst>
                <a:ext uri="{FF2B5EF4-FFF2-40B4-BE49-F238E27FC236}">
                  <a16:creationId xmlns:a16="http://schemas.microsoft.com/office/drawing/2014/main" id="{F731D949-3CA0-517A-564B-B7FCF8135AA1}"/>
                </a:ext>
              </a:extLst>
            </p:cNvPr>
            <p:cNvPicPr>
              <a:picLocks noChangeAspect="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05636" y="2759460"/>
              <a:ext cx="1270479" cy="1192259"/>
            </a:xfrm>
            <a:prstGeom prst="rect">
              <a:avLst/>
            </a:prstGeom>
          </p:spPr>
        </p:pic>
      </p:grpSp>
      <p:pic>
        <p:nvPicPr>
          <p:cNvPr id="7" name="Obraz 6">
            <a:extLst>
              <a:ext uri="{FF2B5EF4-FFF2-40B4-BE49-F238E27FC236}">
                <a16:creationId xmlns:a16="http://schemas.microsoft.com/office/drawing/2014/main" id="{BF5DC984-7EB3-549D-18EE-7EF14BC139AB}"/>
              </a:ext>
            </a:extLst>
          </p:cNvPr>
          <p:cNvPicPr>
            <a:picLocks noChangeAspect="1"/>
          </p:cNvPicPr>
          <p:nvPr/>
        </p:nvPicPr>
        <p:blipFill>
          <a:blip r:embed="rId14"/>
          <a:stretch>
            <a:fillRect/>
          </a:stretch>
        </p:blipFill>
        <p:spPr>
          <a:xfrm>
            <a:off x="9442637" y="293230"/>
            <a:ext cx="2046376" cy="676624"/>
          </a:xfrm>
          <a:prstGeom prst="rect">
            <a:avLst/>
          </a:prstGeom>
        </p:spPr>
      </p:pic>
      <p:pic>
        <p:nvPicPr>
          <p:cNvPr id="6" name="Obraz 5">
            <a:extLst>
              <a:ext uri="{FF2B5EF4-FFF2-40B4-BE49-F238E27FC236}">
                <a16:creationId xmlns:a16="http://schemas.microsoft.com/office/drawing/2014/main" id="{77D204DF-4AB8-4CAC-5A9F-38FCEA247A24}"/>
              </a:ext>
            </a:extLst>
          </p:cNvPr>
          <p:cNvPicPr>
            <a:picLocks noChangeAspect="1"/>
          </p:cNvPicPr>
          <p:nvPr/>
        </p:nvPicPr>
        <p:blipFill>
          <a:blip r:embed="rId15"/>
          <a:stretch>
            <a:fillRect/>
          </a:stretch>
        </p:blipFill>
        <p:spPr>
          <a:xfrm>
            <a:off x="1041164" y="417257"/>
            <a:ext cx="2407783" cy="609083"/>
          </a:xfrm>
          <a:prstGeom prst="rect">
            <a:avLst/>
          </a:prstGeom>
          <a:effectLst/>
        </p:spPr>
      </p:pic>
    </p:spTree>
    <p:extLst>
      <p:ext uri="{BB962C8B-B14F-4D97-AF65-F5344CB8AC3E}">
        <p14:creationId xmlns:p14="http://schemas.microsoft.com/office/powerpoint/2010/main" val="389285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E4CF23F9-DE05-450B-853F-B1568917AE55}"/>
              </a:ext>
            </a:extLst>
          </p:cNvPr>
          <p:cNvSpPr>
            <a:spLocks noGrp="1"/>
          </p:cNvSpPr>
          <p:nvPr>
            <p:ph type="title"/>
          </p:nvPr>
        </p:nvSpPr>
        <p:spPr/>
        <p:txBody>
          <a:bodyPr/>
          <a:lstStyle/>
          <a:p>
            <a:r>
              <a:rPr lang="pl-PL"/>
              <a:t>ATTACHMENTS</a:t>
            </a:r>
          </a:p>
        </p:txBody>
      </p:sp>
      <p:sp>
        <p:nvSpPr>
          <p:cNvPr id="4" name="Symbol zastępczy tekstu 3">
            <a:extLst>
              <a:ext uri="{FF2B5EF4-FFF2-40B4-BE49-F238E27FC236}">
                <a16:creationId xmlns:a16="http://schemas.microsoft.com/office/drawing/2014/main" id="{1A7E78ED-73C4-48CE-B59B-63A4DC660F21}"/>
              </a:ext>
            </a:extLst>
          </p:cNvPr>
          <p:cNvSpPr>
            <a:spLocks noGrp="1"/>
          </p:cNvSpPr>
          <p:nvPr>
            <p:ph type="body" idx="1"/>
          </p:nvPr>
        </p:nvSpPr>
        <p:spPr/>
        <p:txBody>
          <a:bodyPr/>
          <a:lstStyle/>
          <a:p>
            <a:r>
              <a:rPr lang="pl-PL" dirty="0">
                <a:latin typeface="+mj-lt"/>
              </a:rPr>
              <a:t>DL INVEST GROUP</a:t>
            </a:r>
            <a:endParaRPr lang="pl-PL" b="1" dirty="0">
              <a:latin typeface="+mj-lt"/>
            </a:endParaRPr>
          </a:p>
        </p:txBody>
      </p:sp>
    </p:spTree>
    <p:extLst>
      <p:ext uri="{BB962C8B-B14F-4D97-AF65-F5344CB8AC3E}">
        <p14:creationId xmlns:p14="http://schemas.microsoft.com/office/powerpoint/2010/main" val="157847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ytuł 1">
            <a:extLst>
              <a:ext uri="{FF2B5EF4-FFF2-40B4-BE49-F238E27FC236}">
                <a16:creationId xmlns:a16="http://schemas.microsoft.com/office/drawing/2014/main" id="{D45FB3B9-9F81-6184-020E-CBA36BA5F95B}"/>
              </a:ext>
            </a:extLst>
          </p:cNvPr>
          <p:cNvSpPr txBox="1">
            <a:spLocks/>
          </p:cNvSpPr>
          <p:nvPr/>
        </p:nvSpPr>
        <p:spPr>
          <a:xfrm rot="16200000">
            <a:off x="-1876716" y="3909443"/>
            <a:ext cx="4639258" cy="582164"/>
          </a:xfrm>
          <a:prstGeom prst="rect">
            <a:avLst/>
          </a:prstGeom>
          <a:noFill/>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pl-PL" sz="2800" b="1">
              <a:solidFill>
                <a:schemeClr val="bg1"/>
              </a:solidFill>
            </a:endParaRPr>
          </a:p>
        </p:txBody>
      </p:sp>
      <p:sp>
        <p:nvSpPr>
          <p:cNvPr id="34" name="Prostokąt 33">
            <a:extLst>
              <a:ext uri="{FF2B5EF4-FFF2-40B4-BE49-F238E27FC236}">
                <a16:creationId xmlns:a16="http://schemas.microsoft.com/office/drawing/2014/main" id="{4AB975E9-5D71-C19D-ED8C-33F49028E829}"/>
              </a:ext>
            </a:extLst>
          </p:cNvPr>
          <p:cNvSpPr/>
          <p:nvPr/>
        </p:nvSpPr>
        <p:spPr>
          <a:xfrm>
            <a:off x="-187383" y="0"/>
            <a:ext cx="12227553" cy="68580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E097D3C2-908A-3001-1EF6-B6111D985728}"/>
              </a:ext>
            </a:extLst>
          </p:cNvPr>
          <p:cNvSpPr txBox="1"/>
          <p:nvPr/>
        </p:nvSpPr>
        <p:spPr>
          <a:xfrm rot="16200000">
            <a:off x="-81157" y="5584911"/>
            <a:ext cx="1226556" cy="263605"/>
          </a:xfrm>
          <a:prstGeom prst="rect">
            <a:avLst/>
          </a:prstGeom>
          <a:noFill/>
        </p:spPr>
        <p:txBody>
          <a:bodyPr wrap="square" rtlCol="0">
            <a:spAutoFit/>
          </a:bodyPr>
          <a:lstStyle/>
          <a:p>
            <a:pPr>
              <a:lnSpc>
                <a:spcPct val="100000"/>
              </a:lnSpc>
            </a:pPr>
            <a:r>
              <a:rPr lang="pl-PL" sz="1100" b="0">
                <a:solidFill>
                  <a:srgbClr val="684356"/>
                </a:solidFill>
              </a:rPr>
              <a:t>DL </a:t>
            </a:r>
            <a:r>
              <a:rPr lang="pl-PL" sz="1100">
                <a:solidFill>
                  <a:srgbClr val="684356"/>
                </a:solidFill>
              </a:rPr>
              <a:t>INVEST GROUP</a:t>
            </a:r>
            <a:endParaRPr lang="pl-PL" sz="1100" b="0">
              <a:solidFill>
                <a:srgbClr val="684356"/>
              </a:solidFill>
            </a:endParaRPr>
          </a:p>
        </p:txBody>
      </p:sp>
      <p:cxnSp>
        <p:nvCxnSpPr>
          <p:cNvPr id="36" name="Łącznik prosty 35">
            <a:extLst>
              <a:ext uri="{FF2B5EF4-FFF2-40B4-BE49-F238E27FC236}">
                <a16:creationId xmlns:a16="http://schemas.microsoft.com/office/drawing/2014/main" id="{FF42C183-99F2-D7C9-B3F9-141A92F416BB}"/>
              </a:ext>
            </a:extLst>
          </p:cNvPr>
          <p:cNvCxnSpPr>
            <a:cxnSpLocks/>
            <a:endCxn id="35" idx="3"/>
          </p:cNvCxnSpPr>
          <p:nvPr/>
        </p:nvCxnSpPr>
        <p:spPr>
          <a:xfrm>
            <a:off x="526073" y="1167464"/>
            <a:ext cx="6048" cy="3935972"/>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cxnSp>
        <p:nvCxnSpPr>
          <p:cNvPr id="37" name="Łącznik prosty 36">
            <a:extLst>
              <a:ext uri="{FF2B5EF4-FFF2-40B4-BE49-F238E27FC236}">
                <a16:creationId xmlns:a16="http://schemas.microsoft.com/office/drawing/2014/main" id="{24D03A88-1087-1ADF-D3EE-CBB99698BCCD}"/>
              </a:ext>
            </a:extLst>
          </p:cNvPr>
          <p:cNvCxnSpPr>
            <a:cxnSpLocks/>
          </p:cNvCxnSpPr>
          <p:nvPr/>
        </p:nvCxnSpPr>
        <p:spPr>
          <a:xfrm>
            <a:off x="526073" y="174567"/>
            <a:ext cx="0" cy="199546"/>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grpSp>
        <p:nvGrpSpPr>
          <p:cNvPr id="38" name="Grupa 37">
            <a:extLst>
              <a:ext uri="{FF2B5EF4-FFF2-40B4-BE49-F238E27FC236}">
                <a16:creationId xmlns:a16="http://schemas.microsoft.com/office/drawing/2014/main" id="{AC9108FF-047A-9C97-FD0A-AB1A5C3C0976}"/>
              </a:ext>
            </a:extLst>
          </p:cNvPr>
          <p:cNvGrpSpPr/>
          <p:nvPr/>
        </p:nvGrpSpPr>
        <p:grpSpPr>
          <a:xfrm>
            <a:off x="320591" y="543189"/>
            <a:ext cx="410963" cy="426665"/>
            <a:chOff x="329372" y="551164"/>
            <a:chExt cx="410963" cy="426665"/>
          </a:xfrm>
          <a:solidFill>
            <a:schemeClr val="bg1"/>
          </a:solidFill>
        </p:grpSpPr>
        <p:sp>
          <p:nvSpPr>
            <p:cNvPr id="39" name="Sześciokąt 38">
              <a:extLst>
                <a:ext uri="{FF2B5EF4-FFF2-40B4-BE49-F238E27FC236}">
                  <a16:creationId xmlns:a16="http://schemas.microsoft.com/office/drawing/2014/main" id="{BFEC9756-E301-7630-9AF5-ED5C58E7244D}"/>
                </a:ext>
              </a:extLst>
            </p:cNvPr>
            <p:cNvSpPr/>
            <p:nvPr/>
          </p:nvSpPr>
          <p:spPr>
            <a:xfrm rot="16200000">
              <a:off x="313025" y="567511"/>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40" name="Sześciokąt 39">
              <a:extLst>
                <a:ext uri="{FF2B5EF4-FFF2-40B4-BE49-F238E27FC236}">
                  <a16:creationId xmlns:a16="http://schemas.microsoft.com/office/drawing/2014/main" id="{DE7D46A7-2D5D-A521-59D7-6714B71E9860}"/>
                </a:ext>
              </a:extLst>
            </p:cNvPr>
            <p:cNvSpPr/>
            <p:nvPr/>
          </p:nvSpPr>
          <p:spPr>
            <a:xfrm rot="16200000">
              <a:off x="519651" y="567511"/>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41" name="Sześciokąt 40">
              <a:extLst>
                <a:ext uri="{FF2B5EF4-FFF2-40B4-BE49-F238E27FC236}">
                  <a16:creationId xmlns:a16="http://schemas.microsoft.com/office/drawing/2014/main" id="{CDCA1021-2E6A-5FAE-365B-D9C87F3E6A43}"/>
                </a:ext>
              </a:extLst>
            </p:cNvPr>
            <p:cNvSpPr/>
            <p:nvPr/>
          </p:nvSpPr>
          <p:spPr>
            <a:xfrm rot="16200000">
              <a:off x="417482" y="757145"/>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grpSp>
      <p:pic>
        <p:nvPicPr>
          <p:cNvPr id="2" name="Obraz 1" descr="Obraz zawierający pogrzeb, trawa, na wolnym powietrzu&#10;&#10;Opis wygenerowany automatycznie">
            <a:extLst>
              <a:ext uri="{FF2B5EF4-FFF2-40B4-BE49-F238E27FC236}">
                <a16:creationId xmlns:a16="http://schemas.microsoft.com/office/drawing/2014/main" id="{A80ED03F-88DD-9842-EE05-6E0329E624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283"/>
          <a:stretch/>
        </p:blipFill>
        <p:spPr>
          <a:xfrm>
            <a:off x="8543924" y="0"/>
            <a:ext cx="3648075" cy="6858000"/>
          </a:xfrm>
          <a:prstGeom prst="rect">
            <a:avLst/>
          </a:prstGeom>
        </p:spPr>
      </p:pic>
      <p:sp>
        <p:nvSpPr>
          <p:cNvPr id="7" name="Symbol zastępczy zawartości 13">
            <a:extLst>
              <a:ext uri="{FF2B5EF4-FFF2-40B4-BE49-F238E27FC236}">
                <a16:creationId xmlns:a16="http://schemas.microsoft.com/office/drawing/2014/main" id="{7FE6AA28-4499-40EC-92A8-A7971032BD5F}"/>
              </a:ext>
            </a:extLst>
          </p:cNvPr>
          <p:cNvSpPr txBox="1">
            <a:spLocks/>
          </p:cNvSpPr>
          <p:nvPr/>
        </p:nvSpPr>
        <p:spPr>
          <a:xfrm>
            <a:off x="7803942" y="2822141"/>
            <a:ext cx="3539404" cy="3610283"/>
          </a:xfrm>
          <a:prstGeom prst="rect">
            <a:avLst/>
          </a:prstGeom>
        </p:spPr>
        <p:txBody>
          <a:bodyPr vert="horz" lIns="91440" tIns="45720" rIns="91440" bIns="45720" numCol="1" rtlCol="0">
            <a:noAutofit/>
          </a:bodyPr>
          <a:lstStyle>
            <a:lvl1pPr marL="0" indent="0" algn="l" defTabSz="914411" rtl="0" eaLnBrk="1" latinLnBrk="0" hangingPunct="1">
              <a:lnSpc>
                <a:spcPct val="150000"/>
              </a:lnSpc>
              <a:spcBef>
                <a:spcPts val="1000"/>
              </a:spcBef>
              <a:buFont typeface="Arial" panose="020B0604020202020204" pitchFamily="34" charset="0"/>
              <a:buNone/>
              <a:defRPr sz="1800" kern="1200">
                <a:solidFill>
                  <a:schemeClr val="tx1"/>
                </a:solidFill>
                <a:latin typeface="+mj-lt"/>
                <a:ea typeface="+mn-ea"/>
                <a:cs typeface="+mn-cs"/>
              </a:defRPr>
            </a:lvl1pPr>
            <a:lvl2pPr marL="457205"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2pPr>
            <a:lvl3pPr marL="914411"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3pPr>
            <a:lvl4pPr marL="1371617"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4pPr>
            <a:lvl5pPr marL="1828823"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buFont typeface="Arial" panose="020B0604020202020204" pitchFamily="34" charset="0"/>
              <a:buChar char="•"/>
            </a:pPr>
            <a:endParaRPr lang="pl-PL" sz="1100">
              <a:solidFill>
                <a:schemeClr val="tx1">
                  <a:lumMod val="85000"/>
                  <a:lumOff val="15000"/>
                </a:schemeClr>
              </a:solidFill>
              <a:latin typeface="+mj-lt"/>
            </a:endParaRPr>
          </a:p>
        </p:txBody>
      </p:sp>
      <p:pic>
        <p:nvPicPr>
          <p:cNvPr id="10" name="Obraz 9">
            <a:extLst>
              <a:ext uri="{FF2B5EF4-FFF2-40B4-BE49-F238E27FC236}">
                <a16:creationId xmlns:a16="http://schemas.microsoft.com/office/drawing/2014/main" id="{F31C8BA6-345E-468B-BF22-9F4A546FF6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2253" y="404813"/>
            <a:ext cx="1843737" cy="607827"/>
          </a:xfrm>
          <a:prstGeom prst="rect">
            <a:avLst/>
          </a:prstGeom>
        </p:spPr>
      </p:pic>
      <p:pic>
        <p:nvPicPr>
          <p:cNvPr id="16" name="Obraz 15">
            <a:extLst>
              <a:ext uri="{FF2B5EF4-FFF2-40B4-BE49-F238E27FC236}">
                <a16:creationId xmlns:a16="http://schemas.microsoft.com/office/drawing/2014/main" id="{AD300D74-AE42-4FC0-853D-736BA5F12A76}"/>
              </a:ext>
            </a:extLst>
          </p:cNvPr>
          <p:cNvPicPr>
            <a:picLocks noChangeAspect="1"/>
          </p:cNvPicPr>
          <p:nvPr/>
        </p:nvPicPr>
        <p:blipFill rotWithShape="1">
          <a:blip r:embed="rId5" cstate="screen">
            <a:biLevel thresh="50000"/>
            <a:alphaModFix amt="85000"/>
            <a:extLst>
              <a:ext uri="{28A0092B-C50C-407E-A947-70E740481C1C}">
                <a14:useLocalDpi xmlns:a14="http://schemas.microsoft.com/office/drawing/2010/main"/>
              </a:ext>
            </a:extLst>
          </a:blip>
          <a:srcRect l="-1575" t="-4134" r="-755"/>
          <a:stretch/>
        </p:blipFill>
        <p:spPr>
          <a:xfrm>
            <a:off x="8874116" y="4091923"/>
            <a:ext cx="2546288" cy="2431639"/>
          </a:xfrm>
          <a:prstGeom prst="rect">
            <a:avLst/>
          </a:prstGeom>
        </p:spPr>
      </p:pic>
      <p:sp>
        <p:nvSpPr>
          <p:cNvPr id="23" name="Symbol zastępczy zawartości 13">
            <a:extLst>
              <a:ext uri="{FF2B5EF4-FFF2-40B4-BE49-F238E27FC236}">
                <a16:creationId xmlns:a16="http://schemas.microsoft.com/office/drawing/2014/main" id="{F5579840-15FA-16CC-06FB-7C8F9E2C0A05}"/>
              </a:ext>
            </a:extLst>
          </p:cNvPr>
          <p:cNvSpPr txBox="1">
            <a:spLocks/>
          </p:cNvSpPr>
          <p:nvPr/>
        </p:nvSpPr>
        <p:spPr>
          <a:xfrm>
            <a:off x="1052151" y="2208362"/>
            <a:ext cx="3460114" cy="5040163"/>
          </a:xfrm>
          <a:prstGeom prst="rect">
            <a:avLst/>
          </a:prstGeom>
        </p:spPr>
        <p:txBody>
          <a:bodyPr vert="horz" lIns="91440" tIns="45720" rIns="91440" bIns="45720" numCol="1" rtlCol="0">
            <a:noAutofit/>
          </a:bodyPr>
          <a:lstStyle>
            <a:lvl1pPr marL="228603" indent="-228603" algn="l" defTabSz="914411" rtl="0" eaLnBrk="1" latinLnBrk="0" hangingPunct="1">
              <a:lnSpc>
                <a:spcPct val="150000"/>
              </a:lnSpc>
              <a:spcBef>
                <a:spcPts val="1000"/>
              </a:spcBef>
              <a:buFont typeface="Arial" panose="020B0604020202020204" pitchFamily="34" charset="0"/>
              <a:buChar char="•"/>
              <a:defRPr sz="1800" kern="1200">
                <a:solidFill>
                  <a:schemeClr val="tx1"/>
                </a:solidFill>
                <a:latin typeface="Lato" panose="020F0502020204030203" pitchFamily="34" charset="-18"/>
                <a:ea typeface="+mn-ea"/>
                <a:cs typeface="+mn-cs"/>
              </a:defRPr>
            </a:lvl1pPr>
            <a:lvl2pPr marL="685808"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2pPr>
            <a:lvl3pPr marL="1143014"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3pPr>
            <a:lvl4pPr marL="1600220"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4pPr>
            <a:lvl5pPr marL="2057426"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800"/>
              </a:spcBef>
            </a:pPr>
            <a:r>
              <a:rPr lang="en-US" sz="1100" b="1">
                <a:solidFill>
                  <a:schemeClr val="tx1">
                    <a:lumMod val="85000"/>
                    <a:lumOff val="15000"/>
                  </a:schemeClr>
                </a:solidFill>
                <a:latin typeface="+mj-lt"/>
              </a:rPr>
              <a:t>lower costs of maintaining the leased space </a:t>
            </a:r>
            <a:r>
              <a:rPr lang="en-US" sz="1100">
                <a:solidFill>
                  <a:schemeClr val="tx1">
                    <a:lumMod val="85000"/>
                    <a:lumOff val="15000"/>
                  </a:schemeClr>
                </a:solidFill>
                <a:latin typeface="+mj-lt"/>
              </a:rPr>
              <a:t>- thanks to lower operating costs (up to 20% lower than in ordinary buildings) made possible by solutions that make </a:t>
            </a:r>
            <a:r>
              <a:rPr lang="en-US" sz="1100" b="1">
                <a:solidFill>
                  <a:schemeClr val="tx1">
                    <a:lumMod val="85000"/>
                    <a:lumOff val="15000"/>
                  </a:schemeClr>
                </a:solidFill>
                <a:latin typeface="+mj-lt"/>
              </a:rPr>
              <a:t>efficient use of energy, water and waste management, </a:t>
            </a:r>
            <a:r>
              <a:rPr lang="en-US" sz="1100">
                <a:solidFill>
                  <a:schemeClr val="tx1">
                    <a:lumMod val="85000"/>
                    <a:lumOff val="15000"/>
                  </a:schemeClr>
                </a:solidFill>
                <a:latin typeface="+mj-lt"/>
              </a:rPr>
              <a:t>i.e. rainwater is collected in special tanks and used to irrigate green areas; water-saving bathroom taps with reduced flow and time closure; use of grey water, intelligent system of energy-saving lighting management; high insulation parameters of building partitions; automation of air conditioning and ventilation and heat recovery; installation of solar panels. </a:t>
            </a:r>
            <a:endParaRPr lang="pl-PL" sz="1100">
              <a:solidFill>
                <a:schemeClr val="tx1">
                  <a:lumMod val="85000"/>
                  <a:lumOff val="15000"/>
                </a:schemeClr>
              </a:solidFill>
              <a:latin typeface="+mj-lt"/>
            </a:endParaRPr>
          </a:p>
          <a:p>
            <a:pPr marL="171450" indent="-171450">
              <a:lnSpc>
                <a:spcPct val="100000"/>
              </a:lnSpc>
              <a:spcBef>
                <a:spcPts val="800"/>
              </a:spcBef>
            </a:pPr>
            <a:r>
              <a:rPr lang="en-US" sz="1100" b="1">
                <a:solidFill>
                  <a:schemeClr val="tx1">
                    <a:lumMod val="85000"/>
                    <a:lumOff val="15000"/>
                  </a:schemeClr>
                </a:solidFill>
                <a:latin typeface="+mj-lt"/>
              </a:rPr>
              <a:t>certification of projects under the international BREEAM system.</a:t>
            </a:r>
            <a:r>
              <a:rPr lang="en-US" sz="1100">
                <a:solidFill>
                  <a:schemeClr val="tx1">
                    <a:lumMod val="85000"/>
                    <a:lumOff val="15000"/>
                  </a:schemeClr>
                </a:solidFill>
                <a:latin typeface="+mj-lt"/>
              </a:rPr>
              <a:t> Certification requires the assumption that the ecological value of a site before development will not diminish after development.</a:t>
            </a:r>
            <a:endParaRPr lang="pl-PL" sz="1100">
              <a:solidFill>
                <a:schemeClr val="tx1">
                  <a:lumMod val="85000"/>
                  <a:lumOff val="15000"/>
                </a:schemeClr>
              </a:solidFill>
              <a:latin typeface="+mj-lt"/>
            </a:endParaRPr>
          </a:p>
          <a:p>
            <a:pPr marL="171450" indent="-171450">
              <a:lnSpc>
                <a:spcPct val="100000"/>
              </a:lnSpc>
              <a:spcBef>
                <a:spcPts val="800"/>
              </a:spcBef>
            </a:pPr>
            <a:r>
              <a:rPr lang="en-US" sz="1100" b="1">
                <a:solidFill>
                  <a:schemeClr val="tx1">
                    <a:lumMod val="85000"/>
                    <a:lumOff val="15000"/>
                  </a:schemeClr>
                </a:solidFill>
                <a:latin typeface="+mj-lt"/>
              </a:rPr>
              <a:t>high indoor air quality and adequate daylight, </a:t>
            </a:r>
            <a:r>
              <a:rPr lang="en-US" sz="1100">
                <a:solidFill>
                  <a:schemeClr val="tx1">
                    <a:lumMod val="85000"/>
                    <a:lumOff val="15000"/>
                  </a:schemeClr>
                </a:solidFill>
                <a:latin typeface="+mj-lt"/>
              </a:rPr>
              <a:t>creating a pleasant indoor climate that contributes to well-being and productivity. High indoor air quality means an increase in productivity of more than 10%.</a:t>
            </a:r>
            <a:endParaRPr lang="pl-PL" sz="1100">
              <a:solidFill>
                <a:schemeClr val="tx1">
                  <a:lumMod val="85000"/>
                  <a:lumOff val="15000"/>
                </a:schemeClr>
              </a:solidFill>
              <a:latin typeface="+mj-lt"/>
            </a:endParaRPr>
          </a:p>
          <a:p>
            <a:pPr marL="171450" indent="-171450">
              <a:lnSpc>
                <a:spcPct val="100000"/>
              </a:lnSpc>
              <a:spcBef>
                <a:spcPts val="800"/>
              </a:spcBef>
            </a:pPr>
            <a:r>
              <a:rPr lang="en-US" sz="1100" b="1">
                <a:solidFill>
                  <a:schemeClr val="tx1">
                    <a:lumMod val="85000"/>
                    <a:lumOff val="15000"/>
                  </a:schemeClr>
                </a:solidFill>
                <a:latin typeface="+mj-lt"/>
              </a:rPr>
              <a:t>the use of renewable energy sources </a:t>
            </a:r>
            <a:r>
              <a:rPr lang="en-US" sz="1100">
                <a:solidFill>
                  <a:schemeClr val="tx1">
                    <a:lumMod val="85000"/>
                    <a:lumOff val="15000"/>
                  </a:schemeClr>
                </a:solidFill>
                <a:latin typeface="+mj-lt"/>
              </a:rPr>
              <a:t>in the energy balance of the project. This includes low emission</a:t>
            </a:r>
            <a:r>
              <a:rPr lang="en-US" sz="1100" b="1">
                <a:solidFill>
                  <a:schemeClr val="tx1">
                    <a:lumMod val="85000"/>
                    <a:lumOff val="15000"/>
                  </a:schemeClr>
                </a:solidFill>
                <a:latin typeface="+mj-lt"/>
              </a:rPr>
              <a:t> heat pumps and photovoltaic panels</a:t>
            </a:r>
            <a:r>
              <a:rPr lang="en-US" sz="1100">
                <a:solidFill>
                  <a:schemeClr val="tx1">
                    <a:lumMod val="85000"/>
                    <a:lumOff val="15000"/>
                  </a:schemeClr>
                </a:solidFill>
                <a:latin typeface="+mj-lt"/>
              </a:rPr>
              <a:t>, among others.</a:t>
            </a:r>
            <a:r>
              <a:rPr lang="pl-PL" sz="1100">
                <a:solidFill>
                  <a:schemeClr val="tx1">
                    <a:lumMod val="85000"/>
                    <a:lumOff val="15000"/>
                  </a:schemeClr>
                </a:solidFill>
                <a:latin typeface="+mj-lt"/>
              </a:rPr>
              <a:t>.</a:t>
            </a:r>
          </a:p>
          <a:p>
            <a:pPr marL="171450" indent="-171450">
              <a:lnSpc>
                <a:spcPct val="100000"/>
              </a:lnSpc>
              <a:spcBef>
                <a:spcPts val="800"/>
              </a:spcBef>
            </a:pPr>
            <a:endParaRPr lang="pl-PL" sz="1100" b="1">
              <a:solidFill>
                <a:schemeClr val="tx1">
                  <a:lumMod val="85000"/>
                  <a:lumOff val="15000"/>
                </a:schemeClr>
              </a:solidFill>
              <a:latin typeface="+mj-lt"/>
            </a:endParaRPr>
          </a:p>
        </p:txBody>
      </p:sp>
      <p:sp>
        <p:nvSpPr>
          <p:cNvPr id="24" name="Symbol zastępczy zawartości 13">
            <a:extLst>
              <a:ext uri="{FF2B5EF4-FFF2-40B4-BE49-F238E27FC236}">
                <a16:creationId xmlns:a16="http://schemas.microsoft.com/office/drawing/2014/main" id="{84A01F14-2C5C-3329-9B2F-F3ED983447A4}"/>
              </a:ext>
            </a:extLst>
          </p:cNvPr>
          <p:cNvSpPr txBox="1">
            <a:spLocks/>
          </p:cNvSpPr>
          <p:nvPr/>
        </p:nvSpPr>
        <p:spPr>
          <a:xfrm>
            <a:off x="4570140" y="2208362"/>
            <a:ext cx="3831977" cy="4649638"/>
          </a:xfrm>
          <a:prstGeom prst="rect">
            <a:avLst/>
          </a:prstGeom>
        </p:spPr>
        <p:txBody>
          <a:bodyPr vert="horz" lIns="91440" tIns="45720" rIns="91440" bIns="45720" numCol="1" rtlCol="0">
            <a:noAutofit/>
          </a:bodyPr>
          <a:lstStyle>
            <a:lvl1pPr marL="0" indent="0" algn="l" defTabSz="914411" rtl="0" eaLnBrk="1" latinLnBrk="0" hangingPunct="1">
              <a:lnSpc>
                <a:spcPct val="150000"/>
              </a:lnSpc>
              <a:spcBef>
                <a:spcPts val="1000"/>
              </a:spcBef>
              <a:buFont typeface="Arial" panose="020B0604020202020204" pitchFamily="34" charset="0"/>
              <a:buNone/>
              <a:defRPr sz="1800" kern="1200">
                <a:solidFill>
                  <a:schemeClr val="tx1"/>
                </a:solidFill>
                <a:latin typeface="+mj-lt"/>
                <a:ea typeface="+mn-ea"/>
                <a:cs typeface="+mn-cs"/>
              </a:defRPr>
            </a:lvl1pPr>
            <a:lvl2pPr marL="457205"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2pPr>
            <a:lvl3pPr marL="914411"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3pPr>
            <a:lvl4pPr marL="1371617"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4pPr>
            <a:lvl5pPr marL="1828823" indent="0" algn="l" defTabSz="914411" rtl="0" eaLnBrk="1" latinLnBrk="0" hangingPunct="1">
              <a:lnSpc>
                <a:spcPct val="150000"/>
              </a:lnSpc>
              <a:spcBef>
                <a:spcPts val="500"/>
              </a:spcBef>
              <a:buFont typeface="Arial" panose="020B0604020202020204" pitchFamily="34" charset="0"/>
              <a:buNone/>
              <a:defRPr sz="1800" kern="1200">
                <a:solidFill>
                  <a:schemeClr val="tx1"/>
                </a:solidFill>
                <a:latin typeface="+mj-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the use of the highest quality building insulation materials,</a:t>
            </a:r>
            <a:r>
              <a:rPr lang="en-US" sz="1100">
                <a:solidFill>
                  <a:schemeClr val="tx1">
                    <a:lumMod val="85000"/>
                    <a:lumOff val="15000"/>
                  </a:schemeClr>
                </a:solidFill>
                <a:latin typeface="+mj-lt"/>
              </a:rPr>
              <a:t> ensuring excellent thermal </a:t>
            </a:r>
            <a:r>
              <a:rPr lang="en-US" sz="1100" err="1">
                <a:solidFill>
                  <a:schemeClr val="tx1">
                    <a:lumMod val="85000"/>
                    <a:lumOff val="15000"/>
                  </a:schemeClr>
                </a:solidFill>
                <a:latin typeface="+mj-lt"/>
              </a:rPr>
              <a:t>optimisation</a:t>
            </a:r>
            <a:r>
              <a:rPr lang="en-US" sz="1100">
                <a:solidFill>
                  <a:schemeClr val="tx1">
                    <a:lumMod val="85000"/>
                    <a:lumOff val="15000"/>
                  </a:schemeClr>
                </a:solidFill>
                <a:latin typeface="+mj-lt"/>
              </a:rPr>
              <a:t>.</a:t>
            </a:r>
            <a:endParaRPr lang="pl-PL" sz="1100">
              <a:solidFill>
                <a:schemeClr val="tx1">
                  <a:lumMod val="85000"/>
                  <a:lumOff val="15000"/>
                </a:schemeClr>
              </a:solidFill>
              <a:latin typeface="+mj-lt"/>
            </a:endParaRP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design of wide green belts including high greenery </a:t>
            </a:r>
            <a:r>
              <a:rPr lang="en-US" sz="1100">
                <a:solidFill>
                  <a:schemeClr val="tx1">
                    <a:lumMod val="85000"/>
                    <a:lumOff val="15000"/>
                  </a:schemeClr>
                </a:solidFill>
                <a:latin typeface="+mj-lt"/>
              </a:rPr>
              <a:t>along roads and project sites, which among other things reduces the impact of road transport on the immediate surroundings.</a:t>
            </a:r>
            <a:endParaRPr lang="pl-PL" sz="1100">
              <a:solidFill>
                <a:schemeClr val="tx1">
                  <a:lumMod val="85000"/>
                  <a:lumOff val="15000"/>
                </a:schemeClr>
              </a:solidFill>
              <a:latin typeface="+mj-lt"/>
            </a:endParaRP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the use of mostly recyclable materials for construction.</a:t>
            </a:r>
            <a:endParaRPr lang="pl-PL" sz="1100" b="1">
              <a:solidFill>
                <a:schemeClr val="tx1">
                  <a:lumMod val="85000"/>
                  <a:lumOff val="15000"/>
                </a:schemeClr>
              </a:solidFill>
              <a:latin typeface="+mj-lt"/>
            </a:endParaRP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implementation of a proper management and waste treatment system on the investment site, </a:t>
            </a:r>
            <a:r>
              <a:rPr lang="en-US" sz="1100">
                <a:solidFill>
                  <a:schemeClr val="tx1">
                    <a:lumMod val="85000"/>
                    <a:lumOff val="15000"/>
                  </a:schemeClr>
                </a:solidFill>
                <a:latin typeface="+mj-lt"/>
              </a:rPr>
              <a:t>which will exclude the potential impact on the immediate environment of the projects.</a:t>
            </a:r>
            <a:endParaRPr lang="pl-PL" sz="1100">
              <a:solidFill>
                <a:schemeClr val="tx1">
                  <a:lumMod val="85000"/>
                  <a:lumOff val="15000"/>
                </a:schemeClr>
              </a:solidFill>
              <a:latin typeface="+mj-lt"/>
            </a:endParaRP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maximum high ratio of biologically active area of the site.</a:t>
            </a:r>
            <a:endParaRPr lang="pl-PL" sz="1100" b="1">
              <a:solidFill>
                <a:schemeClr val="tx1">
                  <a:lumMod val="85000"/>
                  <a:lumOff val="15000"/>
                </a:schemeClr>
              </a:solidFill>
              <a:latin typeface="+mj-lt"/>
            </a:endParaRP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maximum protection of the existing tree stand and </a:t>
            </a:r>
            <a:r>
              <a:rPr lang="en-US" sz="1100" b="1" err="1">
                <a:solidFill>
                  <a:schemeClr val="tx1">
                    <a:lumMod val="85000"/>
                    <a:lumOff val="15000"/>
                  </a:schemeClr>
                </a:solidFill>
                <a:latin typeface="+mj-lt"/>
              </a:rPr>
              <a:t>maximisation</a:t>
            </a:r>
            <a:r>
              <a:rPr lang="en-US" sz="1100" b="1">
                <a:solidFill>
                  <a:schemeClr val="tx1">
                    <a:lumMod val="85000"/>
                    <a:lumOff val="15000"/>
                  </a:schemeClr>
                </a:solidFill>
                <a:latin typeface="+mj-lt"/>
              </a:rPr>
              <a:t> of planting of plants </a:t>
            </a:r>
            <a:r>
              <a:rPr lang="en-US" sz="1100">
                <a:solidFill>
                  <a:schemeClr val="tx1">
                    <a:lumMod val="85000"/>
                    <a:lumOff val="15000"/>
                  </a:schemeClr>
                </a:solidFill>
                <a:latin typeface="+mj-lt"/>
              </a:rPr>
              <a:t>creating a friendly environment for numerous animals and creation of natural habitats, thus contributing to the preservation of the biodiversity of the area.</a:t>
            </a:r>
            <a:endParaRPr lang="pl-PL" sz="1100">
              <a:solidFill>
                <a:schemeClr val="tx1">
                  <a:lumMod val="85000"/>
                  <a:lumOff val="15000"/>
                </a:schemeClr>
              </a:solidFill>
              <a:latin typeface="+mj-lt"/>
            </a:endParaRP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Landscaping elements such as benches, an outdoor gym for employees and residents.</a:t>
            </a:r>
          </a:p>
          <a:p>
            <a:pPr marL="171450" indent="-171450">
              <a:lnSpc>
                <a:spcPct val="100000"/>
              </a:lnSpc>
              <a:spcBef>
                <a:spcPts val="800"/>
              </a:spcBef>
              <a:buFont typeface="Arial" panose="020B0604020202020204" pitchFamily="34" charset="0"/>
              <a:buChar char="•"/>
            </a:pPr>
            <a:r>
              <a:rPr lang="en-US" sz="1100" b="1">
                <a:solidFill>
                  <a:schemeClr val="tx1">
                    <a:lumMod val="85000"/>
                    <a:lumOff val="15000"/>
                  </a:schemeClr>
                </a:solidFill>
                <a:latin typeface="+mj-lt"/>
              </a:rPr>
              <a:t>intelligent led lighting system </a:t>
            </a:r>
            <a:r>
              <a:rPr lang="en-US" sz="1100">
                <a:solidFill>
                  <a:schemeClr val="tx1">
                    <a:lumMod val="85000"/>
                    <a:lumOff val="15000"/>
                  </a:schemeClr>
                </a:solidFill>
                <a:latin typeface="+mj-lt"/>
              </a:rPr>
              <a:t>that provides excellent energy-efficient lighting in compliance with standards, while maintaining low and monitored power consumption</a:t>
            </a:r>
            <a:endParaRPr lang="pl-PL" sz="1100">
              <a:solidFill>
                <a:schemeClr val="tx1">
                  <a:lumMod val="85000"/>
                  <a:lumOff val="15000"/>
                </a:schemeClr>
              </a:solidFill>
              <a:latin typeface="+mj-lt"/>
            </a:endParaRPr>
          </a:p>
        </p:txBody>
      </p:sp>
      <p:sp>
        <p:nvSpPr>
          <p:cNvPr id="29" name="Tytuł 2">
            <a:extLst>
              <a:ext uri="{FF2B5EF4-FFF2-40B4-BE49-F238E27FC236}">
                <a16:creationId xmlns:a16="http://schemas.microsoft.com/office/drawing/2014/main" id="{8EA27F64-0488-70BD-E265-986720B563D3}"/>
              </a:ext>
            </a:extLst>
          </p:cNvPr>
          <p:cNvSpPr txBox="1">
            <a:spLocks/>
          </p:cNvSpPr>
          <p:nvPr/>
        </p:nvSpPr>
        <p:spPr>
          <a:xfrm>
            <a:off x="3047797" y="535508"/>
            <a:ext cx="8898185" cy="523871"/>
          </a:xfrm>
          <a:prstGeom prst="rect">
            <a:avLst/>
          </a:prstGeom>
        </p:spPr>
        <p:txBody>
          <a:bodyPr vert="horz" lIns="91440" tIns="45720" rIns="91440" bIns="45720" rtlCol="0" anchor="t">
            <a:normAutofit/>
          </a:bodyPr>
          <a:lstStyle>
            <a:lvl1pPr algn="l" defTabSz="914411" rtl="0" eaLnBrk="1" latinLnBrk="0" hangingPunct="1">
              <a:lnSpc>
                <a:spcPct val="90000"/>
              </a:lnSpc>
              <a:spcBef>
                <a:spcPct val="0"/>
              </a:spcBef>
              <a:buNone/>
              <a:defRPr sz="3200" b="1" kern="1200">
                <a:solidFill>
                  <a:srgbClr val="633F53"/>
                </a:solidFill>
                <a:latin typeface="+mj-lt"/>
                <a:ea typeface="+mj-ea"/>
                <a:cs typeface="+mj-cs"/>
              </a:defRPr>
            </a:lvl1pPr>
          </a:lstStyle>
          <a:p>
            <a:r>
              <a:rPr lang="en-US" sz="2800" i="1"/>
              <a:t>WITH A VIEW TO THE FUTURE</a:t>
            </a:r>
            <a:endParaRPr lang="pl-PL" sz="2800" i="1"/>
          </a:p>
        </p:txBody>
      </p:sp>
      <p:sp>
        <p:nvSpPr>
          <p:cNvPr id="30" name="pole tekstowe 29">
            <a:extLst>
              <a:ext uri="{FF2B5EF4-FFF2-40B4-BE49-F238E27FC236}">
                <a16:creationId xmlns:a16="http://schemas.microsoft.com/office/drawing/2014/main" id="{46BF2EBC-EDC3-7A6F-457B-D4563B6B57E7}"/>
              </a:ext>
            </a:extLst>
          </p:cNvPr>
          <p:cNvSpPr txBox="1"/>
          <p:nvPr/>
        </p:nvSpPr>
        <p:spPr>
          <a:xfrm>
            <a:off x="994276" y="1165885"/>
            <a:ext cx="7401793" cy="1184940"/>
          </a:xfrm>
          <a:prstGeom prst="rect">
            <a:avLst/>
          </a:prstGeom>
          <a:noFill/>
        </p:spPr>
        <p:txBody>
          <a:bodyPr wrap="square">
            <a:spAutoFit/>
          </a:bodyPr>
          <a:lstStyle/>
          <a:p>
            <a:r>
              <a:rPr lang="en-US" sz="1500" i="1">
                <a:solidFill>
                  <a:srgbClr val="58334C"/>
                </a:solidFill>
                <a:latin typeface="+mj-lt"/>
              </a:rPr>
              <a:t>based on the principles of ESG and sustainable construction with the highest requirements for low-carbon and energy efficiency, guaranteeing tenants the lowest costs of maintaining the used space while meeting the most stringent requirements of the international BREEAM building certification system, DL Invest Group guarantees</a:t>
            </a:r>
            <a:r>
              <a:rPr lang="pl-PL" sz="1500" i="1">
                <a:solidFill>
                  <a:srgbClr val="58334C"/>
                </a:solidFill>
                <a:latin typeface="+mj-lt"/>
              </a:rPr>
              <a:t>:</a:t>
            </a:r>
            <a:endParaRPr lang="pl-PL" sz="1100" i="1">
              <a:solidFill>
                <a:schemeClr val="tx1">
                  <a:lumMod val="85000"/>
                  <a:lumOff val="15000"/>
                </a:schemeClr>
              </a:solidFill>
              <a:latin typeface="+mj-lt"/>
            </a:endParaRPr>
          </a:p>
          <a:p>
            <a:endParaRPr lang="pl-PL" sz="1100"/>
          </a:p>
        </p:txBody>
      </p:sp>
      <p:pic>
        <p:nvPicPr>
          <p:cNvPr id="32" name="Obraz 31">
            <a:extLst>
              <a:ext uri="{FF2B5EF4-FFF2-40B4-BE49-F238E27FC236}">
                <a16:creationId xmlns:a16="http://schemas.microsoft.com/office/drawing/2014/main" id="{ED78EB4B-A589-3672-F6B9-4E4613B21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2061" y="509295"/>
            <a:ext cx="1308781" cy="494457"/>
          </a:xfrm>
          <a:prstGeom prst="rect">
            <a:avLst/>
          </a:prstGeom>
        </p:spPr>
      </p:pic>
      <p:sp>
        <p:nvSpPr>
          <p:cNvPr id="42" name="Symbol zastępczy numeru slajdu 5">
            <a:extLst>
              <a:ext uri="{FF2B5EF4-FFF2-40B4-BE49-F238E27FC236}">
                <a16:creationId xmlns:a16="http://schemas.microsoft.com/office/drawing/2014/main" id="{16DF20EC-EE07-A390-F904-2F6F1F23F730}"/>
              </a:ext>
            </a:extLst>
          </p:cNvPr>
          <p:cNvSpPr txBox="1">
            <a:spLocks/>
          </p:cNvSpPr>
          <p:nvPr/>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633F53"/>
                </a:solidFill>
              </a:rPr>
              <a:pPr/>
              <a:t>15</a:t>
            </a:fld>
            <a:endParaRPr lang="pl-PL" sz="1600">
              <a:solidFill>
                <a:srgbClr val="633F53"/>
              </a:solidFill>
            </a:endParaRPr>
          </a:p>
        </p:txBody>
      </p:sp>
    </p:spTree>
    <p:extLst>
      <p:ext uri="{BB962C8B-B14F-4D97-AF65-F5344CB8AC3E}">
        <p14:creationId xmlns:p14="http://schemas.microsoft.com/office/powerpoint/2010/main" val="73307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id="{82C9913E-749E-41FA-810F-7D6CF33A8A67}"/>
              </a:ext>
            </a:extLst>
          </p:cNvPr>
          <p:cNvSpPr txBox="1">
            <a:spLocks/>
          </p:cNvSpPr>
          <p:nvPr/>
        </p:nvSpPr>
        <p:spPr>
          <a:xfrm rot="16200000">
            <a:off x="-1876716" y="3909443"/>
            <a:ext cx="4639258" cy="582164"/>
          </a:xfrm>
          <a:prstGeom prst="rect">
            <a:avLst/>
          </a:prstGeom>
          <a:noFill/>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pl-PL" sz="2800" b="1">
              <a:solidFill>
                <a:schemeClr val="bg1"/>
              </a:solidFill>
            </a:endParaRPr>
          </a:p>
        </p:txBody>
      </p:sp>
      <p:sp>
        <p:nvSpPr>
          <p:cNvPr id="2" name="Prostokąt 1">
            <a:extLst>
              <a:ext uri="{FF2B5EF4-FFF2-40B4-BE49-F238E27FC236}">
                <a16:creationId xmlns:a16="http://schemas.microsoft.com/office/drawing/2014/main" id="{F2F5092B-E0C7-7149-FC97-EC881F8B7F45}"/>
              </a:ext>
            </a:extLst>
          </p:cNvPr>
          <p:cNvSpPr/>
          <p:nvPr/>
        </p:nvSpPr>
        <p:spPr>
          <a:xfrm>
            <a:off x="-35554" y="0"/>
            <a:ext cx="12227553" cy="68580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id="{F4737309-8F5B-9994-5178-3BB23124D734}"/>
              </a:ext>
            </a:extLst>
          </p:cNvPr>
          <p:cNvSpPr txBox="1"/>
          <p:nvPr/>
        </p:nvSpPr>
        <p:spPr>
          <a:xfrm rot="16200000">
            <a:off x="-81157" y="5584911"/>
            <a:ext cx="1226556" cy="263605"/>
          </a:xfrm>
          <a:prstGeom prst="rect">
            <a:avLst/>
          </a:prstGeom>
          <a:noFill/>
        </p:spPr>
        <p:txBody>
          <a:bodyPr wrap="square" rtlCol="0">
            <a:spAutoFit/>
          </a:bodyPr>
          <a:lstStyle/>
          <a:p>
            <a:pPr>
              <a:lnSpc>
                <a:spcPct val="100000"/>
              </a:lnSpc>
            </a:pPr>
            <a:r>
              <a:rPr lang="pl-PL" sz="1100" b="0">
                <a:solidFill>
                  <a:srgbClr val="684356"/>
                </a:solidFill>
              </a:rPr>
              <a:t>DL </a:t>
            </a:r>
            <a:r>
              <a:rPr lang="pl-PL" sz="1100">
                <a:solidFill>
                  <a:srgbClr val="684356"/>
                </a:solidFill>
              </a:rPr>
              <a:t>INVEST GROUP</a:t>
            </a:r>
            <a:endParaRPr lang="pl-PL" sz="1100" b="0">
              <a:solidFill>
                <a:srgbClr val="684356"/>
              </a:solidFill>
            </a:endParaRPr>
          </a:p>
        </p:txBody>
      </p:sp>
      <p:cxnSp>
        <p:nvCxnSpPr>
          <p:cNvPr id="5" name="Łącznik prosty 4">
            <a:extLst>
              <a:ext uri="{FF2B5EF4-FFF2-40B4-BE49-F238E27FC236}">
                <a16:creationId xmlns:a16="http://schemas.microsoft.com/office/drawing/2014/main" id="{C81B2FBE-7352-2752-DC59-EA7B952F2E56}"/>
              </a:ext>
            </a:extLst>
          </p:cNvPr>
          <p:cNvCxnSpPr>
            <a:cxnSpLocks/>
            <a:endCxn id="4" idx="3"/>
          </p:cNvCxnSpPr>
          <p:nvPr/>
        </p:nvCxnSpPr>
        <p:spPr>
          <a:xfrm>
            <a:off x="526073" y="1167464"/>
            <a:ext cx="6048" cy="3935972"/>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C39F3083-042D-8E55-7AC2-75381A732D2C}"/>
              </a:ext>
            </a:extLst>
          </p:cNvPr>
          <p:cNvCxnSpPr>
            <a:cxnSpLocks/>
          </p:cNvCxnSpPr>
          <p:nvPr/>
        </p:nvCxnSpPr>
        <p:spPr>
          <a:xfrm>
            <a:off x="526073" y="174567"/>
            <a:ext cx="0" cy="199546"/>
          </a:xfrm>
          <a:prstGeom prst="line">
            <a:avLst/>
          </a:prstGeom>
          <a:ln>
            <a:solidFill>
              <a:srgbClr val="633F53"/>
            </a:solidFill>
          </a:ln>
        </p:spPr>
        <p:style>
          <a:lnRef idx="1">
            <a:schemeClr val="accent1"/>
          </a:lnRef>
          <a:fillRef idx="0">
            <a:schemeClr val="accent1"/>
          </a:fillRef>
          <a:effectRef idx="0">
            <a:schemeClr val="accent1"/>
          </a:effectRef>
          <a:fontRef idx="minor">
            <a:schemeClr val="tx1"/>
          </a:fontRef>
        </p:style>
      </p:cxnSp>
      <p:sp>
        <p:nvSpPr>
          <p:cNvPr id="11" name="Symbol zastępczy numeru slajdu 5">
            <a:extLst>
              <a:ext uri="{FF2B5EF4-FFF2-40B4-BE49-F238E27FC236}">
                <a16:creationId xmlns:a16="http://schemas.microsoft.com/office/drawing/2014/main" id="{DDC40307-DC04-C686-78BA-98D43ADB350B}"/>
              </a:ext>
            </a:extLst>
          </p:cNvPr>
          <p:cNvSpPr txBox="1">
            <a:spLocks/>
          </p:cNvSpPr>
          <p:nvPr/>
        </p:nvSpPr>
        <p:spPr>
          <a:xfrm>
            <a:off x="-1" y="6219828"/>
            <a:ext cx="1052152" cy="632793"/>
          </a:xfrm>
          <a:prstGeom prst="rect">
            <a:avLst/>
          </a:prstGeom>
        </p:spPr>
        <p:txBody>
          <a:bodyPr vert="horz" lIns="91440" tIns="45720" rIns="91440" bIns="45720" rtlCol="0" anchor="ctr"/>
          <a:lstStyle>
            <a:defPPr>
              <a:defRPr lang="pl-PL"/>
            </a:defPPr>
            <a:lvl1pPr marL="0" algn="ctr" defTabSz="914400" rtl="0" eaLnBrk="1" latinLnBrk="0" hangingPunct="1">
              <a:defRPr sz="2400" kern="1200">
                <a:solidFill>
                  <a:schemeClr val="bg2">
                    <a:lumMod val="25000"/>
                  </a:schemeClr>
                </a:solidFill>
                <a:latin typeface="Lato" panose="020F0502020204030203" pitchFamily="34"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9B76F-E264-471A-961B-734126076347}" type="slidenum">
              <a:rPr lang="pl-PL" sz="1600" smtClean="0">
                <a:solidFill>
                  <a:srgbClr val="633F53"/>
                </a:solidFill>
              </a:rPr>
              <a:pPr/>
              <a:t>16</a:t>
            </a:fld>
            <a:endParaRPr lang="pl-PL" sz="1600">
              <a:solidFill>
                <a:srgbClr val="633F53"/>
              </a:solidFill>
            </a:endParaRPr>
          </a:p>
        </p:txBody>
      </p:sp>
      <p:grpSp>
        <p:nvGrpSpPr>
          <p:cNvPr id="13" name="Grupa 12">
            <a:extLst>
              <a:ext uri="{FF2B5EF4-FFF2-40B4-BE49-F238E27FC236}">
                <a16:creationId xmlns:a16="http://schemas.microsoft.com/office/drawing/2014/main" id="{CC629F92-532B-0A20-F40E-49F767591FBA}"/>
              </a:ext>
            </a:extLst>
          </p:cNvPr>
          <p:cNvGrpSpPr/>
          <p:nvPr/>
        </p:nvGrpSpPr>
        <p:grpSpPr>
          <a:xfrm>
            <a:off x="320591" y="543189"/>
            <a:ext cx="410963" cy="426665"/>
            <a:chOff x="329372" y="551164"/>
            <a:chExt cx="410963" cy="426665"/>
          </a:xfrm>
          <a:solidFill>
            <a:schemeClr val="bg1"/>
          </a:solidFill>
        </p:grpSpPr>
        <p:sp>
          <p:nvSpPr>
            <p:cNvPr id="14" name="Sześciokąt 13">
              <a:extLst>
                <a:ext uri="{FF2B5EF4-FFF2-40B4-BE49-F238E27FC236}">
                  <a16:creationId xmlns:a16="http://schemas.microsoft.com/office/drawing/2014/main" id="{A7560884-306D-75E6-B7BC-D7EDA8A75BF1}"/>
                </a:ext>
              </a:extLst>
            </p:cNvPr>
            <p:cNvSpPr/>
            <p:nvPr/>
          </p:nvSpPr>
          <p:spPr>
            <a:xfrm rot="16200000">
              <a:off x="313025" y="567511"/>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15" name="Sześciokąt 14">
              <a:extLst>
                <a:ext uri="{FF2B5EF4-FFF2-40B4-BE49-F238E27FC236}">
                  <a16:creationId xmlns:a16="http://schemas.microsoft.com/office/drawing/2014/main" id="{3C634AF0-EE5B-95B1-795B-F2DF400F28C1}"/>
                </a:ext>
              </a:extLst>
            </p:cNvPr>
            <p:cNvSpPr/>
            <p:nvPr/>
          </p:nvSpPr>
          <p:spPr>
            <a:xfrm rot="16200000">
              <a:off x="519651" y="567511"/>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sp>
          <p:nvSpPr>
            <p:cNvPr id="16" name="Sześciokąt 15">
              <a:extLst>
                <a:ext uri="{FF2B5EF4-FFF2-40B4-BE49-F238E27FC236}">
                  <a16:creationId xmlns:a16="http://schemas.microsoft.com/office/drawing/2014/main" id="{91C212FF-AA04-6DBE-5953-28A90EC526D9}"/>
                </a:ext>
              </a:extLst>
            </p:cNvPr>
            <p:cNvSpPr/>
            <p:nvPr/>
          </p:nvSpPr>
          <p:spPr>
            <a:xfrm rot="16200000">
              <a:off x="417482" y="757145"/>
              <a:ext cx="237031" cy="204337"/>
            </a:xfrm>
            <a:prstGeom prst="hexagon">
              <a:avLst/>
            </a:prstGeom>
            <a:noFill/>
            <a:ln w="19050">
              <a:solidFill>
                <a:srgbClr val="6B4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bg1"/>
                  </a:solidFill>
                </a:ln>
                <a:noFill/>
              </a:endParaRPr>
            </a:p>
          </p:txBody>
        </p:sp>
      </p:grpSp>
      <p:pic>
        <p:nvPicPr>
          <p:cNvPr id="3" name="Obraz 2">
            <a:extLst>
              <a:ext uri="{FF2B5EF4-FFF2-40B4-BE49-F238E27FC236}">
                <a16:creationId xmlns:a16="http://schemas.microsoft.com/office/drawing/2014/main" id="{FA4C4498-AE2C-48AB-ABC3-3B864AD46A92}"/>
              </a:ext>
            </a:extLst>
          </p:cNvPr>
          <p:cNvPicPr>
            <a:picLocks noChangeAspect="1"/>
          </p:cNvPicPr>
          <p:nvPr/>
        </p:nvPicPr>
        <p:blipFill rotWithShape="1">
          <a:blip r:embed="rId2"/>
          <a:srcRect l="771" t="1324" r="940"/>
          <a:stretch/>
        </p:blipFill>
        <p:spPr>
          <a:xfrm>
            <a:off x="1221013" y="1415680"/>
            <a:ext cx="6268549" cy="4804148"/>
          </a:xfrm>
          <a:prstGeom prst="rect">
            <a:avLst/>
          </a:prstGeom>
          <a:effectLst>
            <a:outerShdw blurRad="50800" dist="38100" dir="2700000" algn="tl" rotWithShape="0">
              <a:prstClr val="black">
                <a:alpha val="40000"/>
              </a:prstClr>
            </a:outerShdw>
          </a:effectLst>
        </p:spPr>
      </p:pic>
      <p:sp>
        <p:nvSpPr>
          <p:cNvPr id="10" name="Tytuł 9">
            <a:extLst>
              <a:ext uri="{FF2B5EF4-FFF2-40B4-BE49-F238E27FC236}">
                <a16:creationId xmlns:a16="http://schemas.microsoft.com/office/drawing/2014/main" id="{375E7F52-1104-4AB9-9AC6-1935C391E006}"/>
              </a:ext>
            </a:extLst>
          </p:cNvPr>
          <p:cNvSpPr>
            <a:spLocks noGrp="1"/>
          </p:cNvSpPr>
          <p:nvPr>
            <p:ph type="title"/>
          </p:nvPr>
        </p:nvSpPr>
        <p:spPr>
          <a:xfrm>
            <a:off x="1133430" y="494587"/>
            <a:ext cx="8898185" cy="523871"/>
          </a:xfrm>
        </p:spPr>
        <p:txBody>
          <a:bodyPr>
            <a:normAutofit fontScale="90000"/>
          </a:bodyPr>
          <a:lstStyle/>
          <a:p>
            <a:r>
              <a:rPr lang="en-US"/>
              <a:t>GREEN SOLUTIONS ARE OUR PRIORITY</a:t>
            </a:r>
            <a:endParaRPr lang="pl-PL"/>
          </a:p>
        </p:txBody>
      </p:sp>
      <p:pic>
        <p:nvPicPr>
          <p:cNvPr id="12" name="Obraz 11">
            <a:extLst>
              <a:ext uri="{FF2B5EF4-FFF2-40B4-BE49-F238E27FC236}">
                <a16:creationId xmlns:a16="http://schemas.microsoft.com/office/drawing/2014/main" id="{21622A2A-9D6E-4B76-9B20-8C60DFD1C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501" y="2381673"/>
            <a:ext cx="1347650" cy="1264680"/>
          </a:xfrm>
          <a:prstGeom prst="rect">
            <a:avLst/>
          </a:prstGeom>
        </p:spPr>
      </p:pic>
      <p:pic>
        <p:nvPicPr>
          <p:cNvPr id="8" name="Obraz 7">
            <a:extLst>
              <a:ext uri="{FF2B5EF4-FFF2-40B4-BE49-F238E27FC236}">
                <a16:creationId xmlns:a16="http://schemas.microsoft.com/office/drawing/2014/main" id="{515BB1F6-968E-4C45-A990-343EC616B372}"/>
              </a:ext>
            </a:extLst>
          </p:cNvPr>
          <p:cNvPicPr>
            <a:picLocks noChangeAspect="1"/>
          </p:cNvPicPr>
          <p:nvPr/>
        </p:nvPicPr>
        <p:blipFill rotWithShape="1">
          <a:blip r:embed="rId4"/>
          <a:srcRect t="1231" r="17514" b="24997"/>
          <a:stretch/>
        </p:blipFill>
        <p:spPr>
          <a:xfrm>
            <a:off x="8257184" y="505463"/>
            <a:ext cx="1512032" cy="498473"/>
          </a:xfrm>
          <a:prstGeom prst="rect">
            <a:avLst/>
          </a:prstGeom>
        </p:spPr>
      </p:pic>
      <p:pic>
        <p:nvPicPr>
          <p:cNvPr id="55300" name="Picture 4" descr="Sweco – Veriloc Automation">
            <a:extLst>
              <a:ext uri="{FF2B5EF4-FFF2-40B4-BE49-F238E27FC236}">
                <a16:creationId xmlns:a16="http://schemas.microsoft.com/office/drawing/2014/main" id="{0F0FC2F4-3E7E-4D99-B861-F51C369E8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4953" y="2169546"/>
            <a:ext cx="1612441" cy="1612441"/>
          </a:xfrm>
          <a:prstGeom prst="rect">
            <a:avLst/>
          </a:prstGeom>
          <a:noFill/>
          <a:extLst>
            <a:ext uri="{909E8E84-426E-40DD-AFC4-6F175D3DCCD1}">
              <a14:hiddenFill xmlns:a14="http://schemas.microsoft.com/office/drawing/2010/main">
                <a:solidFill>
                  <a:srgbClr val="FFFFFF"/>
                </a:solidFill>
              </a14:hiddenFill>
            </a:ext>
          </a:extLst>
        </p:spPr>
      </p:pic>
      <p:pic>
        <p:nvPicPr>
          <p:cNvPr id="18" name="Obraz 17">
            <a:extLst>
              <a:ext uri="{FF2B5EF4-FFF2-40B4-BE49-F238E27FC236}">
                <a16:creationId xmlns:a16="http://schemas.microsoft.com/office/drawing/2014/main" id="{0FE5AFEF-BC38-8DC0-37B2-E2F14C944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2061" y="509295"/>
            <a:ext cx="1308781" cy="494457"/>
          </a:xfrm>
          <a:prstGeom prst="rect">
            <a:avLst/>
          </a:prstGeom>
        </p:spPr>
      </p:pic>
      <p:pic>
        <p:nvPicPr>
          <p:cNvPr id="25" name="Grafika 24">
            <a:extLst>
              <a:ext uri="{FF2B5EF4-FFF2-40B4-BE49-F238E27FC236}">
                <a16:creationId xmlns:a16="http://schemas.microsoft.com/office/drawing/2014/main" id="{4171456C-6FCE-2488-8E49-491A7E920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362" y="3995251"/>
            <a:ext cx="2482434" cy="2299902"/>
          </a:xfrm>
          <a:prstGeom prst="rect">
            <a:avLst/>
          </a:prstGeom>
        </p:spPr>
      </p:pic>
      <p:pic>
        <p:nvPicPr>
          <p:cNvPr id="17" name="Grafika 16">
            <a:extLst>
              <a:ext uri="{FF2B5EF4-FFF2-40B4-BE49-F238E27FC236}">
                <a16:creationId xmlns:a16="http://schemas.microsoft.com/office/drawing/2014/main" id="{3F21DB8F-25A5-874A-491A-8F2EBFC58E7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36870" b="37166"/>
          <a:stretch/>
        </p:blipFill>
        <p:spPr>
          <a:xfrm>
            <a:off x="8455372" y="1335976"/>
            <a:ext cx="3152486" cy="818510"/>
          </a:xfrm>
          <a:prstGeom prst="rect">
            <a:avLst/>
          </a:prstGeom>
        </p:spPr>
      </p:pic>
    </p:spTree>
    <p:extLst>
      <p:ext uri="{BB962C8B-B14F-4D97-AF65-F5344CB8AC3E}">
        <p14:creationId xmlns:p14="http://schemas.microsoft.com/office/powerpoint/2010/main" val="4132660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7">
            <a:extLst>
              <a:ext uri="{FF2B5EF4-FFF2-40B4-BE49-F238E27FC236}">
                <a16:creationId xmlns:a16="http://schemas.microsoft.com/office/drawing/2014/main" id="{4E3318C8-D87A-4B72-9E8C-E3761F411EC1}"/>
              </a:ext>
            </a:extLst>
          </p:cNvPr>
          <p:cNvPicPr>
            <a:picLocks noChangeAspect="1"/>
          </p:cNvPicPr>
          <p:nvPr/>
        </p:nvPicPr>
        <p:blipFill rotWithShape="1">
          <a:blip r:embed="rId2">
            <a:extLst>
              <a:ext uri="{28A0092B-C50C-407E-A947-70E740481C1C}">
                <a14:useLocalDpi xmlns:a14="http://schemas.microsoft.com/office/drawing/2010/main" val="0"/>
              </a:ext>
            </a:extLst>
          </a:blip>
          <a:srcRect l="39324" r="5134"/>
          <a:stretch/>
        </p:blipFill>
        <p:spPr>
          <a:xfrm>
            <a:off x="6477000" y="0"/>
            <a:ext cx="5715000" cy="6858000"/>
          </a:xfrm>
          <a:prstGeom prst="rect">
            <a:avLst/>
          </a:prstGeom>
        </p:spPr>
      </p:pic>
      <p:sp>
        <p:nvSpPr>
          <p:cNvPr id="2" name="Symbol zastępczy zawartości 1">
            <a:extLst>
              <a:ext uri="{FF2B5EF4-FFF2-40B4-BE49-F238E27FC236}">
                <a16:creationId xmlns:a16="http://schemas.microsoft.com/office/drawing/2014/main" id="{E9875A72-0B51-4B45-8CB1-C93AD16A97D8}"/>
              </a:ext>
            </a:extLst>
          </p:cNvPr>
          <p:cNvSpPr>
            <a:spLocks noGrp="1"/>
          </p:cNvSpPr>
          <p:nvPr>
            <p:ph idx="1"/>
          </p:nvPr>
        </p:nvSpPr>
        <p:spPr>
          <a:xfrm>
            <a:off x="2080854" y="1691822"/>
            <a:ext cx="4662847" cy="3023053"/>
          </a:xfrm>
        </p:spPr>
        <p:txBody>
          <a:bodyPr>
            <a:normAutofit/>
          </a:bodyPr>
          <a:lstStyle/>
          <a:p>
            <a:pPr lvl="0">
              <a:lnSpc>
                <a:spcPct val="120000"/>
              </a:lnSpc>
              <a:defRPr/>
            </a:pPr>
            <a:r>
              <a:rPr lang="pl-PL" b="1" dirty="0"/>
              <a:t>Dominik Leszczyński</a:t>
            </a:r>
            <a:br>
              <a:rPr lang="pl-PL" sz="1100" b="1" dirty="0"/>
            </a:br>
            <a:r>
              <a:rPr lang="pl-PL" sz="1400" b="1" dirty="0"/>
              <a:t>CEO</a:t>
            </a:r>
            <a:endParaRPr lang="en-US" sz="1400" b="1" dirty="0"/>
          </a:p>
          <a:p>
            <a:pPr lvl="0">
              <a:lnSpc>
                <a:spcPct val="120000"/>
              </a:lnSpc>
              <a:spcBef>
                <a:spcPts val="0"/>
              </a:spcBef>
              <a:defRPr/>
            </a:pPr>
            <a:r>
              <a:rPr lang="en-US" sz="1100" dirty="0"/>
              <a:t>+48 601 443 131</a:t>
            </a:r>
            <a:endParaRPr lang="pl-PL" sz="1100" dirty="0"/>
          </a:p>
          <a:p>
            <a:pPr lvl="0">
              <a:lnSpc>
                <a:spcPct val="120000"/>
              </a:lnSpc>
              <a:spcBef>
                <a:spcPts val="0"/>
              </a:spcBef>
              <a:defRPr/>
            </a:pPr>
            <a:r>
              <a:rPr lang="pl-PL" sz="1100" dirty="0"/>
              <a:t>d.leszczynski@dlinvest.pl</a:t>
            </a:r>
          </a:p>
          <a:p>
            <a:pPr lvl="0">
              <a:lnSpc>
                <a:spcPct val="120000"/>
              </a:lnSpc>
              <a:spcBef>
                <a:spcPts val="0"/>
              </a:spcBef>
              <a:defRPr/>
            </a:pPr>
            <a:endParaRPr lang="pl-PL" sz="1100" dirty="0"/>
          </a:p>
          <a:p>
            <a:pPr lvl="0">
              <a:lnSpc>
                <a:spcPct val="120000"/>
              </a:lnSpc>
              <a:spcBef>
                <a:spcPts val="0"/>
              </a:spcBef>
              <a:defRPr/>
            </a:pPr>
            <a:endParaRPr lang="pl-PL" sz="1100" dirty="0"/>
          </a:p>
          <a:p>
            <a:pPr lvl="0">
              <a:lnSpc>
                <a:spcPct val="120000"/>
              </a:lnSpc>
              <a:spcBef>
                <a:spcPts val="0"/>
              </a:spcBef>
              <a:defRPr/>
            </a:pPr>
            <a:endParaRPr lang="pl-PL" sz="1100" dirty="0"/>
          </a:p>
          <a:p>
            <a:pPr lvl="0">
              <a:lnSpc>
                <a:spcPct val="120000"/>
              </a:lnSpc>
              <a:spcBef>
                <a:spcPts val="0"/>
              </a:spcBef>
              <a:defRPr/>
            </a:pPr>
            <a:r>
              <a:rPr lang="en-US" b="1" dirty="0" err="1"/>
              <a:t>Wirginia</a:t>
            </a:r>
            <a:r>
              <a:rPr lang="en-US" b="1" dirty="0"/>
              <a:t> </a:t>
            </a:r>
            <a:r>
              <a:rPr lang="en-US" b="1" dirty="0" err="1"/>
              <a:t>Leszczyńska</a:t>
            </a:r>
            <a:endParaRPr lang="en-US" b="1" dirty="0"/>
          </a:p>
          <a:p>
            <a:pPr lvl="0">
              <a:lnSpc>
                <a:spcPct val="120000"/>
              </a:lnSpc>
              <a:spcBef>
                <a:spcPts val="0"/>
              </a:spcBef>
              <a:defRPr/>
            </a:pPr>
            <a:r>
              <a:rPr lang="en-US" sz="1400" b="1" dirty="0"/>
              <a:t>COO</a:t>
            </a:r>
          </a:p>
          <a:p>
            <a:pPr lvl="0">
              <a:lnSpc>
                <a:spcPct val="120000"/>
              </a:lnSpc>
              <a:defRPr/>
            </a:pPr>
            <a:r>
              <a:rPr lang="en-US" sz="1100" dirty="0"/>
              <a:t>+48 503 985 805</a:t>
            </a:r>
            <a:br>
              <a:rPr lang="pl-PL" sz="1100" dirty="0"/>
            </a:br>
            <a:r>
              <a:rPr lang="en-US" sz="1100" dirty="0"/>
              <a:t>wirginia.leszczynska@dlinvest.pl</a:t>
            </a:r>
            <a:endParaRPr lang="pl-PL" sz="1100" dirty="0"/>
          </a:p>
        </p:txBody>
      </p:sp>
      <p:sp>
        <p:nvSpPr>
          <p:cNvPr id="3" name="Tytuł 2">
            <a:extLst>
              <a:ext uri="{FF2B5EF4-FFF2-40B4-BE49-F238E27FC236}">
                <a16:creationId xmlns:a16="http://schemas.microsoft.com/office/drawing/2014/main" id="{E60BD290-C847-4AF3-958F-1B08C0192A7C}"/>
              </a:ext>
            </a:extLst>
          </p:cNvPr>
          <p:cNvSpPr>
            <a:spLocks noGrp="1"/>
          </p:cNvSpPr>
          <p:nvPr>
            <p:ph type="title"/>
          </p:nvPr>
        </p:nvSpPr>
        <p:spPr/>
        <p:txBody>
          <a:bodyPr>
            <a:normAutofit fontScale="90000"/>
          </a:bodyPr>
          <a:lstStyle/>
          <a:p>
            <a:r>
              <a:rPr lang="pl-PL" dirty="0">
                <a:solidFill>
                  <a:srgbClr val="684356"/>
                </a:solidFill>
              </a:rPr>
              <a:t>K</a:t>
            </a:r>
            <a:r>
              <a:rPr lang="pl-PL" sz="3200" dirty="0">
                <a:solidFill>
                  <a:srgbClr val="684356"/>
                </a:solidFill>
              </a:rPr>
              <a:t>ONTAKT</a:t>
            </a:r>
            <a:endParaRPr lang="pl-PL" dirty="0"/>
          </a:p>
        </p:txBody>
      </p:sp>
      <p:sp>
        <p:nvSpPr>
          <p:cNvPr id="4" name="Symbol zastępczy zawartości 3">
            <a:extLst>
              <a:ext uri="{FF2B5EF4-FFF2-40B4-BE49-F238E27FC236}">
                <a16:creationId xmlns:a16="http://schemas.microsoft.com/office/drawing/2014/main" id="{B51D94B4-B3B9-409E-ABF1-49CF3273A55D}"/>
              </a:ext>
            </a:extLst>
          </p:cNvPr>
          <p:cNvSpPr>
            <a:spLocks noGrp="1"/>
          </p:cNvSpPr>
          <p:nvPr>
            <p:ph sz="quarter" idx="11"/>
          </p:nvPr>
        </p:nvSpPr>
        <p:spPr/>
        <p:txBody>
          <a:bodyPr/>
          <a:lstStyle/>
          <a:p>
            <a:r>
              <a:rPr lang="pl-PL"/>
              <a:t>DL INVEST GROUP</a:t>
            </a:r>
          </a:p>
        </p:txBody>
      </p:sp>
      <p:pic>
        <p:nvPicPr>
          <p:cNvPr id="9" name="Obraz 8" descr="Obraz zawierający odzież, osoba, kobieta, płaszcz&#10;&#10;Opis wygenerowany automatycznie">
            <a:extLst>
              <a:ext uri="{FF2B5EF4-FFF2-40B4-BE49-F238E27FC236}">
                <a16:creationId xmlns:a16="http://schemas.microsoft.com/office/drawing/2014/main" id="{00FBD2E4-C454-4423-AF4C-F637B113C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49" y="3429000"/>
            <a:ext cx="812800" cy="1219200"/>
          </a:xfrm>
          <a:prstGeom prst="rect">
            <a:avLst/>
          </a:prstGeom>
        </p:spPr>
      </p:pic>
      <p:pic>
        <p:nvPicPr>
          <p:cNvPr id="11" name="Obraz 10" descr="Obraz zawierający osoba, odzież, kurtka, płaszcz&#10;&#10;Opis wygenerowany automatycznie">
            <a:extLst>
              <a:ext uri="{FF2B5EF4-FFF2-40B4-BE49-F238E27FC236}">
                <a16:creationId xmlns:a16="http://schemas.microsoft.com/office/drawing/2014/main" id="{C7A67CA6-F019-4D84-961B-215B00630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49" y="1802660"/>
            <a:ext cx="813139" cy="1219200"/>
          </a:xfrm>
          <a:prstGeom prst="rect">
            <a:avLst/>
          </a:prstGeom>
        </p:spPr>
      </p:pic>
      <p:pic>
        <p:nvPicPr>
          <p:cNvPr id="8" name="Obraz 7">
            <a:extLst>
              <a:ext uri="{FF2B5EF4-FFF2-40B4-BE49-F238E27FC236}">
                <a16:creationId xmlns:a16="http://schemas.microsoft.com/office/drawing/2014/main" id="{AD4FA293-5CC5-4179-8591-B515724AD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2061" y="509295"/>
            <a:ext cx="1308781" cy="494457"/>
          </a:xfrm>
          <a:prstGeom prst="rect">
            <a:avLst/>
          </a:prstGeom>
        </p:spPr>
      </p:pic>
      <p:sp>
        <p:nvSpPr>
          <p:cNvPr id="10" name="pole tekstowe 9">
            <a:extLst>
              <a:ext uri="{FF2B5EF4-FFF2-40B4-BE49-F238E27FC236}">
                <a16:creationId xmlns:a16="http://schemas.microsoft.com/office/drawing/2014/main" id="{4EF36DB8-AC2D-4B07-A49C-D6D6482378C8}"/>
              </a:ext>
            </a:extLst>
          </p:cNvPr>
          <p:cNvSpPr txBox="1"/>
          <p:nvPr/>
        </p:nvSpPr>
        <p:spPr>
          <a:xfrm>
            <a:off x="2080854" y="5185585"/>
            <a:ext cx="3462701" cy="1149867"/>
          </a:xfrm>
          <a:prstGeom prst="rect">
            <a:avLst/>
          </a:prstGeom>
          <a:noFill/>
        </p:spPr>
        <p:txBody>
          <a:bodyPr wrap="square">
            <a:spAutoFit/>
          </a:bodyPr>
          <a:lstStyle/>
          <a:p>
            <a:pPr lvl="0">
              <a:lnSpc>
                <a:spcPct val="120000"/>
              </a:lnSpc>
              <a:defRPr/>
            </a:pPr>
            <a:r>
              <a:rPr lang="pl-PL" sz="1400" b="1" dirty="0"/>
              <a:t>BIURO GŁÓWNE</a:t>
            </a:r>
          </a:p>
          <a:p>
            <a:pPr lvl="0">
              <a:lnSpc>
                <a:spcPct val="120000"/>
              </a:lnSpc>
              <a:spcBef>
                <a:spcPts val="0"/>
              </a:spcBef>
              <a:defRPr/>
            </a:pPr>
            <a:r>
              <a:rPr lang="pl-PL" sz="1100" dirty="0" err="1"/>
              <a:t>Ul.Wrocławska</a:t>
            </a:r>
            <a:r>
              <a:rPr lang="pl-PL" sz="1100" dirty="0"/>
              <a:t> 54, 40-217 Katowice</a:t>
            </a:r>
          </a:p>
          <a:p>
            <a:pPr lvl="0">
              <a:lnSpc>
                <a:spcPct val="120000"/>
              </a:lnSpc>
              <a:spcBef>
                <a:spcPts val="0"/>
              </a:spcBef>
              <a:defRPr/>
            </a:pPr>
            <a:r>
              <a:rPr lang="pl-PL" sz="1100" dirty="0"/>
              <a:t>+48 32 253 00 95</a:t>
            </a:r>
          </a:p>
          <a:p>
            <a:pPr lvl="0">
              <a:lnSpc>
                <a:spcPct val="120000"/>
              </a:lnSpc>
              <a:spcBef>
                <a:spcPts val="0"/>
              </a:spcBef>
              <a:defRPr/>
            </a:pPr>
            <a:r>
              <a:rPr lang="pl-PL" sz="1100" dirty="0"/>
              <a:t>biuro@dlinvest.pl</a:t>
            </a:r>
          </a:p>
          <a:p>
            <a:pPr lvl="0">
              <a:lnSpc>
                <a:spcPct val="120000"/>
              </a:lnSpc>
              <a:spcBef>
                <a:spcPts val="0"/>
              </a:spcBef>
              <a:defRPr/>
            </a:pPr>
            <a:r>
              <a:rPr lang="pl-PL" sz="1100" dirty="0"/>
              <a:t>www.dlinvest.pl</a:t>
            </a:r>
          </a:p>
        </p:txBody>
      </p:sp>
      <p:pic>
        <p:nvPicPr>
          <p:cNvPr id="5" name="Obraz 4">
            <a:extLst>
              <a:ext uri="{FF2B5EF4-FFF2-40B4-BE49-F238E27FC236}">
                <a16:creationId xmlns:a16="http://schemas.microsoft.com/office/drawing/2014/main" id="{DBCC9A54-D2AE-2A43-3189-0DE1F0DB9F91}"/>
              </a:ext>
            </a:extLst>
          </p:cNvPr>
          <p:cNvPicPr>
            <a:picLocks noChangeAspect="1"/>
          </p:cNvPicPr>
          <p:nvPr/>
        </p:nvPicPr>
        <p:blipFill>
          <a:blip r:embed="rId6"/>
          <a:stretch>
            <a:fillRect/>
          </a:stretch>
        </p:blipFill>
        <p:spPr>
          <a:xfrm>
            <a:off x="1041873" y="5230713"/>
            <a:ext cx="1038981" cy="1104739"/>
          </a:xfrm>
          <a:prstGeom prst="rect">
            <a:avLst/>
          </a:prstGeom>
        </p:spPr>
      </p:pic>
    </p:spTree>
    <p:extLst>
      <p:ext uri="{BB962C8B-B14F-4D97-AF65-F5344CB8AC3E}">
        <p14:creationId xmlns:p14="http://schemas.microsoft.com/office/powerpoint/2010/main" val="2046153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462E13-0101-6318-7CAF-F103415CDBC9}"/>
              </a:ext>
            </a:extLst>
          </p:cNvPr>
          <p:cNvSpPr>
            <a:spLocks noGrp="1"/>
          </p:cNvSpPr>
          <p:nvPr>
            <p:ph type="title"/>
          </p:nvPr>
        </p:nvSpPr>
        <p:spPr>
          <a:xfrm>
            <a:off x="1310182" y="2732955"/>
            <a:ext cx="10029538" cy="2593572"/>
          </a:xfrm>
        </p:spPr>
        <p:txBody>
          <a:bodyPr/>
          <a:lstStyle/>
          <a:p>
            <a:r>
              <a:rPr lang="pl-PL" sz="6000" dirty="0">
                <a:latin typeface="DINRoundPro-Medi" panose="020B0604020101020102" pitchFamily="34" charset="-18"/>
              </a:rPr>
              <a:t>Mierzęcice RES Park</a:t>
            </a:r>
            <a:br>
              <a:rPr lang="pl-PL" sz="6000" dirty="0">
                <a:latin typeface="DINRoundPro-Medi" panose="020B0604020101020102" pitchFamily="34" charset="-18"/>
              </a:rPr>
            </a:br>
            <a:r>
              <a:rPr lang="pl-PL" sz="3600" dirty="0">
                <a:latin typeface="DINRoundPro-Medi" panose="020B0604020101020102" pitchFamily="34" charset="-18"/>
              </a:rPr>
              <a:t>Business </a:t>
            </a:r>
            <a:r>
              <a:rPr lang="pl-PL" sz="3600" dirty="0" err="1">
                <a:latin typeface="DINRoundPro-Medi" panose="020B0604020101020102" pitchFamily="34" charset="-18"/>
              </a:rPr>
              <a:t>proposal</a:t>
            </a:r>
            <a:br>
              <a:rPr lang="pl-PL" sz="3600" dirty="0">
                <a:solidFill>
                  <a:srgbClr val="419D82"/>
                </a:solidFill>
                <a:latin typeface="DINRoundPro-Medi" panose="020B0604020101020102" pitchFamily="34" charset="-18"/>
              </a:rPr>
            </a:br>
            <a:endParaRPr lang="pl-PL" dirty="0"/>
          </a:p>
        </p:txBody>
      </p:sp>
    </p:spTree>
    <p:extLst>
      <p:ext uri="{BB962C8B-B14F-4D97-AF65-F5344CB8AC3E}">
        <p14:creationId xmlns:p14="http://schemas.microsoft.com/office/powerpoint/2010/main" val="3336444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1D94779D-2E6D-7C64-B5F6-D8F54D7A685A}"/>
              </a:ext>
            </a:extLst>
          </p:cNvPr>
          <p:cNvSpPr>
            <a:spLocks noGrp="1"/>
          </p:cNvSpPr>
          <p:nvPr>
            <p:ph sz="quarter" idx="11"/>
          </p:nvPr>
        </p:nvSpPr>
        <p:spPr>
          <a:xfrm>
            <a:off x="971784" y="515845"/>
            <a:ext cx="9118513" cy="514421"/>
          </a:xfrm>
          <a:solidFill>
            <a:srgbClr val="633F53"/>
          </a:solidFill>
          <a:ln>
            <a:solidFill>
              <a:srgbClr val="533245"/>
            </a:solidFill>
          </a:ln>
        </p:spPr>
        <p:txBody>
          <a:bodyPr>
            <a:normAutofit/>
          </a:bodyPr>
          <a:lstStyle/>
          <a:p>
            <a:r>
              <a:rPr lang="pl-PL" sz="2000" i="1" dirty="0">
                <a:solidFill>
                  <a:schemeClr val="bg1"/>
                </a:solidFill>
                <a:latin typeface="+mn-lt"/>
              </a:rPr>
              <a:t>LOKALIZACJA</a:t>
            </a:r>
          </a:p>
        </p:txBody>
      </p:sp>
      <p:sp>
        <p:nvSpPr>
          <p:cNvPr id="2" name="Symbol zastępczy tekstu 1">
            <a:extLst>
              <a:ext uri="{FF2B5EF4-FFF2-40B4-BE49-F238E27FC236}">
                <a16:creationId xmlns:a16="http://schemas.microsoft.com/office/drawing/2014/main" id="{0F10ACAD-5F91-A377-CA7A-C359A65F1AAE}"/>
              </a:ext>
            </a:extLst>
          </p:cNvPr>
          <p:cNvSpPr>
            <a:spLocks noGrp="1"/>
          </p:cNvSpPr>
          <p:nvPr>
            <p:ph type="body" sz="quarter" idx="4294967295"/>
          </p:nvPr>
        </p:nvSpPr>
        <p:spPr>
          <a:xfrm>
            <a:off x="971785" y="4182187"/>
            <a:ext cx="4849813" cy="1712913"/>
          </a:xfrm>
        </p:spPr>
        <p:txBody>
          <a:bodyPr vert="horz" lIns="91440" tIns="45720" rIns="91440" bIns="45720" rtlCol="0" anchor="t">
            <a:noAutofit/>
          </a:bodyPr>
          <a:lstStyle/>
          <a:p>
            <a:pPr marL="0" indent="0" algn="just">
              <a:lnSpc>
                <a:spcPct val="150000"/>
              </a:lnSpc>
              <a:buNone/>
            </a:pPr>
            <a:r>
              <a:rPr lang="pl-PL" sz="1050" dirty="0">
                <a:latin typeface="DINRoundPro"/>
                <a:cs typeface="Calibri"/>
              </a:rPr>
              <a:t>Przedmiotowa inwestycja zlokalizowana jest na obszarze około 50 ha, na którym znajduje się 1088 działek ewidencyjnych. Około 80% terenu to grunty klasy IV, pozostałe 20% powierzchni zdefiniowano jako klasa V oraz VI. </a:t>
            </a:r>
            <a:endParaRPr lang="en-US" sz="1050" dirty="0"/>
          </a:p>
          <a:p>
            <a:pPr marL="0" indent="0" algn="just">
              <a:lnSpc>
                <a:spcPct val="150000"/>
              </a:lnSpc>
              <a:buNone/>
            </a:pPr>
            <a:r>
              <a:rPr lang="pl-PL" sz="1050" dirty="0">
                <a:latin typeface="DINRoundPro"/>
                <a:cs typeface="Calibri"/>
              </a:rPr>
              <a:t>Na omawianym obszarze zlokalizowana jest rzeka </a:t>
            </a:r>
            <a:r>
              <a:rPr lang="pl-PL" sz="1050" dirty="0" err="1">
                <a:latin typeface="DINRoundPro"/>
                <a:cs typeface="Calibri"/>
              </a:rPr>
              <a:t>Trzonia</a:t>
            </a:r>
            <a:r>
              <a:rPr lang="pl-PL" sz="1050" dirty="0">
                <a:latin typeface="DINRoundPro"/>
                <a:cs typeface="Calibri"/>
              </a:rPr>
              <a:t> oraz infrastruktura w postaci rowów melioracyjnych.</a:t>
            </a:r>
            <a:endParaRPr lang="pl-PL" sz="1050" dirty="0">
              <a:cs typeface="Calibri"/>
            </a:endParaRPr>
          </a:p>
          <a:p>
            <a:pPr marL="0" indent="0">
              <a:lnSpc>
                <a:spcPct val="150000"/>
              </a:lnSpc>
              <a:buNone/>
            </a:pPr>
            <a:r>
              <a:rPr lang="pl-PL" sz="1050" dirty="0">
                <a:latin typeface="DINRoundPro"/>
                <a:cs typeface="Calibri"/>
                <a:hlinkClick r:id="rId2"/>
              </a:rPr>
              <a:t>Odnośnik do </a:t>
            </a:r>
            <a:r>
              <a:rPr lang="pl-PL" sz="1050" dirty="0" err="1">
                <a:latin typeface="DINRoundPro"/>
                <a:cs typeface="Calibri"/>
                <a:hlinkClick r:id="rId2"/>
              </a:rPr>
              <a:t>Geoportalu</a:t>
            </a:r>
            <a:endParaRPr lang="pl-PL" sz="1050" dirty="0">
              <a:cs typeface="Calibri"/>
            </a:endParaRPr>
          </a:p>
        </p:txBody>
      </p:sp>
      <p:sp>
        <p:nvSpPr>
          <p:cNvPr id="4" name="Symbol zastępczy tekstu 3">
            <a:extLst>
              <a:ext uri="{FF2B5EF4-FFF2-40B4-BE49-F238E27FC236}">
                <a16:creationId xmlns:a16="http://schemas.microsoft.com/office/drawing/2014/main" id="{D15D2C6D-E06C-AA28-6D85-1723B3E6DA54}"/>
              </a:ext>
            </a:extLst>
          </p:cNvPr>
          <p:cNvSpPr>
            <a:spLocks noGrp="1"/>
          </p:cNvSpPr>
          <p:nvPr>
            <p:ph type="body" sz="quarter" idx="4294967295"/>
          </p:nvPr>
        </p:nvSpPr>
        <p:spPr>
          <a:xfrm>
            <a:off x="7412038" y="1077913"/>
            <a:ext cx="4779962" cy="2841625"/>
          </a:xfrm>
        </p:spPr>
        <p:txBody>
          <a:bodyPr vert="horz" lIns="91440" tIns="45720" rIns="91440" bIns="45720" rtlCol="0" anchor="t">
            <a:normAutofit/>
          </a:bodyPr>
          <a:lstStyle/>
          <a:p>
            <a:pPr marL="116205" indent="0">
              <a:buNone/>
            </a:pPr>
            <a:endParaRPr lang="pl-PL" dirty="0"/>
          </a:p>
          <a:p>
            <a:endParaRPr lang="pl-PL" dirty="0"/>
          </a:p>
        </p:txBody>
      </p:sp>
      <p:graphicFrame>
        <p:nvGraphicFramePr>
          <p:cNvPr id="9" name="Table 8">
            <a:extLst>
              <a:ext uri="{FF2B5EF4-FFF2-40B4-BE49-F238E27FC236}">
                <a16:creationId xmlns:a16="http://schemas.microsoft.com/office/drawing/2014/main" id="{06223FAC-FD38-0855-3AE6-456AE7526EED}"/>
              </a:ext>
            </a:extLst>
          </p:cNvPr>
          <p:cNvGraphicFramePr>
            <a:graphicFrameLocks noGrp="1"/>
          </p:cNvGraphicFramePr>
          <p:nvPr>
            <p:extLst>
              <p:ext uri="{D42A27DB-BD31-4B8C-83A1-F6EECF244321}">
                <p14:modId xmlns:p14="http://schemas.microsoft.com/office/powerpoint/2010/main" val="2095281253"/>
              </p:ext>
            </p:extLst>
          </p:nvPr>
        </p:nvGraphicFramePr>
        <p:xfrm>
          <a:off x="971785" y="1305498"/>
          <a:ext cx="4850135" cy="2739052"/>
        </p:xfrm>
        <a:graphic>
          <a:graphicData uri="http://schemas.openxmlformats.org/drawingml/2006/table">
            <a:tbl>
              <a:tblPr firstCol="1" bandRow="1">
                <a:tableStyleId>{5C22544A-7EE6-4342-B048-85BDC9FD1C3A}</a:tableStyleId>
              </a:tblPr>
              <a:tblGrid>
                <a:gridCol w="2174327">
                  <a:extLst>
                    <a:ext uri="{9D8B030D-6E8A-4147-A177-3AD203B41FA5}">
                      <a16:colId xmlns:a16="http://schemas.microsoft.com/office/drawing/2014/main" val="4154635450"/>
                    </a:ext>
                  </a:extLst>
                </a:gridCol>
                <a:gridCol w="2675808">
                  <a:extLst>
                    <a:ext uri="{9D8B030D-6E8A-4147-A177-3AD203B41FA5}">
                      <a16:colId xmlns:a16="http://schemas.microsoft.com/office/drawing/2014/main" val="4113411260"/>
                    </a:ext>
                  </a:extLst>
                </a:gridCol>
              </a:tblGrid>
              <a:tr h="294272">
                <a:tc>
                  <a:txBody>
                    <a:bodyPr/>
                    <a:lstStyle/>
                    <a:p>
                      <a:r>
                        <a:rPr lang="pl-PL" sz="1400" dirty="0"/>
                        <a:t>Województwo</a:t>
                      </a:r>
                      <a:endParaRPr lang="en-US" sz="1400" dirty="0"/>
                    </a:p>
                  </a:txBody>
                  <a:tcPr>
                    <a:solidFill>
                      <a:srgbClr val="856979"/>
                    </a:solidFill>
                  </a:tcPr>
                </a:tc>
                <a:tc>
                  <a:txBody>
                    <a:bodyPr/>
                    <a:lstStyle/>
                    <a:p>
                      <a:r>
                        <a:rPr lang="pl-PL" sz="1400" dirty="0"/>
                        <a:t>Śląskie</a:t>
                      </a:r>
                      <a:endParaRPr lang="en-US" sz="1400" dirty="0"/>
                    </a:p>
                  </a:txBody>
                  <a:tcPr>
                    <a:solidFill>
                      <a:srgbClr val="EEEEEE"/>
                    </a:solidFill>
                  </a:tcPr>
                </a:tc>
                <a:extLst>
                  <a:ext uri="{0D108BD9-81ED-4DB2-BD59-A6C34878D82A}">
                    <a16:rowId xmlns:a16="http://schemas.microsoft.com/office/drawing/2014/main" val="1381571127"/>
                  </a:ext>
                </a:extLst>
              </a:tr>
              <a:tr h="294272">
                <a:tc>
                  <a:txBody>
                    <a:bodyPr/>
                    <a:lstStyle/>
                    <a:p>
                      <a:pPr marL="0" lvl="0" algn="l" defTabSz="914400" rtl="0" eaLnBrk="1" latinLnBrk="0" hangingPunct="1">
                        <a:buNone/>
                      </a:pPr>
                      <a:r>
                        <a:rPr lang="pl-PL" sz="1400" b="1" kern="1200" noProof="0" dirty="0">
                          <a:solidFill>
                            <a:schemeClr val="lt1"/>
                          </a:solidFill>
                          <a:latin typeface="+mn-lt"/>
                          <a:ea typeface="+mn-ea"/>
                          <a:cs typeface="+mn-cs"/>
                        </a:rPr>
                        <a:t>Powiat</a:t>
                      </a:r>
                      <a:endParaRPr lang="en-US" sz="1400" b="1" kern="1200" dirty="0">
                        <a:solidFill>
                          <a:schemeClr val="lt1"/>
                        </a:solidFill>
                        <a:latin typeface="+mn-lt"/>
                        <a:ea typeface="+mn-ea"/>
                        <a:cs typeface="+mn-cs"/>
                      </a:endParaRPr>
                    </a:p>
                  </a:txBody>
                  <a:tcPr>
                    <a:solidFill>
                      <a:srgbClr val="856979"/>
                    </a:solidFill>
                  </a:tcPr>
                </a:tc>
                <a:tc>
                  <a:txBody>
                    <a:bodyPr/>
                    <a:lstStyle/>
                    <a:p>
                      <a:pPr lvl="0">
                        <a:buNone/>
                      </a:pPr>
                      <a:r>
                        <a:rPr lang="pl-PL" sz="1400" b="0" i="0" u="none" strike="noStrike" baseline="0" noProof="0" dirty="0">
                          <a:solidFill>
                            <a:srgbClr val="000000"/>
                          </a:solidFill>
                        </a:rPr>
                        <a:t>będziński</a:t>
                      </a:r>
                      <a:endParaRPr lang="en-US" dirty="0"/>
                    </a:p>
                  </a:txBody>
                  <a:tcPr>
                    <a:solidFill>
                      <a:srgbClr val="EEEEEE"/>
                    </a:solidFill>
                  </a:tcPr>
                </a:tc>
                <a:extLst>
                  <a:ext uri="{0D108BD9-81ED-4DB2-BD59-A6C34878D82A}">
                    <a16:rowId xmlns:a16="http://schemas.microsoft.com/office/drawing/2014/main" val="3137545552"/>
                  </a:ext>
                </a:extLst>
              </a:tr>
              <a:tr h="294272">
                <a:tc>
                  <a:txBody>
                    <a:bodyPr/>
                    <a:lstStyle/>
                    <a:p>
                      <a:pPr marL="0" algn="l" defTabSz="914400" rtl="0" eaLnBrk="1" latinLnBrk="0" hangingPunct="1"/>
                      <a:r>
                        <a:rPr lang="pl-PL" sz="1400" b="1" kern="1200" dirty="0">
                          <a:solidFill>
                            <a:schemeClr val="lt1"/>
                          </a:solidFill>
                          <a:latin typeface="+mn-lt"/>
                          <a:ea typeface="+mn-ea"/>
                          <a:cs typeface="+mn-cs"/>
                        </a:rPr>
                        <a:t>Gmina</a:t>
                      </a:r>
                      <a:endParaRPr lang="en-US" sz="1400" b="1" kern="1200" dirty="0">
                        <a:solidFill>
                          <a:schemeClr val="lt1"/>
                        </a:solidFill>
                        <a:latin typeface="+mn-lt"/>
                        <a:ea typeface="+mn-ea"/>
                        <a:cs typeface="+mn-cs"/>
                      </a:endParaRPr>
                    </a:p>
                  </a:txBody>
                  <a:tcPr>
                    <a:solidFill>
                      <a:srgbClr val="856979"/>
                    </a:solidFill>
                  </a:tcPr>
                </a:tc>
                <a:tc>
                  <a:txBody>
                    <a:bodyPr/>
                    <a:lstStyle/>
                    <a:p>
                      <a:pPr marL="0" lvl="0" algn="l" defTabSz="914400" rtl="0" eaLnBrk="1" latinLnBrk="0" hangingPunct="1">
                        <a:buNone/>
                      </a:pPr>
                      <a:r>
                        <a:rPr lang="pl-PL" sz="1400" b="0" i="0" u="none" strike="noStrike" kern="1200" baseline="0" dirty="0">
                          <a:solidFill>
                            <a:srgbClr val="000000"/>
                          </a:solidFill>
                          <a:latin typeface="+mn-lt"/>
                          <a:ea typeface="+mn-ea"/>
                          <a:cs typeface="+mn-cs"/>
                        </a:rPr>
                        <a:t>Mierzęcice</a:t>
                      </a:r>
                      <a:endParaRPr lang="en-US" sz="1400" b="0" i="0" u="none" strike="noStrike" kern="1200" baseline="0" dirty="0">
                        <a:solidFill>
                          <a:srgbClr val="000000"/>
                        </a:solidFill>
                        <a:latin typeface="+mn-lt"/>
                        <a:ea typeface="+mn-ea"/>
                        <a:cs typeface="+mn-cs"/>
                      </a:endParaRPr>
                    </a:p>
                  </a:txBody>
                  <a:tcPr>
                    <a:solidFill>
                      <a:srgbClr val="EEEEEE"/>
                    </a:solidFill>
                  </a:tcPr>
                </a:tc>
                <a:extLst>
                  <a:ext uri="{0D108BD9-81ED-4DB2-BD59-A6C34878D82A}">
                    <a16:rowId xmlns:a16="http://schemas.microsoft.com/office/drawing/2014/main" val="2038082124"/>
                  </a:ext>
                </a:extLst>
              </a:tr>
              <a:tr h="294272">
                <a:tc>
                  <a:txBody>
                    <a:bodyPr/>
                    <a:lstStyle/>
                    <a:p>
                      <a:pPr marL="0" algn="l" defTabSz="914400" rtl="0" eaLnBrk="1" latinLnBrk="0" hangingPunct="1"/>
                      <a:r>
                        <a:rPr lang="pl-PL" sz="1400" b="1" kern="1200">
                          <a:solidFill>
                            <a:schemeClr val="lt1"/>
                          </a:solidFill>
                          <a:latin typeface="+mn-lt"/>
                          <a:ea typeface="+mn-ea"/>
                          <a:cs typeface="+mn-cs"/>
                        </a:rPr>
                        <a:t>Obręb</a:t>
                      </a:r>
                      <a:endParaRPr lang="en-US" sz="1400" b="1" kern="1200">
                        <a:solidFill>
                          <a:schemeClr val="lt1"/>
                        </a:solidFill>
                        <a:latin typeface="+mn-lt"/>
                        <a:ea typeface="+mn-ea"/>
                        <a:cs typeface="+mn-cs"/>
                      </a:endParaRPr>
                    </a:p>
                  </a:txBody>
                  <a:tcPr>
                    <a:solidFill>
                      <a:srgbClr val="856979"/>
                    </a:solidFill>
                  </a:tcPr>
                </a:tc>
                <a:tc>
                  <a:txBody>
                    <a:bodyPr/>
                    <a:lstStyle/>
                    <a:p>
                      <a:pPr marL="0" lvl="0" algn="l" defTabSz="914400">
                        <a:buNone/>
                      </a:pPr>
                      <a:r>
                        <a:rPr lang="en-US" sz="1400" b="0" i="0" u="none" strike="noStrike" kern="1200" baseline="0" dirty="0" err="1">
                          <a:solidFill>
                            <a:srgbClr val="000000"/>
                          </a:solidFill>
                          <a:latin typeface="+mn-lt"/>
                          <a:ea typeface="+mn-ea"/>
                          <a:cs typeface="+mn-cs"/>
                        </a:rPr>
                        <a:t>Mierzęcice</a:t>
                      </a:r>
                      <a:endParaRPr lang="en-US" dirty="0"/>
                    </a:p>
                  </a:txBody>
                  <a:tcPr>
                    <a:solidFill>
                      <a:srgbClr val="EEEEEE"/>
                    </a:solidFill>
                  </a:tcPr>
                </a:tc>
                <a:extLst>
                  <a:ext uri="{0D108BD9-81ED-4DB2-BD59-A6C34878D82A}">
                    <a16:rowId xmlns:a16="http://schemas.microsoft.com/office/drawing/2014/main" val="3146410445"/>
                  </a:ext>
                </a:extLst>
              </a:tr>
              <a:tr h="392092">
                <a:tc>
                  <a:txBody>
                    <a:bodyPr/>
                    <a:lstStyle/>
                    <a:p>
                      <a:pPr marL="0" algn="l" defTabSz="914400" rtl="0" eaLnBrk="1" latinLnBrk="0" hangingPunct="1"/>
                      <a:r>
                        <a:rPr lang="pl-PL" sz="1400" b="1" kern="1200" dirty="0">
                          <a:solidFill>
                            <a:schemeClr val="lt1"/>
                          </a:solidFill>
                          <a:latin typeface="+mn-lt"/>
                          <a:ea typeface="+mn-ea"/>
                          <a:cs typeface="+mn-cs"/>
                        </a:rPr>
                        <a:t>Ilość nieruchomości</a:t>
                      </a:r>
                      <a:endParaRPr lang="en-US" sz="1400" b="1" kern="1200" dirty="0">
                        <a:solidFill>
                          <a:schemeClr val="lt1"/>
                        </a:solidFill>
                        <a:latin typeface="+mn-lt"/>
                        <a:ea typeface="+mn-ea"/>
                        <a:cs typeface="+mn-cs"/>
                      </a:endParaRPr>
                    </a:p>
                  </a:txBody>
                  <a:tcPr>
                    <a:solidFill>
                      <a:srgbClr val="856979"/>
                    </a:solidFill>
                  </a:tcPr>
                </a:tc>
                <a:tc>
                  <a:txBody>
                    <a:bodyPr/>
                    <a:lstStyle/>
                    <a:p>
                      <a:pPr marL="0" lvl="0" algn="l" defTabSz="914400" rtl="0" eaLnBrk="1" latinLnBrk="0" hangingPunct="1">
                        <a:buNone/>
                      </a:pPr>
                      <a:r>
                        <a:rPr lang="en-US" sz="1400" b="0" i="0" u="none" strike="noStrike" kern="1200" baseline="0" dirty="0">
                          <a:solidFill>
                            <a:srgbClr val="000000"/>
                          </a:solidFill>
                          <a:latin typeface="+mn-lt"/>
                          <a:ea typeface="+mn-ea"/>
                          <a:cs typeface="+mn-cs"/>
                        </a:rPr>
                        <a:t>1088</a:t>
                      </a:r>
                    </a:p>
                  </a:txBody>
                  <a:tcPr>
                    <a:solidFill>
                      <a:srgbClr val="EEEEEE"/>
                    </a:solidFill>
                  </a:tcPr>
                </a:tc>
                <a:extLst>
                  <a:ext uri="{0D108BD9-81ED-4DB2-BD59-A6C34878D82A}">
                    <a16:rowId xmlns:a16="http://schemas.microsoft.com/office/drawing/2014/main" val="2559264636"/>
                  </a:ext>
                </a:extLst>
              </a:tr>
              <a:tr h="294272">
                <a:tc>
                  <a:txBody>
                    <a:bodyPr/>
                    <a:lstStyle/>
                    <a:p>
                      <a:pPr marL="0" algn="l" defTabSz="914400" rtl="0" eaLnBrk="1" latinLnBrk="0" hangingPunct="1"/>
                      <a:r>
                        <a:rPr lang="pl-PL" sz="1400" b="1" kern="1200" dirty="0">
                          <a:solidFill>
                            <a:schemeClr val="lt1"/>
                          </a:solidFill>
                          <a:latin typeface="+mn-lt"/>
                          <a:ea typeface="+mn-ea"/>
                          <a:cs typeface="+mn-cs"/>
                        </a:rPr>
                        <a:t>Łączna pow., ha</a:t>
                      </a:r>
                      <a:endParaRPr lang="en-US" sz="1400" b="1" kern="1200" dirty="0">
                        <a:solidFill>
                          <a:schemeClr val="lt1"/>
                        </a:solidFill>
                        <a:latin typeface="+mn-lt"/>
                        <a:ea typeface="+mn-ea"/>
                        <a:cs typeface="+mn-cs"/>
                      </a:endParaRPr>
                    </a:p>
                  </a:txBody>
                  <a:tcPr>
                    <a:solidFill>
                      <a:srgbClr val="856979"/>
                    </a:solidFill>
                  </a:tcPr>
                </a:tc>
                <a:tc>
                  <a:txBody>
                    <a:bodyPr/>
                    <a:lstStyle/>
                    <a:p>
                      <a:pPr marL="0" lvl="0" algn="l" defTabSz="914400" rtl="0" eaLnBrk="1" latinLnBrk="0" hangingPunct="1">
                        <a:buNone/>
                      </a:pPr>
                      <a:r>
                        <a:rPr lang="en-US" sz="1400" b="0" i="0" u="none" strike="noStrike" kern="1200" baseline="0" dirty="0">
                          <a:solidFill>
                            <a:srgbClr val="000000"/>
                          </a:solidFill>
                          <a:latin typeface="+mn-lt"/>
                          <a:ea typeface="+mn-ea"/>
                          <a:cs typeface="+mn-cs"/>
                        </a:rPr>
                        <a:t>50</a:t>
                      </a:r>
                    </a:p>
                  </a:txBody>
                  <a:tcPr>
                    <a:solidFill>
                      <a:srgbClr val="EEEEEE"/>
                    </a:solidFill>
                  </a:tcPr>
                </a:tc>
                <a:extLst>
                  <a:ext uri="{0D108BD9-81ED-4DB2-BD59-A6C34878D82A}">
                    <a16:rowId xmlns:a16="http://schemas.microsoft.com/office/drawing/2014/main" val="3470807365"/>
                  </a:ext>
                </a:extLst>
              </a:tr>
              <a:tr h="294272">
                <a:tc>
                  <a:txBody>
                    <a:bodyPr/>
                    <a:lstStyle/>
                    <a:p>
                      <a:pPr marL="0" algn="l" defTabSz="914400" rtl="0" eaLnBrk="1" latinLnBrk="0" hangingPunct="1"/>
                      <a:r>
                        <a:rPr lang="pl-PL" sz="1400" b="1" kern="1200">
                          <a:solidFill>
                            <a:schemeClr val="lt1"/>
                          </a:solidFill>
                          <a:latin typeface="+mn-lt"/>
                          <a:ea typeface="+mn-ea"/>
                          <a:cs typeface="+mn-cs"/>
                        </a:rPr>
                        <a:t>Stan planistyczny</a:t>
                      </a:r>
                      <a:endParaRPr lang="en-US" sz="1400" b="1" kern="1200">
                        <a:solidFill>
                          <a:schemeClr val="lt1"/>
                        </a:solidFill>
                        <a:latin typeface="+mn-lt"/>
                        <a:ea typeface="+mn-ea"/>
                        <a:cs typeface="+mn-cs"/>
                      </a:endParaRPr>
                    </a:p>
                  </a:txBody>
                  <a:tcPr>
                    <a:solidFill>
                      <a:srgbClr val="856979"/>
                    </a:solidFill>
                  </a:tcPr>
                </a:tc>
                <a:tc>
                  <a:txBody>
                    <a:bodyPr/>
                    <a:lstStyle/>
                    <a:p>
                      <a:pPr marL="0" lvl="0" algn="l" rtl="0" eaLnBrk="1" latinLnBrk="0" hangingPunct="1">
                        <a:buNone/>
                      </a:pPr>
                      <a:r>
                        <a:rPr lang="pl-PL" sz="1400" b="0" i="0" u="none" strike="noStrike" kern="1200" baseline="0" dirty="0">
                          <a:solidFill>
                            <a:srgbClr val="000000"/>
                          </a:solidFill>
                          <a:latin typeface="+mn-lt"/>
                          <a:ea typeface="+mn-ea"/>
                          <a:cs typeface="+mn-cs"/>
                        </a:rPr>
                        <a:t>Konieczna zmiana MPZP</a:t>
                      </a:r>
                      <a:endParaRPr lang="en-US" sz="1400" b="0" i="0" u="none" strike="noStrike" kern="1200" baseline="0" dirty="0">
                        <a:solidFill>
                          <a:srgbClr val="000000"/>
                        </a:solidFill>
                        <a:latin typeface="+mn-lt"/>
                        <a:ea typeface="+mn-ea"/>
                        <a:cs typeface="+mn-cs"/>
                      </a:endParaRPr>
                    </a:p>
                  </a:txBody>
                  <a:tcPr>
                    <a:solidFill>
                      <a:srgbClr val="EEEEEE"/>
                    </a:solidFill>
                  </a:tcPr>
                </a:tc>
                <a:extLst>
                  <a:ext uri="{0D108BD9-81ED-4DB2-BD59-A6C34878D82A}">
                    <a16:rowId xmlns:a16="http://schemas.microsoft.com/office/drawing/2014/main" val="2318396785"/>
                  </a:ext>
                </a:extLst>
              </a:tr>
              <a:tr h="294272">
                <a:tc>
                  <a:txBody>
                    <a:bodyPr/>
                    <a:lstStyle/>
                    <a:p>
                      <a:pPr marL="0" algn="l" defTabSz="914400" rtl="0" eaLnBrk="1" latinLnBrk="0" hangingPunct="1"/>
                      <a:r>
                        <a:rPr lang="pl-PL" sz="1400" b="1" kern="1200" dirty="0">
                          <a:solidFill>
                            <a:schemeClr val="lt1"/>
                          </a:solidFill>
                          <a:latin typeface="+mn-lt"/>
                          <a:ea typeface="+mn-ea"/>
                          <a:cs typeface="+mn-cs"/>
                        </a:rPr>
                        <a:t>Formy ochrony przyrody</a:t>
                      </a:r>
                      <a:endParaRPr lang="en-US" sz="1400" b="1" kern="1200" dirty="0">
                        <a:solidFill>
                          <a:schemeClr val="lt1"/>
                        </a:solidFill>
                        <a:latin typeface="+mn-lt"/>
                        <a:ea typeface="+mn-ea"/>
                        <a:cs typeface="+mn-cs"/>
                      </a:endParaRPr>
                    </a:p>
                  </a:txBody>
                  <a:tcPr>
                    <a:solidFill>
                      <a:srgbClr val="856979"/>
                    </a:solidFill>
                  </a:tcPr>
                </a:tc>
                <a:tc>
                  <a:txBody>
                    <a:bodyPr/>
                    <a:lstStyle/>
                    <a:p>
                      <a:pPr marL="0" lvl="0" algn="l">
                        <a:buNone/>
                      </a:pPr>
                      <a:r>
                        <a:rPr lang="pl-PL" sz="1400" b="0" i="0" u="none" strike="noStrike" kern="1200" baseline="0" noProof="0" dirty="0">
                          <a:solidFill>
                            <a:srgbClr val="000000"/>
                          </a:solidFill>
                          <a:latin typeface="+mn-lt"/>
                          <a:ea typeface="+mn-ea"/>
                          <a:cs typeface="+mn-cs"/>
                        </a:rPr>
                        <a:t>Korytarz ekologiczny, lokalny szlak migracji zwierząt</a:t>
                      </a:r>
                      <a:endParaRPr lang="pl-PL" noProof="0" dirty="0"/>
                    </a:p>
                  </a:txBody>
                  <a:tcPr>
                    <a:solidFill>
                      <a:srgbClr val="EEEEEE"/>
                    </a:solidFill>
                  </a:tcPr>
                </a:tc>
                <a:extLst>
                  <a:ext uri="{0D108BD9-81ED-4DB2-BD59-A6C34878D82A}">
                    <a16:rowId xmlns:a16="http://schemas.microsoft.com/office/drawing/2014/main" val="2537486927"/>
                  </a:ext>
                </a:extLst>
              </a:tr>
            </a:tbl>
          </a:graphicData>
        </a:graphic>
      </p:graphicFrame>
      <p:pic>
        <p:nvPicPr>
          <p:cNvPr id="10" name="Picture 9">
            <a:extLst>
              <a:ext uri="{FF2B5EF4-FFF2-40B4-BE49-F238E27FC236}">
                <a16:creationId xmlns:a16="http://schemas.microsoft.com/office/drawing/2014/main" id="{2BFF9C5F-1F30-CAF6-CC69-51A9E1AD1171}"/>
              </a:ext>
            </a:extLst>
          </p:cNvPr>
          <p:cNvPicPr>
            <a:picLocks noChangeAspect="1"/>
          </p:cNvPicPr>
          <p:nvPr/>
        </p:nvPicPr>
        <p:blipFill>
          <a:blip r:embed="rId3"/>
          <a:stretch>
            <a:fillRect/>
          </a:stretch>
        </p:blipFill>
        <p:spPr>
          <a:xfrm>
            <a:off x="6370081" y="1463177"/>
            <a:ext cx="5016886" cy="4101765"/>
          </a:xfrm>
          <a:prstGeom prst="ellipse">
            <a:avLst/>
          </a:prstGeom>
          <a:ln>
            <a:noFill/>
          </a:ln>
          <a:effectLst>
            <a:softEdge rad="112500"/>
          </a:effectLst>
        </p:spPr>
      </p:pic>
      <p:sp>
        <p:nvSpPr>
          <p:cNvPr id="11" name="Oval 10">
            <a:extLst>
              <a:ext uri="{FF2B5EF4-FFF2-40B4-BE49-F238E27FC236}">
                <a16:creationId xmlns:a16="http://schemas.microsoft.com/office/drawing/2014/main" id="{D3693561-1CB0-65CE-5537-D8AE9960EE70}"/>
              </a:ext>
            </a:extLst>
          </p:cNvPr>
          <p:cNvSpPr/>
          <p:nvPr/>
        </p:nvSpPr>
        <p:spPr>
          <a:xfrm>
            <a:off x="8997691" y="2084260"/>
            <a:ext cx="1241460" cy="1181528"/>
          </a:xfrm>
          <a:prstGeom prst="ellipse">
            <a:avLst/>
          </a:prstGeom>
          <a:noFill/>
          <a:ln w="28575">
            <a:solidFill>
              <a:srgbClr val="5332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65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12CF3-E68D-E69F-55C3-CE9C23FD53F3}"/>
              </a:ext>
            </a:extLst>
          </p:cNvPr>
          <p:cNvPicPr>
            <a:picLocks noChangeAspect="1"/>
          </p:cNvPicPr>
          <p:nvPr/>
        </p:nvPicPr>
        <p:blipFill>
          <a:blip r:embed="rId2"/>
          <a:stretch>
            <a:fillRect/>
          </a:stretch>
        </p:blipFill>
        <p:spPr>
          <a:xfrm>
            <a:off x="4421772" y="1287148"/>
            <a:ext cx="7112096" cy="5036021"/>
          </a:xfrm>
          <a:prstGeom prst="rect">
            <a:avLst/>
          </a:prstGeom>
          <a:ln w="19050">
            <a:solidFill>
              <a:srgbClr val="533245"/>
            </a:solidFill>
          </a:ln>
        </p:spPr>
      </p:pic>
      <p:pic>
        <p:nvPicPr>
          <p:cNvPr id="4" name="Picture 3">
            <a:extLst>
              <a:ext uri="{FF2B5EF4-FFF2-40B4-BE49-F238E27FC236}">
                <a16:creationId xmlns:a16="http://schemas.microsoft.com/office/drawing/2014/main" id="{E45825C6-279E-41B6-DB75-C3E9A6A543C6}"/>
              </a:ext>
            </a:extLst>
          </p:cNvPr>
          <p:cNvPicPr>
            <a:picLocks noChangeAspect="1"/>
          </p:cNvPicPr>
          <p:nvPr/>
        </p:nvPicPr>
        <p:blipFill>
          <a:blip r:embed="rId3"/>
          <a:stretch>
            <a:fillRect/>
          </a:stretch>
        </p:blipFill>
        <p:spPr>
          <a:xfrm>
            <a:off x="1095327" y="1287148"/>
            <a:ext cx="3120230" cy="1929486"/>
          </a:xfrm>
          <a:prstGeom prst="rect">
            <a:avLst/>
          </a:prstGeom>
          <a:ln w="38100" cap="sq">
            <a:solidFill>
              <a:srgbClr val="533245"/>
            </a:solidFill>
            <a:prstDash val="solid"/>
            <a:miter lim="800000"/>
          </a:ln>
          <a:effectLst>
            <a:outerShdw blurRad="50800" dist="38100" dir="2700000" algn="tl" rotWithShape="0">
              <a:srgbClr val="000000">
                <a:alpha val="43000"/>
              </a:srgbClr>
            </a:outerShdw>
          </a:effectLst>
        </p:spPr>
      </p:pic>
      <p:sp>
        <p:nvSpPr>
          <p:cNvPr id="6" name="Arrow: Bent-Up 5">
            <a:extLst>
              <a:ext uri="{FF2B5EF4-FFF2-40B4-BE49-F238E27FC236}">
                <a16:creationId xmlns:a16="http://schemas.microsoft.com/office/drawing/2014/main" id="{5C5DEB38-F58F-DE5F-894F-F525BF77B377}"/>
              </a:ext>
            </a:extLst>
          </p:cNvPr>
          <p:cNvSpPr/>
          <p:nvPr/>
        </p:nvSpPr>
        <p:spPr>
          <a:xfrm rot="5400000">
            <a:off x="2556457" y="3370843"/>
            <a:ext cx="1600942" cy="1717257"/>
          </a:xfrm>
          <a:prstGeom prst="bentUpArrow">
            <a:avLst/>
          </a:prstGeom>
          <a:solidFill>
            <a:srgbClr val="8569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tekstu 2">
            <a:extLst>
              <a:ext uri="{FF2B5EF4-FFF2-40B4-BE49-F238E27FC236}">
                <a16:creationId xmlns:a16="http://schemas.microsoft.com/office/drawing/2014/main" id="{2421ED97-CB68-BA6F-BFF9-0B78906EA820}"/>
              </a:ext>
            </a:extLst>
          </p:cNvPr>
          <p:cNvSpPr txBox="1">
            <a:spLocks/>
          </p:cNvSpPr>
          <p:nvPr/>
        </p:nvSpPr>
        <p:spPr>
          <a:xfrm>
            <a:off x="1083940" y="534830"/>
            <a:ext cx="8964682" cy="539952"/>
          </a:xfrm>
          <a:prstGeom prst="rect">
            <a:avLst/>
          </a:prstGeom>
          <a:solidFill>
            <a:srgbClr val="633F53"/>
          </a:solidFill>
          <a:ln>
            <a:solidFill>
              <a:srgbClr val="533245"/>
            </a:solidFill>
          </a:ln>
        </p:spPr>
        <p:txBody>
          <a:bodyPr>
            <a:normAutofit/>
          </a:bodyPr>
          <a:lstStyle>
            <a:lvl1pPr marL="228603" indent="-228603" algn="l" defTabSz="914411" rtl="0" eaLnBrk="1" latinLnBrk="0" hangingPunct="1">
              <a:lnSpc>
                <a:spcPct val="150000"/>
              </a:lnSpc>
              <a:spcBef>
                <a:spcPts val="1000"/>
              </a:spcBef>
              <a:buFont typeface="Arial" panose="020B0604020202020204" pitchFamily="34" charset="0"/>
              <a:buChar char="•"/>
              <a:defRPr sz="1800" kern="1200">
                <a:solidFill>
                  <a:schemeClr val="tx1"/>
                </a:solidFill>
                <a:latin typeface="Lato" panose="020F0502020204030203" pitchFamily="34" charset="-18"/>
                <a:ea typeface="+mn-ea"/>
                <a:cs typeface="+mn-cs"/>
              </a:defRPr>
            </a:lvl1pPr>
            <a:lvl2pPr marL="685808"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2pPr>
            <a:lvl3pPr marL="1143014"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3pPr>
            <a:lvl4pPr marL="1600220"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4pPr>
            <a:lvl5pPr marL="2057426" indent="-228603" algn="l" defTabSz="914411" rtl="0" eaLnBrk="1" latinLnBrk="0" hangingPunct="1">
              <a:lnSpc>
                <a:spcPct val="150000"/>
              </a:lnSpc>
              <a:spcBef>
                <a:spcPts val="500"/>
              </a:spcBef>
              <a:buFont typeface="Arial" panose="020B0604020202020204" pitchFamily="34" charset="0"/>
              <a:buChar char="•"/>
              <a:defRPr sz="1800" kern="1200">
                <a:solidFill>
                  <a:schemeClr val="tx1"/>
                </a:solidFill>
                <a:latin typeface="Lato" panose="020F0502020204030203" pitchFamily="34" charset="-18"/>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000" i="1" dirty="0">
                <a:solidFill>
                  <a:schemeClr val="bg1"/>
                </a:solidFill>
                <a:latin typeface="+mn-lt"/>
              </a:rPr>
              <a:t>PLANOWANE ZAGOSPODAROWANIE</a:t>
            </a:r>
          </a:p>
        </p:txBody>
      </p:sp>
    </p:spTree>
    <p:extLst>
      <p:ext uri="{BB962C8B-B14F-4D97-AF65-F5344CB8AC3E}">
        <p14:creationId xmlns:p14="http://schemas.microsoft.com/office/powerpoint/2010/main" val="22129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E16E9CA2-6C1A-999A-5F81-A910CE56676A}"/>
              </a:ext>
            </a:extLst>
          </p:cNvPr>
          <p:cNvSpPr>
            <a:spLocks noGrp="1"/>
          </p:cNvSpPr>
          <p:nvPr>
            <p:ph type="title"/>
          </p:nvPr>
        </p:nvSpPr>
        <p:spPr>
          <a:xfrm>
            <a:off x="1052150" y="494587"/>
            <a:ext cx="9070045" cy="523871"/>
          </a:xfrm>
          <a:solidFill>
            <a:srgbClr val="633F53"/>
          </a:solidFill>
        </p:spPr>
        <p:txBody>
          <a:bodyPr>
            <a:normAutofit fontScale="90000"/>
          </a:bodyPr>
          <a:lstStyle/>
          <a:p>
            <a:r>
              <a:rPr lang="pl-PL" sz="2200" i="1" dirty="0">
                <a:solidFill>
                  <a:schemeClr val="bg1"/>
                </a:solidFill>
              </a:rPr>
              <a:t>PRZEWIDYWANE KOSZTY DEWELOPMENTU</a:t>
            </a:r>
            <a:br>
              <a:rPr lang="pl-PL" dirty="0">
                <a:latin typeface="DINRoundPro-Medi"/>
              </a:rPr>
            </a:br>
            <a:endParaRPr lang="pl-PL" dirty="0"/>
          </a:p>
        </p:txBody>
      </p:sp>
      <p:sp>
        <p:nvSpPr>
          <p:cNvPr id="2" name="Symbol zastępczy numeru slajdu 1">
            <a:extLst>
              <a:ext uri="{FF2B5EF4-FFF2-40B4-BE49-F238E27FC236}">
                <a16:creationId xmlns:a16="http://schemas.microsoft.com/office/drawing/2014/main" id="{F61491E2-C43F-D66D-6CE0-7CD829F89FC7}"/>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08563D-F810-4970-814C-463439B1E7C6}" type="slidenum">
              <a:rPr lang="pl-PL" smtClean="0"/>
              <a:pPr/>
              <a:t>4</a:t>
            </a:fld>
            <a:endParaRPr lang="pl-PL"/>
          </a:p>
        </p:txBody>
      </p:sp>
      <p:graphicFrame>
        <p:nvGraphicFramePr>
          <p:cNvPr id="8" name="Tabela 7">
            <a:extLst>
              <a:ext uri="{FF2B5EF4-FFF2-40B4-BE49-F238E27FC236}">
                <a16:creationId xmlns:a16="http://schemas.microsoft.com/office/drawing/2014/main" id="{A978E095-E709-3889-6EC5-E0390EDBCC04}"/>
              </a:ext>
            </a:extLst>
          </p:cNvPr>
          <p:cNvGraphicFramePr>
            <a:graphicFrameLocks noGrp="1"/>
          </p:cNvGraphicFramePr>
          <p:nvPr>
            <p:extLst>
              <p:ext uri="{D42A27DB-BD31-4B8C-83A1-F6EECF244321}">
                <p14:modId xmlns:p14="http://schemas.microsoft.com/office/powerpoint/2010/main" val="2907543430"/>
              </p:ext>
            </p:extLst>
          </p:nvPr>
        </p:nvGraphicFramePr>
        <p:xfrm>
          <a:off x="1052150" y="1125892"/>
          <a:ext cx="5204739" cy="5373906"/>
        </p:xfrm>
        <a:graphic>
          <a:graphicData uri="http://schemas.openxmlformats.org/drawingml/2006/table">
            <a:tbl>
              <a:tblPr>
                <a:tableStyleId>{5C22544A-7EE6-4342-B048-85BDC9FD1C3A}</a:tableStyleId>
              </a:tblPr>
              <a:tblGrid>
                <a:gridCol w="904125">
                  <a:extLst>
                    <a:ext uri="{9D8B030D-6E8A-4147-A177-3AD203B41FA5}">
                      <a16:colId xmlns:a16="http://schemas.microsoft.com/office/drawing/2014/main" val="226137591"/>
                    </a:ext>
                  </a:extLst>
                </a:gridCol>
                <a:gridCol w="4300614">
                  <a:extLst>
                    <a:ext uri="{9D8B030D-6E8A-4147-A177-3AD203B41FA5}">
                      <a16:colId xmlns:a16="http://schemas.microsoft.com/office/drawing/2014/main" val="598134779"/>
                    </a:ext>
                  </a:extLst>
                </a:gridCol>
              </a:tblGrid>
              <a:tr h="239750">
                <a:tc gridSpan="2">
                  <a:txBody>
                    <a:bodyPr/>
                    <a:lstStyle/>
                    <a:p>
                      <a:pPr lvl="0" algn="ctr">
                        <a:buNone/>
                      </a:pPr>
                      <a:r>
                        <a:rPr lang="pl-PL" sz="1200" b="1" i="0" u="none" strike="noStrike" dirty="0">
                          <a:solidFill>
                            <a:schemeClr val="bg1"/>
                          </a:solidFill>
                          <a:effectLst/>
                          <a:latin typeface="Calibri"/>
                        </a:rPr>
                        <a:t>DEVELOPMENT</a:t>
                      </a:r>
                    </a:p>
                  </a:txBody>
                  <a:tcPr marL="0" marR="0" marT="0" marB="0" anchor="ctr">
                    <a:lnL w="19050">
                      <a:solidFill>
                        <a:schemeClr val="tx1"/>
                      </a:solidFill>
                    </a:lnL>
                    <a:lnR w="19050">
                      <a:solidFill>
                        <a:schemeClr val="tx1"/>
                      </a:solidFill>
                    </a:lnR>
                    <a:lnT w="19050">
                      <a:solidFill>
                        <a:schemeClr val="tx1"/>
                      </a:solidFill>
                    </a:lnT>
                    <a:lnB w="12700">
                      <a:solidFill>
                        <a:schemeClr val="tx1"/>
                      </a:solidFill>
                    </a:lnB>
                    <a:solidFill>
                      <a:srgbClr val="633F53"/>
                    </a:solidFill>
                  </a:tcPr>
                </a:tc>
                <a:tc hMerge="1">
                  <a:txBody>
                    <a:bodyPr/>
                    <a:lstStyle/>
                    <a:p>
                      <a:endParaRPr lang="en-US"/>
                    </a:p>
                  </a:txBody>
                  <a:tcPr marL="0" marR="0" marT="0" marB="0" anchor="ctr"/>
                </a:tc>
                <a:extLst>
                  <a:ext uri="{0D108BD9-81ED-4DB2-BD59-A6C34878D82A}">
                    <a16:rowId xmlns:a16="http://schemas.microsoft.com/office/drawing/2014/main" val="2646667585"/>
                  </a:ext>
                </a:extLst>
              </a:tr>
              <a:tr h="159833">
                <a:tc>
                  <a:txBody>
                    <a:bodyPr/>
                    <a:lstStyle/>
                    <a:p>
                      <a:pPr algn="ctr" fontAlgn="ctr"/>
                      <a:r>
                        <a:rPr lang="pl-PL" sz="700" u="none" strike="noStrike" dirty="0">
                          <a:effectLst/>
                        </a:rPr>
                        <a:t>1</a:t>
                      </a:r>
                      <a:endParaRPr lang="pl-PL" sz="700" b="1" i="1" u="none" strike="noStrike" dirty="0">
                        <a:solidFill>
                          <a:srgbClr val="000000"/>
                        </a:solidFill>
                        <a:effectLst/>
                        <a:latin typeface="Calibri Light"/>
                      </a:endParaRPr>
                    </a:p>
                  </a:txBody>
                  <a:tcPr marL="0" marR="0" marT="0" marB="0" anchor="ctr">
                    <a:lnL w="19050">
                      <a:solidFill>
                        <a:schemeClr val="tx1"/>
                      </a:solidFill>
                    </a:lnL>
                    <a:lnR w="9525">
                      <a:solidFill>
                        <a:schemeClr val="tx1"/>
                      </a:solidFill>
                    </a:lnR>
                    <a:lnT w="12700">
                      <a:solidFill>
                        <a:schemeClr val="tx1"/>
                      </a:solidFill>
                    </a:lnT>
                    <a:lnB w="9525">
                      <a:solidFill>
                        <a:schemeClr val="tx1"/>
                      </a:solidFill>
                    </a:lnB>
                    <a:solidFill>
                      <a:srgbClr val="856979"/>
                    </a:solidFill>
                  </a:tcPr>
                </a:tc>
                <a:tc>
                  <a:txBody>
                    <a:bodyPr/>
                    <a:lstStyle/>
                    <a:p>
                      <a:pPr algn="ctr" fontAlgn="ctr"/>
                      <a:r>
                        <a:rPr lang="pl-PL" sz="700" u="none" strike="noStrike" dirty="0">
                          <a:effectLst/>
                        </a:rPr>
                        <a:t>PLANISTYKA</a:t>
                      </a:r>
                      <a:endParaRPr lang="pl-PL" sz="700" b="1" i="1" u="none" strike="noStrike" dirty="0">
                        <a:solidFill>
                          <a:srgbClr val="000000"/>
                        </a:solidFill>
                        <a:effectLst/>
                        <a:latin typeface="Calibri Light"/>
                      </a:endParaRPr>
                    </a:p>
                  </a:txBody>
                  <a:tcPr marL="0" marR="0" marT="0" marB="0" anchor="ctr">
                    <a:lnL w="9525" cap="flat" cmpd="sng" algn="ctr">
                      <a:solidFill>
                        <a:schemeClr val="tx1"/>
                      </a:solidFill>
                      <a:prstDash val="solid"/>
                      <a:round/>
                      <a:headEnd type="none" w="med" len="med"/>
                      <a:tailEnd type="none" w="med" len="med"/>
                    </a:lnL>
                    <a:lnR w="19050">
                      <a:solidFill>
                        <a:schemeClr val="tx1"/>
                      </a:solidFill>
                    </a:lnR>
                    <a:lnT w="9525">
                      <a:solidFill>
                        <a:schemeClr val="tx1"/>
                      </a:solidFill>
                    </a:lnT>
                    <a:lnB w="9525">
                      <a:solidFill>
                        <a:schemeClr val="tx1"/>
                      </a:solidFill>
                    </a:lnB>
                    <a:solidFill>
                      <a:srgbClr val="856979"/>
                    </a:solidFill>
                  </a:tcPr>
                </a:tc>
                <a:extLst>
                  <a:ext uri="{0D108BD9-81ED-4DB2-BD59-A6C34878D82A}">
                    <a16:rowId xmlns:a16="http://schemas.microsoft.com/office/drawing/2014/main" val="147947449"/>
                  </a:ext>
                </a:extLst>
              </a:tr>
              <a:tr h="181629">
                <a:tc>
                  <a:txBody>
                    <a:bodyPr/>
                    <a:lstStyle/>
                    <a:p>
                      <a:pPr algn="ctr" fontAlgn="ctr"/>
                      <a:r>
                        <a:rPr lang="pl-PL" sz="700" u="none" strike="noStrike" dirty="0">
                          <a:effectLst/>
                        </a:rPr>
                        <a:t> 1.1</a:t>
                      </a:r>
                      <a:endParaRPr lang="pl-PL" sz="700" b="0" i="0" u="none" strike="noStrike" dirty="0">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Wypis z ewidencji gruntów i budynków</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3532276738"/>
                  </a:ext>
                </a:extLst>
              </a:tr>
              <a:tr h="108977">
                <a:tc>
                  <a:txBody>
                    <a:bodyPr/>
                    <a:lstStyle/>
                    <a:p>
                      <a:pPr algn="ctr" fontAlgn="ctr"/>
                      <a:r>
                        <a:rPr lang="pl-PL" sz="700" u="none" strike="noStrike">
                          <a:effectLst/>
                        </a:rPr>
                        <a:t> 1.2</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Mapa ewidencyjna</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750326985"/>
                  </a:ext>
                </a:extLst>
              </a:tr>
              <a:tr h="108977">
                <a:tc>
                  <a:txBody>
                    <a:bodyPr/>
                    <a:lstStyle/>
                    <a:p>
                      <a:pPr algn="ctr" fontAlgn="ctr"/>
                      <a:r>
                        <a:rPr lang="pl-PL" sz="700" u="none" strike="noStrike">
                          <a:effectLst/>
                        </a:rPr>
                        <a:t> 1.3</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Koszt pozyskania działki związane z zawarciem umów dzierżawy </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3206547203"/>
                  </a:ext>
                </a:extLst>
              </a:tr>
              <a:tr h="108977">
                <a:tc>
                  <a:txBody>
                    <a:bodyPr/>
                    <a:lstStyle/>
                    <a:p>
                      <a:pPr algn="ctr" fontAlgn="ctr"/>
                      <a:r>
                        <a:rPr lang="pl-PL" sz="700" u="none" strike="noStrike">
                          <a:effectLst/>
                        </a:rPr>
                        <a:t> 1.4</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Czynsz dzierżawy: dla właścicieli gruntu - w trakcie </a:t>
                      </a:r>
                      <a:r>
                        <a:rPr lang="pl-PL" sz="700" u="none" strike="noStrike" dirty="0" err="1">
                          <a:effectLst/>
                        </a:rPr>
                        <a:t>developmentu</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784825681"/>
                  </a:ext>
                </a:extLst>
              </a:tr>
              <a:tr h="108977">
                <a:tc>
                  <a:txBody>
                    <a:bodyPr/>
                    <a:lstStyle/>
                    <a:p>
                      <a:pPr algn="ctr" fontAlgn="ctr"/>
                      <a:r>
                        <a:rPr lang="pl-PL" sz="700" u="none" strike="noStrike">
                          <a:effectLst/>
                        </a:rPr>
                        <a:t> 1.6</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Usługi geodezyjne dla min. ~1000 działek</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344586973"/>
                  </a:ext>
                </a:extLst>
              </a:tr>
              <a:tr h="210689">
                <a:tc>
                  <a:txBody>
                    <a:bodyPr/>
                    <a:lstStyle/>
                    <a:p>
                      <a:pPr algn="ctr" fontAlgn="ctr"/>
                      <a:r>
                        <a:rPr lang="pl-PL" sz="700" u="none" strike="noStrike">
                          <a:effectLst/>
                        </a:rPr>
                        <a:t> 1.7</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Operat szacunkowy dla 3 nieruchomości</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553153969"/>
                  </a:ext>
                </a:extLst>
              </a:tr>
              <a:tr h="210689">
                <a:tc>
                  <a:txBody>
                    <a:bodyPr/>
                    <a:lstStyle/>
                    <a:p>
                      <a:pPr algn="ctr" fontAlgn="ctr"/>
                      <a:r>
                        <a:rPr lang="pl-PL" sz="700" u="none" strike="noStrike">
                          <a:effectLst/>
                        </a:rPr>
                        <a:t> 1.8</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Wypis z KW</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699260990"/>
                  </a:ext>
                </a:extLst>
              </a:tr>
              <a:tr h="108977">
                <a:tc>
                  <a:txBody>
                    <a:bodyPr/>
                    <a:lstStyle/>
                    <a:p>
                      <a:pPr algn="ctr" fontAlgn="ctr"/>
                      <a:r>
                        <a:rPr lang="pl-PL" sz="700" u="none" strike="noStrike">
                          <a:effectLst/>
                        </a:rPr>
                        <a:t> 1.9</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Wniosek o scalenie nieruchomości dla 3 działek</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136934382"/>
                  </a:ext>
                </a:extLst>
              </a:tr>
              <a:tr h="108977">
                <a:tc>
                  <a:txBody>
                    <a:bodyPr/>
                    <a:lstStyle/>
                    <a:p>
                      <a:pPr algn="ctr" fontAlgn="ctr"/>
                      <a:r>
                        <a:rPr lang="pl-PL" sz="700" u="none" strike="noStrike">
                          <a:effectLst/>
                        </a:rPr>
                        <a:t> 1.10</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Opłata </a:t>
                      </a:r>
                      <a:r>
                        <a:rPr lang="pl-PL" sz="700" u="none" strike="noStrike" dirty="0" err="1">
                          <a:effectLst/>
                        </a:rPr>
                        <a:t>adiacencka</a:t>
                      </a:r>
                      <a:r>
                        <a:rPr lang="pl-PL" sz="700" u="none" strike="noStrike" dirty="0">
                          <a:effectLst/>
                        </a:rPr>
                        <a:t> dla 3 działek</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01132388"/>
                  </a:ext>
                </a:extLst>
              </a:tr>
              <a:tr h="108977">
                <a:tc>
                  <a:txBody>
                    <a:bodyPr/>
                    <a:lstStyle/>
                    <a:p>
                      <a:pPr algn="ctr" fontAlgn="ctr"/>
                      <a:r>
                        <a:rPr lang="pl-PL" sz="700" u="none" strike="noStrike">
                          <a:effectLst/>
                        </a:rPr>
                        <a:t> 1.11</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Konsultacje społeczne </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3128522699"/>
                  </a:ext>
                </a:extLst>
              </a:tr>
              <a:tr h="210689">
                <a:tc>
                  <a:txBody>
                    <a:bodyPr/>
                    <a:lstStyle/>
                    <a:p>
                      <a:pPr algn="ctr" fontAlgn="ct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Operat wodno-prawny</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154445544"/>
                  </a:ext>
                </a:extLst>
              </a:tr>
              <a:tr h="210689">
                <a:tc>
                  <a:txBody>
                    <a:bodyPr/>
                    <a:lstStyle/>
                    <a:p>
                      <a:pPr algn="ctr" fontAlgn="ctr"/>
                      <a:r>
                        <a:rPr lang="pl-PL" sz="700" u="none" strike="noStrike">
                          <a:effectLst/>
                        </a:rPr>
                        <a:t> 1.12</a:t>
                      </a:r>
                      <a:endParaRPr lang="pl-PL" sz="700" b="0" i="0" u="none" strike="noStrike">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Zmiana MPZP przyjęty jako prawo miejscowe</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3014878725"/>
                  </a:ext>
                </a:extLst>
              </a:tr>
              <a:tr h="108977">
                <a:tc>
                  <a:txBody>
                    <a:bodyPr/>
                    <a:lstStyle/>
                    <a:p>
                      <a:pPr algn="ctr" fontAlgn="ctr"/>
                      <a:r>
                        <a:rPr lang="pl-PL" sz="700" u="none" strike="noStrike" dirty="0">
                          <a:effectLst/>
                        </a:rPr>
                        <a:t>2</a:t>
                      </a:r>
                      <a:endParaRPr lang="pl-PL" sz="700" b="1" i="1" u="none" strike="noStrike" dirty="0">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856979"/>
                    </a:solidFill>
                  </a:tcPr>
                </a:tc>
                <a:tc>
                  <a:txBody>
                    <a:bodyPr/>
                    <a:lstStyle/>
                    <a:p>
                      <a:pPr algn="ctr" fontAlgn="ctr"/>
                      <a:r>
                        <a:rPr lang="pl-PL" sz="700" u="none" strike="noStrike" dirty="0">
                          <a:effectLst/>
                        </a:rPr>
                        <a:t>POSTĘPOWANIE ŚRODOWISKOWE</a:t>
                      </a:r>
                      <a:endParaRPr lang="pl-PL" sz="700" b="1" i="1"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856979"/>
                    </a:solidFill>
                  </a:tcPr>
                </a:tc>
                <a:extLst>
                  <a:ext uri="{0D108BD9-81ED-4DB2-BD59-A6C34878D82A}">
                    <a16:rowId xmlns:a16="http://schemas.microsoft.com/office/drawing/2014/main" val="465789208"/>
                  </a:ext>
                </a:extLst>
              </a:tr>
              <a:tr h="232485">
                <a:tc>
                  <a:txBody>
                    <a:bodyPr/>
                    <a:lstStyle/>
                    <a:p>
                      <a:pPr algn="ctr" fontAlgn="ctr"/>
                      <a:r>
                        <a:rPr lang="pl-PL" sz="700" u="none" strike="noStrike">
                          <a:effectLst/>
                        </a:rPr>
                        <a:t> 2.1</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Uzyskanie DUŚ wraz niezbędnymi badaniami, opracowaniami (KIP+ROOŚ) i udziałem w postępowaniu w RDOŚ</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365093473"/>
                  </a:ext>
                </a:extLst>
              </a:tr>
              <a:tr h="116242">
                <a:tc>
                  <a:txBody>
                    <a:bodyPr/>
                    <a:lstStyle/>
                    <a:p>
                      <a:pPr algn="ctr" fontAlgn="ctr"/>
                      <a:r>
                        <a:rPr lang="pl-PL" sz="700" u="none" strike="noStrike" dirty="0">
                          <a:effectLst/>
                        </a:rPr>
                        <a:t>3</a:t>
                      </a:r>
                      <a:endParaRPr lang="pl-PL" sz="700" b="1" i="1" u="none" strike="noStrike" dirty="0">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856979"/>
                    </a:solidFill>
                  </a:tcPr>
                </a:tc>
                <a:tc>
                  <a:txBody>
                    <a:bodyPr/>
                    <a:lstStyle/>
                    <a:p>
                      <a:pPr algn="ctr" fontAlgn="ctr"/>
                      <a:r>
                        <a:rPr lang="pl-PL" sz="700" u="none" strike="noStrike" dirty="0">
                          <a:effectLst/>
                        </a:rPr>
                        <a:t>PODSTĘPOWANIE ENERGETYCZNE</a:t>
                      </a:r>
                      <a:endParaRPr lang="pl-PL" sz="700" b="1" i="1"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856979"/>
                    </a:solidFill>
                  </a:tcPr>
                </a:tc>
                <a:extLst>
                  <a:ext uri="{0D108BD9-81ED-4DB2-BD59-A6C34878D82A}">
                    <a16:rowId xmlns:a16="http://schemas.microsoft.com/office/drawing/2014/main" val="110028704"/>
                  </a:ext>
                </a:extLst>
              </a:tr>
              <a:tr h="210689">
                <a:tc>
                  <a:txBody>
                    <a:bodyPr/>
                    <a:lstStyle/>
                    <a:p>
                      <a:pPr algn="ctr" fontAlgn="ctr"/>
                      <a:r>
                        <a:rPr lang="pl-PL" sz="700" u="none" strike="noStrike" dirty="0">
                          <a:effectLst/>
                        </a:rPr>
                        <a:t> 3.1</a:t>
                      </a:r>
                      <a:endParaRPr lang="pl-PL" sz="700" b="0" i="0" u="none" strike="noStrike" dirty="0">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Wniosek o WP</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33836519"/>
                  </a:ext>
                </a:extLst>
              </a:tr>
              <a:tr h="108977">
                <a:tc>
                  <a:txBody>
                    <a:bodyPr/>
                    <a:lstStyle/>
                    <a:p>
                      <a:pPr algn="ctr" fontAlgn="ctr"/>
                      <a:r>
                        <a:rPr lang="pl-PL" sz="700" u="none" strike="noStrike">
                          <a:effectLst/>
                        </a:rPr>
                        <a:t> 3.2</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Opłata przyłączeniowa WP wariant I </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799100535"/>
                  </a:ext>
                </a:extLst>
              </a:tr>
              <a:tr h="116242">
                <a:tc>
                  <a:txBody>
                    <a:bodyPr/>
                    <a:lstStyle/>
                    <a:p>
                      <a:pPr algn="ctr" fontAlgn="ctr"/>
                      <a:r>
                        <a:rPr lang="pl-PL" sz="700" u="none" strike="noStrike">
                          <a:effectLst/>
                        </a:rPr>
                        <a:t> 3.3</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Opłata przyłączeniowa wariant II</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4005473647"/>
                  </a:ext>
                </a:extLst>
              </a:tr>
              <a:tr h="108977">
                <a:tc>
                  <a:txBody>
                    <a:bodyPr/>
                    <a:lstStyle/>
                    <a:p>
                      <a:pPr algn="ctr" fontAlgn="ctr"/>
                      <a:r>
                        <a:rPr lang="pl-PL" sz="700" u="none" strike="noStrike" dirty="0">
                          <a:effectLst/>
                        </a:rPr>
                        <a:t>4</a:t>
                      </a:r>
                      <a:endParaRPr lang="pl-PL" sz="700" b="1" i="1" u="none" strike="noStrike" dirty="0">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856979"/>
                    </a:solidFill>
                  </a:tcPr>
                </a:tc>
                <a:tc>
                  <a:txBody>
                    <a:bodyPr/>
                    <a:lstStyle/>
                    <a:p>
                      <a:pPr algn="ctr" fontAlgn="ctr"/>
                      <a:r>
                        <a:rPr lang="pl-PL" sz="700" u="none" strike="noStrike" dirty="0">
                          <a:effectLst/>
                        </a:rPr>
                        <a:t>POSTĘPOWANIE PROJEKTOWE</a:t>
                      </a:r>
                      <a:endParaRPr lang="pl-PL" sz="700" b="1" i="1"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856979"/>
                    </a:solidFill>
                  </a:tcPr>
                </a:tc>
                <a:extLst>
                  <a:ext uri="{0D108BD9-81ED-4DB2-BD59-A6C34878D82A}">
                    <a16:rowId xmlns:a16="http://schemas.microsoft.com/office/drawing/2014/main" val="1613250857"/>
                  </a:ext>
                </a:extLst>
              </a:tr>
              <a:tr h="210689">
                <a:tc>
                  <a:txBody>
                    <a:bodyPr/>
                    <a:lstStyle/>
                    <a:p>
                      <a:pPr algn="ctr" fontAlgn="ctr"/>
                      <a:r>
                        <a:rPr lang="pl-PL" sz="700" u="none" strike="noStrike" dirty="0">
                          <a:effectLst/>
                        </a:rPr>
                        <a:t> 4.1</a:t>
                      </a:r>
                      <a:endParaRPr lang="pl-PL" sz="700" b="0" i="0" u="none" strike="noStrike" dirty="0">
                        <a:solidFill>
                          <a:srgbClr val="000000"/>
                        </a:solidFill>
                        <a:effectLst/>
                        <a:latin typeface="Calibri"/>
                      </a:endParaRPr>
                    </a:p>
                  </a:txBody>
                  <a:tcPr marL="0" marR="0" marT="0" marB="0" anchor="ctr">
                    <a:lnL w="19050">
                      <a:solidFill>
                        <a:schemeClr val="tx1"/>
                      </a:solid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a:solidFill>
                        <a:schemeClr val="tx1"/>
                      </a:solidFill>
                    </a:lnB>
                    <a:solidFill>
                      <a:srgbClr val="E7E5E6"/>
                    </a:solidFill>
                  </a:tcPr>
                </a:tc>
                <a:tc>
                  <a:txBody>
                    <a:bodyPr/>
                    <a:lstStyle/>
                    <a:p>
                      <a:pPr algn="l" fontAlgn="ctr"/>
                      <a:r>
                        <a:rPr lang="pl-PL" sz="700" u="none" strike="noStrike" dirty="0">
                          <a:effectLst/>
                        </a:rPr>
                        <a:t>Badania geotechniczne</a:t>
                      </a:r>
                      <a:endParaRPr lang="pl-PL" sz="700" b="0" i="0" u="none" strike="noStrike" dirty="0">
                        <a:solidFill>
                          <a:srgbClr val="000000"/>
                        </a:solidFill>
                        <a:effectLst/>
                        <a:latin typeface="Calibri Light"/>
                      </a:endParaRPr>
                    </a:p>
                  </a:txBody>
                  <a:tcPr marL="0" marR="0" marT="0" marB="0" anchor="ctr">
                    <a:lnL w="9525" cap="flat" cmpd="sng" algn="ctr">
                      <a:solidFill>
                        <a:schemeClr val="tx1"/>
                      </a:solidFill>
                      <a:prstDash val="solid"/>
                      <a:round/>
                      <a:headEnd type="none" w="med" len="med"/>
                      <a:tailEnd type="none" w="med" len="med"/>
                    </a:lnL>
                    <a:lnR w="19050">
                      <a:solidFill>
                        <a:schemeClr val="tx1"/>
                      </a:solidFill>
                    </a:lnR>
                    <a:lnT w="9525" cap="flat" cmpd="sng" algn="ctr">
                      <a:solidFill>
                        <a:schemeClr val="tx1"/>
                      </a:solidFill>
                      <a:prstDash val="solid"/>
                      <a:round/>
                      <a:headEnd type="none" w="med" len="med"/>
                      <a:tailEnd type="none" w="med" len="med"/>
                    </a:lnT>
                    <a:lnB w="9525">
                      <a:solidFill>
                        <a:schemeClr val="tx1"/>
                      </a:solidFill>
                    </a:lnB>
                    <a:solidFill>
                      <a:srgbClr val="E7E5E6"/>
                    </a:solidFill>
                  </a:tcPr>
                </a:tc>
                <a:extLst>
                  <a:ext uri="{0D108BD9-81ED-4DB2-BD59-A6C34878D82A}">
                    <a16:rowId xmlns:a16="http://schemas.microsoft.com/office/drawing/2014/main" val="2781128923"/>
                  </a:ext>
                </a:extLst>
              </a:tr>
              <a:tr h="210689">
                <a:tc>
                  <a:txBody>
                    <a:bodyPr/>
                    <a:lstStyle/>
                    <a:p>
                      <a:pPr algn="ctr" fontAlgn="ctr"/>
                      <a:r>
                        <a:rPr lang="pl-PL" sz="700" u="none" strike="noStrike">
                          <a:effectLst/>
                        </a:rPr>
                        <a:t> 4.2</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Mapa do celów projektowych 1000 zł za 1ha + 500 za 1ha</a:t>
                      </a:r>
                      <a:endParaRPr lang="pl-PL" sz="700" b="0" i="0" u="none" strike="noStrike" dirty="0">
                        <a:solidFill>
                          <a:srgbClr val="000000"/>
                        </a:solidFill>
                        <a:effectLst/>
                        <a:latin typeface="Calibri Light"/>
                      </a:endParaRPr>
                    </a:p>
                  </a:txBody>
                  <a:tcPr marL="50495"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833889273"/>
                  </a:ext>
                </a:extLst>
              </a:tr>
              <a:tr h="108977">
                <a:tc>
                  <a:txBody>
                    <a:bodyPr/>
                    <a:lstStyle/>
                    <a:p>
                      <a:pPr algn="ctr" fontAlgn="ctr"/>
                      <a:r>
                        <a:rPr lang="pl-PL" sz="700" u="none" strike="noStrike">
                          <a:effectLst/>
                        </a:rPr>
                        <a:t> 4.3</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a:effectLst/>
                        </a:rPr>
                        <a:t>Geodezja</a:t>
                      </a:r>
                      <a:endParaRPr lang="pl-PL" sz="700" b="0" i="0" u="none" strike="noStrike">
                        <a:solidFill>
                          <a:srgbClr val="000000"/>
                        </a:solidFill>
                        <a:effectLst/>
                        <a:latin typeface="Calibri Light"/>
                      </a:endParaRPr>
                    </a:p>
                  </a:txBody>
                  <a:tcPr marL="50495" marR="0" marT="0" marB="0" anchor="ctr">
                    <a:lnL w="9525">
                      <a:solidFill>
                        <a:schemeClr val="tx1"/>
                      </a:solidFill>
                    </a:lnL>
                    <a:lnR w="19050">
                      <a:solidFill>
                        <a:schemeClr val="tx1"/>
                      </a:solidFill>
                    </a:lnR>
                    <a:lnT w="9525">
                      <a:solidFill>
                        <a:schemeClr val="tx1"/>
                      </a:solidFill>
                    </a:lnT>
                    <a:lnB w="9524">
                      <a:solidFill>
                        <a:schemeClr val="tx1"/>
                      </a:solidFill>
                    </a:lnB>
                    <a:solidFill>
                      <a:srgbClr val="E7E5E6"/>
                    </a:solidFill>
                  </a:tcPr>
                </a:tc>
                <a:extLst>
                  <a:ext uri="{0D108BD9-81ED-4DB2-BD59-A6C34878D82A}">
                    <a16:rowId xmlns:a16="http://schemas.microsoft.com/office/drawing/2014/main" val="782666586"/>
                  </a:ext>
                </a:extLst>
              </a:tr>
              <a:tr h="108977">
                <a:tc>
                  <a:txBody>
                    <a:bodyPr/>
                    <a:lstStyle/>
                    <a:p>
                      <a:pPr algn="ctr" fontAlgn="ctr"/>
                      <a:r>
                        <a:rPr lang="pl-PL" sz="700" u="none" strike="noStrike">
                          <a:effectLst/>
                        </a:rPr>
                        <a:t> 4.4</a:t>
                      </a:r>
                      <a:endParaRPr lang="pl-PL" sz="700" b="0" i="0" u="none" strike="noStrike">
                        <a:solidFill>
                          <a:srgbClr val="000000"/>
                        </a:solidFill>
                        <a:effectLst/>
                        <a:latin typeface="Calibri"/>
                      </a:endParaRPr>
                    </a:p>
                  </a:txBody>
                  <a:tcPr marL="0" marR="0" marT="0" marB="0" anchor="ctr">
                    <a:lnL w="19050">
                      <a:solidFill>
                        <a:schemeClr val="tx1"/>
                      </a:solidFill>
                    </a:lnL>
                    <a:lnR w="9524">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Archeologia </a:t>
                      </a:r>
                      <a:endParaRPr lang="pl-PL" sz="700" b="0" i="0" u="none" strike="noStrike" dirty="0">
                        <a:solidFill>
                          <a:srgbClr val="000000"/>
                        </a:solidFill>
                        <a:effectLst/>
                        <a:latin typeface="Calibri Light"/>
                      </a:endParaRPr>
                    </a:p>
                  </a:txBody>
                  <a:tcPr marL="50495" marR="0" marT="0" marB="0" anchor="ctr">
                    <a:lnL w="9524">
                      <a:solidFill>
                        <a:schemeClr val="tx1"/>
                      </a:solidFill>
                    </a:lnL>
                    <a:lnR w="19050">
                      <a:solidFill>
                        <a:schemeClr val="tx1"/>
                      </a:solidFill>
                    </a:lnR>
                    <a:lnT w="9524">
                      <a:solidFill>
                        <a:schemeClr val="tx1"/>
                      </a:solidFill>
                    </a:lnT>
                    <a:lnB w="9524">
                      <a:solidFill>
                        <a:schemeClr val="tx1"/>
                      </a:solidFill>
                    </a:lnB>
                    <a:solidFill>
                      <a:srgbClr val="E7E5E6"/>
                    </a:solidFill>
                  </a:tcPr>
                </a:tc>
                <a:extLst>
                  <a:ext uri="{0D108BD9-81ED-4DB2-BD59-A6C34878D82A}">
                    <a16:rowId xmlns:a16="http://schemas.microsoft.com/office/drawing/2014/main" val="3937182339"/>
                  </a:ext>
                </a:extLst>
              </a:tr>
              <a:tr h="276076">
                <a:tc>
                  <a:txBody>
                    <a:bodyPr/>
                    <a:lstStyle/>
                    <a:p>
                      <a:pPr algn="ctr" fontAlgn="ctr"/>
                      <a:r>
                        <a:rPr lang="pl-PL" sz="700" u="none" strike="noStrike">
                          <a:effectLst/>
                        </a:rPr>
                        <a:t> 4.5</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err="1">
                          <a:effectLst/>
                        </a:rPr>
                        <a:t>PnB</a:t>
                      </a:r>
                      <a:r>
                        <a:rPr lang="pl-PL" sz="700" u="none" strike="noStrike" dirty="0">
                          <a:effectLst/>
                        </a:rPr>
                        <a:t> - (projektowanie + procedura administracyjna) dla zakresu Farmy PV 31,3 MW + ME 60MW/240MWh</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4">
                      <a:solidFill>
                        <a:schemeClr val="tx1"/>
                      </a:solidFill>
                    </a:lnT>
                    <a:lnB w="9525">
                      <a:solidFill>
                        <a:schemeClr val="tx1"/>
                      </a:solidFill>
                    </a:lnB>
                    <a:solidFill>
                      <a:srgbClr val="E7E5E6"/>
                    </a:solidFill>
                  </a:tcPr>
                </a:tc>
                <a:extLst>
                  <a:ext uri="{0D108BD9-81ED-4DB2-BD59-A6C34878D82A}">
                    <a16:rowId xmlns:a16="http://schemas.microsoft.com/office/drawing/2014/main" val="1577117578"/>
                  </a:ext>
                </a:extLst>
              </a:tr>
              <a:tr h="108977">
                <a:tc>
                  <a:txBody>
                    <a:bodyPr/>
                    <a:lstStyle/>
                    <a:p>
                      <a:pPr algn="ctr" fontAlgn="ctr"/>
                      <a:r>
                        <a:rPr lang="pl-PL" sz="700" u="none" strike="noStrike">
                          <a:effectLst/>
                        </a:rPr>
                        <a:t> 4.6</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a:effectLst/>
                        </a:rPr>
                        <a:t>Decyzja zezwalająca na wyłączenie gruntów z produkcji rolnej</a:t>
                      </a:r>
                      <a:endParaRPr lang="pl-PL" sz="700" b="0" i="0" u="none" strike="noStrike">
                        <a:solidFill>
                          <a:srgbClr val="000000"/>
                        </a:solidFill>
                        <a:effectLst/>
                        <a:latin typeface="Calibri Light"/>
                      </a:endParaRPr>
                    </a:p>
                  </a:txBody>
                  <a:tcPr marL="50495"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929735494"/>
                  </a:ext>
                </a:extLst>
              </a:tr>
              <a:tr h="108977">
                <a:tc>
                  <a:txBody>
                    <a:bodyPr/>
                    <a:lstStyle/>
                    <a:p>
                      <a:pPr algn="ctr" fontAlgn="ctr"/>
                      <a:r>
                        <a:rPr lang="pl-PL" sz="700" u="none" strike="noStrike">
                          <a:effectLst/>
                        </a:rPr>
                        <a:t> 4.7</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Wniosek </a:t>
                      </a:r>
                      <a:r>
                        <a:rPr lang="pl-PL" sz="700" u="none" strike="noStrike" dirty="0" err="1">
                          <a:effectLst/>
                        </a:rPr>
                        <a:t>PnB</a:t>
                      </a:r>
                      <a:r>
                        <a:rPr lang="pl-PL" sz="700" u="none" strike="noStrike" dirty="0">
                          <a:effectLst/>
                        </a:rPr>
                        <a:t>, procedowanie</a:t>
                      </a:r>
                      <a:endParaRPr lang="pl-PL" sz="700" b="0" i="0" u="none" strike="noStrike" dirty="0">
                        <a:solidFill>
                          <a:srgbClr val="000000"/>
                        </a:solidFill>
                        <a:effectLst/>
                        <a:latin typeface="Calibri Light"/>
                      </a:endParaRPr>
                    </a:p>
                  </a:txBody>
                  <a:tcPr marL="50495"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4230836883"/>
                  </a:ext>
                </a:extLst>
              </a:tr>
              <a:tr h="196159">
                <a:tc>
                  <a:txBody>
                    <a:bodyPr/>
                    <a:lstStyle/>
                    <a:p>
                      <a:pPr algn="ctr" fontAlgn="ctr"/>
                      <a:r>
                        <a:rPr lang="pl-PL" sz="700" u="none" strike="noStrike">
                          <a:effectLst/>
                        </a:rPr>
                        <a:t> 4.8</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err="1">
                          <a:effectLst/>
                        </a:rPr>
                        <a:t>PnB</a:t>
                      </a:r>
                      <a:r>
                        <a:rPr lang="pl-PL" sz="700" u="none" strike="noStrike" dirty="0">
                          <a:effectLst/>
                        </a:rPr>
                        <a:t> - (projektowanie + procedura administracyjna) dla zakresu GPO</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582230434"/>
                  </a:ext>
                </a:extLst>
              </a:tr>
              <a:tr h="210689">
                <a:tc>
                  <a:txBody>
                    <a:bodyPr/>
                    <a:lstStyle/>
                    <a:p>
                      <a:pPr algn="ctr" fontAlgn="ctr"/>
                      <a:r>
                        <a:rPr lang="pl-PL" sz="700" u="none" strike="noStrike">
                          <a:effectLst/>
                        </a:rPr>
                        <a:t> 4.9</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err="1">
                          <a:effectLst/>
                        </a:rPr>
                        <a:t>PnB</a:t>
                      </a:r>
                      <a:r>
                        <a:rPr lang="pl-PL" sz="700" u="none" strike="noStrike" dirty="0">
                          <a:effectLst/>
                        </a:rPr>
                        <a:t> - (projektowanie + procedura administracyjna) dla zakresu linii WN do GPZ</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98313167"/>
                  </a:ext>
                </a:extLst>
              </a:tr>
              <a:tr h="196159">
                <a:tc>
                  <a:txBody>
                    <a:bodyPr/>
                    <a:lstStyle/>
                    <a:p>
                      <a:pPr algn="ctr" fontAlgn="ctr"/>
                      <a:r>
                        <a:rPr lang="pl-PL" sz="700" u="none" strike="noStrike">
                          <a:effectLst/>
                        </a:rPr>
                        <a:t> 4.10</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Uzyskanie służebności dla linii do 14 km (7 km w linii prostej)</a:t>
                      </a:r>
                      <a:endParaRPr lang="pl-PL" sz="700" b="0" i="0" u="none" strike="noStrike" dirty="0">
                        <a:solidFill>
                          <a:srgbClr val="000000"/>
                        </a:solidFill>
                        <a:effectLst/>
                        <a:latin typeface="Calibri Light"/>
                      </a:endParaRPr>
                    </a:p>
                  </a:txBody>
                  <a:tcPr marL="50495"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3831854932"/>
                  </a:ext>
                </a:extLst>
              </a:tr>
              <a:tr h="116242">
                <a:tc>
                  <a:txBody>
                    <a:bodyPr/>
                    <a:lstStyle/>
                    <a:p>
                      <a:pPr algn="ctr" fontAlgn="ctr"/>
                      <a:r>
                        <a:rPr lang="pl-PL" sz="700" u="none" strike="noStrike">
                          <a:effectLst/>
                        </a:rPr>
                        <a:t> 4.11</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Opłaty skarbowe, wydruki</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1969549227"/>
                  </a:ext>
                </a:extLst>
              </a:tr>
              <a:tr h="41515">
                <a:tc>
                  <a:txBody>
                    <a:bodyPr/>
                    <a:lstStyle/>
                    <a:p>
                      <a:pPr algn="ctr" fontAlgn="ctr"/>
                      <a:r>
                        <a:rPr lang="pl-PL" sz="700" u="none" strike="noStrike" dirty="0">
                          <a:effectLst/>
                        </a:rPr>
                        <a:t>5</a:t>
                      </a:r>
                      <a:endParaRPr lang="pl-PL" sz="700" b="1" i="1" u="none" strike="noStrike" dirty="0">
                        <a:solidFill>
                          <a:srgbClr val="000000"/>
                        </a:solidFill>
                        <a:effectLst/>
                        <a:latin typeface="Calibri Light"/>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856979"/>
                    </a:solidFill>
                  </a:tcPr>
                </a:tc>
                <a:tc>
                  <a:txBody>
                    <a:bodyPr/>
                    <a:lstStyle/>
                    <a:p>
                      <a:pPr algn="ctr" fontAlgn="ctr"/>
                      <a:r>
                        <a:rPr lang="pl-PL" sz="700" u="none" strike="noStrike" dirty="0">
                          <a:effectLst/>
                        </a:rPr>
                        <a:t>ZARZADZANIE PROJEKTEM</a:t>
                      </a:r>
                      <a:endParaRPr lang="pl-PL" sz="700" b="1" i="1"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856979"/>
                    </a:solidFill>
                  </a:tcPr>
                </a:tc>
                <a:extLst>
                  <a:ext uri="{0D108BD9-81ED-4DB2-BD59-A6C34878D82A}">
                    <a16:rowId xmlns:a16="http://schemas.microsoft.com/office/drawing/2014/main" val="2121346531"/>
                  </a:ext>
                </a:extLst>
              </a:tr>
              <a:tr h="108977">
                <a:tc>
                  <a:txBody>
                    <a:bodyPr/>
                    <a:lstStyle/>
                    <a:p>
                      <a:pPr algn="ctr" fontAlgn="ctr"/>
                      <a:r>
                        <a:rPr lang="pl-PL" sz="700" u="none" strike="noStrike">
                          <a:effectLst/>
                        </a:rPr>
                        <a:t> 5.1</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9525">
                      <a:solidFill>
                        <a:schemeClr val="tx1"/>
                      </a:solidFill>
                    </a:lnB>
                    <a:solidFill>
                      <a:srgbClr val="E7E5E6"/>
                    </a:solidFill>
                  </a:tcPr>
                </a:tc>
                <a:tc>
                  <a:txBody>
                    <a:bodyPr/>
                    <a:lstStyle/>
                    <a:p>
                      <a:pPr algn="l" fontAlgn="ctr"/>
                      <a:r>
                        <a:rPr lang="pl-PL" sz="700" u="none" strike="noStrike" dirty="0">
                          <a:effectLst/>
                        </a:rPr>
                        <a:t>Koszty obsługi prawnej</a:t>
                      </a:r>
                      <a:endParaRPr lang="pl-PL" sz="700" b="0" i="0" u="none" strike="noStrike" dirty="0">
                        <a:solidFill>
                          <a:srgbClr val="000000"/>
                        </a:solidFill>
                        <a:effectLst/>
                        <a:latin typeface="Calibri Light"/>
                      </a:endParaRPr>
                    </a:p>
                  </a:txBody>
                  <a:tcPr marL="0" marR="0" marT="0" marB="0" anchor="ctr">
                    <a:lnL w="9525">
                      <a:solidFill>
                        <a:schemeClr val="tx1"/>
                      </a:solidFill>
                    </a:lnL>
                    <a:lnR w="19050">
                      <a:solidFill>
                        <a:schemeClr val="tx1"/>
                      </a:solidFill>
                    </a:lnR>
                    <a:lnT w="9525">
                      <a:solidFill>
                        <a:schemeClr val="tx1"/>
                      </a:solidFill>
                    </a:lnT>
                    <a:lnB w="9525">
                      <a:solidFill>
                        <a:schemeClr val="tx1"/>
                      </a:solidFill>
                    </a:lnB>
                    <a:solidFill>
                      <a:srgbClr val="E7E5E6"/>
                    </a:solidFill>
                  </a:tcPr>
                </a:tc>
                <a:extLst>
                  <a:ext uri="{0D108BD9-81ED-4DB2-BD59-A6C34878D82A}">
                    <a16:rowId xmlns:a16="http://schemas.microsoft.com/office/drawing/2014/main" val="2326999213"/>
                  </a:ext>
                </a:extLst>
              </a:tr>
              <a:tr h="116242">
                <a:tc>
                  <a:txBody>
                    <a:bodyPr/>
                    <a:lstStyle/>
                    <a:p>
                      <a:pPr algn="ctr" fontAlgn="ctr"/>
                      <a:r>
                        <a:rPr lang="pl-PL" sz="700" u="none" strike="noStrike">
                          <a:effectLst/>
                        </a:rPr>
                        <a:t> 5.2</a:t>
                      </a:r>
                      <a:endParaRPr lang="pl-PL" sz="700" b="0" i="0" u="none" strike="noStrike">
                        <a:solidFill>
                          <a:srgbClr val="000000"/>
                        </a:solidFill>
                        <a:effectLst/>
                        <a:latin typeface="Calibri"/>
                      </a:endParaRPr>
                    </a:p>
                  </a:txBody>
                  <a:tcPr marL="0" marR="0" marT="0" marB="0" anchor="ctr">
                    <a:lnL w="19050">
                      <a:solidFill>
                        <a:schemeClr val="tx1"/>
                      </a:solidFill>
                    </a:lnL>
                    <a:lnR w="9525">
                      <a:solidFill>
                        <a:schemeClr val="tx1"/>
                      </a:solidFill>
                    </a:lnR>
                    <a:lnT w="9525">
                      <a:solidFill>
                        <a:schemeClr val="tx1"/>
                      </a:solidFill>
                    </a:lnT>
                    <a:lnB w="19050">
                      <a:solidFill>
                        <a:schemeClr val="tx1"/>
                      </a:solidFill>
                    </a:lnB>
                    <a:solidFill>
                      <a:srgbClr val="E7E5E6"/>
                    </a:solidFill>
                  </a:tcPr>
                </a:tc>
                <a:tc>
                  <a:txBody>
                    <a:bodyPr/>
                    <a:lstStyle/>
                    <a:p>
                      <a:pPr algn="l" fontAlgn="ctr"/>
                      <a:r>
                        <a:rPr lang="pl-PL" sz="700" u="none" strike="noStrike" dirty="0">
                          <a:effectLst/>
                        </a:rPr>
                        <a:t>Koszty personelu</a:t>
                      </a:r>
                      <a:endParaRPr lang="pl-PL" sz="700" b="0" i="0" u="none" strike="noStrike" dirty="0">
                        <a:solidFill>
                          <a:srgbClr val="000000"/>
                        </a:solidFill>
                        <a:effectLst/>
                        <a:latin typeface="Calibri"/>
                      </a:endParaRPr>
                    </a:p>
                  </a:txBody>
                  <a:tcPr marL="0" marR="0" marT="0" marB="0" anchor="ctr">
                    <a:lnL w="9525">
                      <a:solidFill>
                        <a:schemeClr val="tx1"/>
                      </a:solidFill>
                    </a:lnL>
                    <a:lnR w="19050">
                      <a:solidFill>
                        <a:schemeClr val="tx1"/>
                      </a:solidFill>
                    </a:lnR>
                    <a:lnT w="9525">
                      <a:solidFill>
                        <a:schemeClr val="tx1"/>
                      </a:solidFill>
                    </a:lnT>
                    <a:lnB w="19050">
                      <a:solidFill>
                        <a:schemeClr val="tx1"/>
                      </a:solidFill>
                    </a:lnB>
                    <a:solidFill>
                      <a:srgbClr val="E7E5E6"/>
                    </a:solidFill>
                  </a:tcPr>
                </a:tc>
                <a:extLst>
                  <a:ext uri="{0D108BD9-81ED-4DB2-BD59-A6C34878D82A}">
                    <a16:rowId xmlns:a16="http://schemas.microsoft.com/office/drawing/2014/main" val="2416760073"/>
                  </a:ext>
                </a:extLst>
              </a:tr>
            </a:tbl>
          </a:graphicData>
        </a:graphic>
      </p:graphicFrame>
      <p:sp>
        <p:nvSpPr>
          <p:cNvPr id="9" name="Prostokąt: zaokrąglone rogi 8">
            <a:extLst>
              <a:ext uri="{FF2B5EF4-FFF2-40B4-BE49-F238E27FC236}">
                <a16:creationId xmlns:a16="http://schemas.microsoft.com/office/drawing/2014/main" id="{813314DD-D56B-001B-BC27-4C53CA449AD4}"/>
              </a:ext>
            </a:extLst>
          </p:cNvPr>
          <p:cNvSpPr/>
          <p:nvPr/>
        </p:nvSpPr>
        <p:spPr>
          <a:xfrm>
            <a:off x="6605782" y="1268974"/>
            <a:ext cx="4953175" cy="2988672"/>
          </a:xfrm>
          <a:prstGeom prst="roundRect">
            <a:avLst/>
          </a:prstGeom>
          <a:solidFill>
            <a:srgbClr val="633F5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pl-PL" sz="1200" dirty="0">
              <a:highlight>
                <a:srgbClr val="FFFF00"/>
              </a:highlight>
            </a:endParaRPr>
          </a:p>
          <a:p>
            <a:pPr algn="ctr"/>
            <a:endParaRPr lang="pl-PL" sz="1200" dirty="0">
              <a:highlight>
                <a:srgbClr val="FFFF00"/>
              </a:highlight>
            </a:endParaRPr>
          </a:p>
          <a:p>
            <a:pPr algn="ctr"/>
            <a:endParaRPr lang="pl-PL" sz="1200" dirty="0">
              <a:highlight>
                <a:srgbClr val="FFFF00"/>
              </a:highlight>
            </a:endParaRPr>
          </a:p>
          <a:p>
            <a:pPr algn="ctr"/>
            <a:endParaRPr lang="pl-PL" sz="1200" dirty="0">
              <a:highlight>
                <a:srgbClr val="FFFF00"/>
              </a:highlight>
            </a:endParaRPr>
          </a:p>
          <a:p>
            <a:pPr algn="ctr"/>
            <a:endParaRPr lang="pl-PL" sz="1200" dirty="0">
              <a:highlight>
                <a:srgbClr val="FFFF00"/>
              </a:highlight>
            </a:endParaRPr>
          </a:p>
          <a:p>
            <a:pPr algn="ctr"/>
            <a:endParaRPr lang="pl-PL" sz="1200" dirty="0"/>
          </a:p>
          <a:p>
            <a:pPr algn="ctr"/>
            <a:endParaRPr lang="pl-PL" sz="1200" dirty="0"/>
          </a:p>
          <a:p>
            <a:pPr algn="ctr"/>
            <a:r>
              <a:rPr lang="pl-PL" sz="1200" dirty="0"/>
              <a:t>Wariant I oraz II różni wysokość opłaty przyłączeniowej. Należy rozważać dwie wersje z uwagi na zróżnicowane podejście OSD do pobierania powyższej opłaty dla magazynu energii.</a:t>
            </a:r>
            <a:endParaRPr lang="pl-PL" dirty="0"/>
          </a:p>
        </p:txBody>
      </p:sp>
      <p:graphicFrame>
        <p:nvGraphicFramePr>
          <p:cNvPr id="11" name="Table 10">
            <a:extLst>
              <a:ext uri="{FF2B5EF4-FFF2-40B4-BE49-F238E27FC236}">
                <a16:creationId xmlns:a16="http://schemas.microsoft.com/office/drawing/2014/main" id="{E4EE4509-0C80-FFF4-29BC-683A81F0EA50}"/>
              </a:ext>
            </a:extLst>
          </p:cNvPr>
          <p:cNvGraphicFramePr>
            <a:graphicFrameLocks noGrp="1"/>
          </p:cNvGraphicFramePr>
          <p:nvPr>
            <p:extLst>
              <p:ext uri="{D42A27DB-BD31-4B8C-83A1-F6EECF244321}">
                <p14:modId xmlns:p14="http://schemas.microsoft.com/office/powerpoint/2010/main" val="2050445507"/>
              </p:ext>
            </p:extLst>
          </p:nvPr>
        </p:nvGraphicFramePr>
        <p:xfrm>
          <a:off x="6851754" y="1681959"/>
          <a:ext cx="4461229" cy="1174002"/>
        </p:xfrm>
        <a:graphic>
          <a:graphicData uri="http://schemas.openxmlformats.org/drawingml/2006/table">
            <a:tbl>
              <a:tblPr firstRow="1" bandRow="1">
                <a:tableStyleId>{5C22544A-7EE6-4342-B048-85BDC9FD1C3A}</a:tableStyleId>
              </a:tblPr>
              <a:tblGrid>
                <a:gridCol w="2623334">
                  <a:extLst>
                    <a:ext uri="{9D8B030D-6E8A-4147-A177-3AD203B41FA5}">
                      <a16:colId xmlns:a16="http://schemas.microsoft.com/office/drawing/2014/main" val="4082907272"/>
                    </a:ext>
                  </a:extLst>
                </a:gridCol>
                <a:gridCol w="1837895">
                  <a:extLst>
                    <a:ext uri="{9D8B030D-6E8A-4147-A177-3AD203B41FA5}">
                      <a16:colId xmlns:a16="http://schemas.microsoft.com/office/drawing/2014/main" val="3981804576"/>
                    </a:ext>
                  </a:extLst>
                </a:gridCol>
              </a:tblGrid>
              <a:tr h="0">
                <a:tc>
                  <a:txBody>
                    <a:bodyPr/>
                    <a:lstStyle/>
                    <a:p>
                      <a:pPr algn="l" rtl="0" fontAlgn="base"/>
                      <a:r>
                        <a:rPr lang="pl-PL" sz="900" b="1" i="0" u="none" strike="noStrike">
                          <a:solidFill>
                            <a:schemeClr val="bg1"/>
                          </a:solidFill>
                          <a:effectLst/>
                          <a:latin typeface="DINRoundPro"/>
                        </a:rPr>
                        <a:t>Koszt </a:t>
                      </a:r>
                      <a:r>
                        <a:rPr lang="pl-PL" sz="900" b="1" i="0" u="none" strike="noStrike" err="1">
                          <a:solidFill>
                            <a:schemeClr val="bg1"/>
                          </a:solidFill>
                          <a:effectLst/>
                          <a:latin typeface="DINRoundPro"/>
                        </a:rPr>
                        <a:t>developmentu</a:t>
                      </a:r>
                      <a:r>
                        <a:rPr lang="pl-PL" sz="900" b="1" i="0" u="none" strike="noStrike">
                          <a:solidFill>
                            <a:schemeClr val="bg1"/>
                          </a:solidFill>
                          <a:effectLst/>
                          <a:latin typeface="DINRoundPro"/>
                        </a:rPr>
                        <a:t> Wariant I </a:t>
                      </a:r>
                      <a:endParaRPr lang="pl-PL" b="0" i="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tc>
                  <a:txBody>
                    <a:bodyPr/>
                    <a:lstStyle/>
                    <a:p>
                      <a:pPr algn="l" rtl="0" fontAlgn="base"/>
                      <a:r>
                        <a:rPr lang="pl-PL" sz="900" b="1" i="0" u="none" strike="noStrike" dirty="0">
                          <a:solidFill>
                            <a:schemeClr val="bg1"/>
                          </a:solidFill>
                          <a:effectLst/>
                          <a:latin typeface="DINRoundPro"/>
                        </a:rPr>
                        <a:t>                            5 242 660 zł </a:t>
                      </a:r>
                      <a:endParaRPr lang="pl-PL" b="0" i="0" dirty="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extLst>
                  <a:ext uri="{0D108BD9-81ED-4DB2-BD59-A6C34878D82A}">
                    <a16:rowId xmlns:a16="http://schemas.microsoft.com/office/drawing/2014/main" val="4240433945"/>
                  </a:ext>
                </a:extLst>
              </a:tr>
              <a:tr h="315134">
                <a:tc>
                  <a:txBody>
                    <a:bodyPr/>
                    <a:lstStyle/>
                    <a:p>
                      <a:pPr algn="l" rtl="0" fontAlgn="base"/>
                      <a:r>
                        <a:rPr lang="pl-PL" sz="900" b="1" i="0" u="none" strike="noStrike">
                          <a:solidFill>
                            <a:schemeClr val="bg1"/>
                          </a:solidFill>
                          <a:effectLst/>
                          <a:latin typeface="DINRoundPro"/>
                        </a:rPr>
                        <a:t>Koszt developmentu Wariant II</a:t>
                      </a:r>
                      <a:endParaRPr lang="pl-PL" b="0" i="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tc>
                  <a:txBody>
                    <a:bodyPr/>
                    <a:lstStyle/>
                    <a:p>
                      <a:pPr algn="l" rtl="0" fontAlgn="base"/>
                      <a:r>
                        <a:rPr lang="pl-PL" sz="900" b="1" i="0" u="none" strike="noStrike" dirty="0">
                          <a:solidFill>
                            <a:schemeClr val="bg1"/>
                          </a:solidFill>
                          <a:effectLst/>
                          <a:latin typeface="DINRoundPro"/>
                        </a:rPr>
                        <a:t>                            5 992 660 zł </a:t>
                      </a:r>
                      <a:endParaRPr lang="pl-PL" b="0" i="0" dirty="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extLst>
                  <a:ext uri="{0D108BD9-81ED-4DB2-BD59-A6C34878D82A}">
                    <a16:rowId xmlns:a16="http://schemas.microsoft.com/office/drawing/2014/main" val="2625420320"/>
                  </a:ext>
                </a:extLst>
              </a:tr>
              <a:tr h="315134">
                <a:tc>
                  <a:txBody>
                    <a:bodyPr/>
                    <a:lstStyle/>
                    <a:p>
                      <a:pPr algn="l" rtl="0" fontAlgn="base"/>
                      <a:r>
                        <a:rPr lang="pl-PL" sz="900" b="1" i="0" u="none" strike="noStrike" dirty="0">
                          <a:solidFill>
                            <a:schemeClr val="bg1"/>
                          </a:solidFill>
                          <a:effectLst/>
                          <a:latin typeface="DINRoundPro"/>
                        </a:rPr>
                        <a:t>EUR Wariant I</a:t>
                      </a:r>
                      <a:endParaRPr lang="pl-PL" b="0" i="0" dirty="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tc>
                  <a:txBody>
                    <a:bodyPr/>
                    <a:lstStyle/>
                    <a:p>
                      <a:pPr algn="l" rtl="0" fontAlgn="base"/>
                      <a:r>
                        <a:rPr lang="pl-PL" sz="900" b="1" i="0" u="none" strike="noStrike" dirty="0">
                          <a:solidFill>
                            <a:schemeClr val="bg1"/>
                          </a:solidFill>
                          <a:effectLst/>
                          <a:latin typeface="DINRoundPro"/>
                        </a:rPr>
                        <a:t> €                       1 139 708,70 </a:t>
                      </a:r>
                      <a:endParaRPr lang="pl-PL" b="0" i="0" dirty="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extLst>
                  <a:ext uri="{0D108BD9-81ED-4DB2-BD59-A6C34878D82A}">
                    <a16:rowId xmlns:a16="http://schemas.microsoft.com/office/drawing/2014/main" val="1803891282"/>
                  </a:ext>
                </a:extLst>
              </a:tr>
              <a:tr h="315134">
                <a:tc>
                  <a:txBody>
                    <a:bodyPr/>
                    <a:lstStyle/>
                    <a:p>
                      <a:pPr algn="l" rtl="0" fontAlgn="base"/>
                      <a:r>
                        <a:rPr lang="pl-PL" sz="900" b="1" i="0" u="none" strike="noStrike" dirty="0">
                          <a:solidFill>
                            <a:schemeClr val="bg1"/>
                          </a:solidFill>
                          <a:effectLst/>
                          <a:latin typeface="DINRoundPro"/>
                        </a:rPr>
                        <a:t>EUR Wariant II</a:t>
                      </a:r>
                      <a:endParaRPr lang="pl-PL" b="0" i="0" dirty="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tc>
                  <a:txBody>
                    <a:bodyPr/>
                    <a:lstStyle/>
                    <a:p>
                      <a:pPr algn="l" rtl="0" fontAlgn="base"/>
                      <a:r>
                        <a:rPr lang="pl-PL" sz="900" b="1" i="0" u="none" strike="noStrike" dirty="0">
                          <a:solidFill>
                            <a:schemeClr val="bg1"/>
                          </a:solidFill>
                          <a:effectLst/>
                          <a:latin typeface="DINRoundPro"/>
                        </a:rPr>
                        <a:t> €                       1 302 752,17 </a:t>
                      </a:r>
                      <a:endParaRPr lang="pl-PL" b="0" i="0" dirty="0">
                        <a:solidFill>
                          <a:schemeClr val="bg1"/>
                        </a:solidFill>
                        <a:effectLst/>
                      </a:endParaRPr>
                    </a:p>
                  </a:txBody>
                  <a:tcPr anchor="ctr">
                    <a:lnL w="17659" cap="flat" cmpd="sng" algn="ctr">
                      <a:solidFill>
                        <a:srgbClr val="FFFFFF"/>
                      </a:solidFill>
                      <a:prstDash val="solid"/>
                      <a:round/>
                      <a:headEnd type="none" w="med" len="med"/>
                      <a:tailEnd type="none" w="med" len="med"/>
                    </a:lnL>
                    <a:lnR w="17659" cap="flat" cmpd="sng" algn="ctr">
                      <a:solidFill>
                        <a:srgbClr val="FFFFFF"/>
                      </a:solidFill>
                      <a:prstDash val="solid"/>
                      <a:round/>
                      <a:headEnd type="none" w="med" len="med"/>
                      <a:tailEnd type="none" w="med" len="med"/>
                    </a:lnR>
                    <a:lnT w="17659" cap="flat" cmpd="sng" algn="ctr">
                      <a:solidFill>
                        <a:srgbClr val="FFFFFF"/>
                      </a:solidFill>
                      <a:prstDash val="solid"/>
                      <a:round/>
                      <a:headEnd type="none" w="med" len="med"/>
                      <a:tailEnd type="none" w="med" len="med"/>
                    </a:lnT>
                    <a:lnB w="17659" cap="flat" cmpd="sng" algn="ctr">
                      <a:solidFill>
                        <a:srgbClr val="FFFFFF"/>
                      </a:solidFill>
                      <a:prstDash val="solid"/>
                      <a:round/>
                      <a:headEnd type="none" w="med" len="med"/>
                      <a:tailEnd type="none" w="med" len="med"/>
                    </a:lnB>
                    <a:solidFill>
                      <a:srgbClr val="856979"/>
                    </a:solidFill>
                  </a:tcPr>
                </a:tc>
                <a:extLst>
                  <a:ext uri="{0D108BD9-81ED-4DB2-BD59-A6C34878D82A}">
                    <a16:rowId xmlns:a16="http://schemas.microsoft.com/office/drawing/2014/main" val="1313851411"/>
                  </a:ext>
                </a:extLst>
              </a:tr>
            </a:tbl>
          </a:graphicData>
        </a:graphic>
      </p:graphicFrame>
    </p:spTree>
    <p:extLst>
      <p:ext uri="{BB962C8B-B14F-4D97-AF65-F5344CB8AC3E}">
        <p14:creationId xmlns:p14="http://schemas.microsoft.com/office/powerpoint/2010/main" val="482759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6772447-0EF9-F8AD-23E3-210773EE36EB}"/>
              </a:ext>
            </a:extLst>
          </p:cNvPr>
          <p:cNvSpPr>
            <a:spLocks noGrp="1"/>
          </p:cNvSpPr>
          <p:nvPr>
            <p:ph type="title"/>
          </p:nvPr>
        </p:nvSpPr>
        <p:spPr>
          <a:xfrm>
            <a:off x="1052150" y="494587"/>
            <a:ext cx="9080678" cy="523871"/>
          </a:xfrm>
          <a:solidFill>
            <a:srgbClr val="633F53"/>
          </a:solidFill>
        </p:spPr>
        <p:txBody>
          <a:bodyPr>
            <a:normAutofit fontScale="90000"/>
          </a:bodyPr>
          <a:lstStyle/>
          <a:p>
            <a:r>
              <a:rPr lang="pl-PL" sz="2200" i="1" dirty="0">
                <a:solidFill>
                  <a:schemeClr val="bg1"/>
                </a:solidFill>
              </a:rPr>
              <a:t>HARMONOGRAM CZASOWY ROZWOJU PROJEKTU</a:t>
            </a:r>
            <a:br>
              <a:rPr lang="en-US" dirty="0">
                <a:solidFill>
                  <a:schemeClr val="bg1"/>
                </a:solidFill>
                <a:latin typeface="DINRoundPro-Medi"/>
              </a:rPr>
            </a:br>
            <a:endParaRPr lang="pl-PL" dirty="0">
              <a:solidFill>
                <a:schemeClr val="bg1"/>
              </a:solidFill>
            </a:endParaRPr>
          </a:p>
        </p:txBody>
      </p:sp>
      <p:graphicFrame>
        <p:nvGraphicFramePr>
          <p:cNvPr id="6" name="Table 5">
            <a:extLst>
              <a:ext uri="{FF2B5EF4-FFF2-40B4-BE49-F238E27FC236}">
                <a16:creationId xmlns:a16="http://schemas.microsoft.com/office/drawing/2014/main" id="{197BB040-2377-1F6D-2683-5C53704671A5}"/>
              </a:ext>
            </a:extLst>
          </p:cNvPr>
          <p:cNvGraphicFramePr>
            <a:graphicFrameLocks noGrp="1"/>
          </p:cNvGraphicFramePr>
          <p:nvPr>
            <p:extLst>
              <p:ext uri="{D42A27DB-BD31-4B8C-83A1-F6EECF244321}">
                <p14:modId xmlns:p14="http://schemas.microsoft.com/office/powerpoint/2010/main" val="3855785522"/>
              </p:ext>
            </p:extLst>
          </p:nvPr>
        </p:nvGraphicFramePr>
        <p:xfrm>
          <a:off x="1052149" y="1286658"/>
          <a:ext cx="10526698" cy="4359231"/>
        </p:xfrm>
        <a:graphic>
          <a:graphicData uri="http://schemas.openxmlformats.org/drawingml/2006/table">
            <a:tbl>
              <a:tblPr firstRow="1" bandRow="1">
                <a:tableStyleId>{5C22544A-7EE6-4342-B048-85BDC9FD1C3A}</a:tableStyleId>
              </a:tblPr>
              <a:tblGrid>
                <a:gridCol w="244658">
                  <a:extLst>
                    <a:ext uri="{9D8B030D-6E8A-4147-A177-3AD203B41FA5}">
                      <a16:colId xmlns:a16="http://schemas.microsoft.com/office/drawing/2014/main" val="1480243628"/>
                    </a:ext>
                  </a:extLst>
                </a:gridCol>
                <a:gridCol w="1034469">
                  <a:extLst>
                    <a:ext uri="{9D8B030D-6E8A-4147-A177-3AD203B41FA5}">
                      <a16:colId xmlns:a16="http://schemas.microsoft.com/office/drawing/2014/main" val="563078919"/>
                    </a:ext>
                  </a:extLst>
                </a:gridCol>
                <a:gridCol w="890977">
                  <a:extLst>
                    <a:ext uri="{9D8B030D-6E8A-4147-A177-3AD203B41FA5}">
                      <a16:colId xmlns:a16="http://schemas.microsoft.com/office/drawing/2014/main" val="246914384"/>
                    </a:ext>
                  </a:extLst>
                </a:gridCol>
                <a:gridCol w="772202">
                  <a:extLst>
                    <a:ext uri="{9D8B030D-6E8A-4147-A177-3AD203B41FA5}">
                      <a16:colId xmlns:a16="http://schemas.microsoft.com/office/drawing/2014/main" val="1036123889"/>
                    </a:ext>
                  </a:extLst>
                </a:gridCol>
                <a:gridCol w="316016">
                  <a:extLst>
                    <a:ext uri="{9D8B030D-6E8A-4147-A177-3AD203B41FA5}">
                      <a16:colId xmlns:a16="http://schemas.microsoft.com/office/drawing/2014/main" val="1818027030"/>
                    </a:ext>
                  </a:extLst>
                </a:gridCol>
                <a:gridCol w="316017">
                  <a:extLst>
                    <a:ext uri="{9D8B030D-6E8A-4147-A177-3AD203B41FA5}">
                      <a16:colId xmlns:a16="http://schemas.microsoft.com/office/drawing/2014/main" val="774304136"/>
                    </a:ext>
                  </a:extLst>
                </a:gridCol>
                <a:gridCol w="316016">
                  <a:extLst>
                    <a:ext uri="{9D8B030D-6E8A-4147-A177-3AD203B41FA5}">
                      <a16:colId xmlns:a16="http://schemas.microsoft.com/office/drawing/2014/main" val="4101795330"/>
                    </a:ext>
                  </a:extLst>
                </a:gridCol>
                <a:gridCol w="316016">
                  <a:extLst>
                    <a:ext uri="{9D8B030D-6E8A-4147-A177-3AD203B41FA5}">
                      <a16:colId xmlns:a16="http://schemas.microsoft.com/office/drawing/2014/main" val="3275904103"/>
                    </a:ext>
                  </a:extLst>
                </a:gridCol>
                <a:gridCol w="316017">
                  <a:extLst>
                    <a:ext uri="{9D8B030D-6E8A-4147-A177-3AD203B41FA5}">
                      <a16:colId xmlns:a16="http://schemas.microsoft.com/office/drawing/2014/main" val="1171809873"/>
                    </a:ext>
                  </a:extLst>
                </a:gridCol>
                <a:gridCol w="316016">
                  <a:extLst>
                    <a:ext uri="{9D8B030D-6E8A-4147-A177-3AD203B41FA5}">
                      <a16:colId xmlns:a16="http://schemas.microsoft.com/office/drawing/2014/main" val="3588985641"/>
                    </a:ext>
                  </a:extLst>
                </a:gridCol>
                <a:gridCol w="316016">
                  <a:extLst>
                    <a:ext uri="{9D8B030D-6E8A-4147-A177-3AD203B41FA5}">
                      <a16:colId xmlns:a16="http://schemas.microsoft.com/office/drawing/2014/main" val="1857030327"/>
                    </a:ext>
                  </a:extLst>
                </a:gridCol>
                <a:gridCol w="316017">
                  <a:extLst>
                    <a:ext uri="{9D8B030D-6E8A-4147-A177-3AD203B41FA5}">
                      <a16:colId xmlns:a16="http://schemas.microsoft.com/office/drawing/2014/main" val="1048667232"/>
                    </a:ext>
                  </a:extLst>
                </a:gridCol>
                <a:gridCol w="316016">
                  <a:extLst>
                    <a:ext uri="{9D8B030D-6E8A-4147-A177-3AD203B41FA5}">
                      <a16:colId xmlns:a16="http://schemas.microsoft.com/office/drawing/2014/main" val="3460483726"/>
                    </a:ext>
                  </a:extLst>
                </a:gridCol>
                <a:gridCol w="316016">
                  <a:extLst>
                    <a:ext uri="{9D8B030D-6E8A-4147-A177-3AD203B41FA5}">
                      <a16:colId xmlns:a16="http://schemas.microsoft.com/office/drawing/2014/main" val="1882347584"/>
                    </a:ext>
                  </a:extLst>
                </a:gridCol>
                <a:gridCol w="316017">
                  <a:extLst>
                    <a:ext uri="{9D8B030D-6E8A-4147-A177-3AD203B41FA5}">
                      <a16:colId xmlns:a16="http://schemas.microsoft.com/office/drawing/2014/main" val="3861700458"/>
                    </a:ext>
                  </a:extLst>
                </a:gridCol>
                <a:gridCol w="316016">
                  <a:extLst>
                    <a:ext uri="{9D8B030D-6E8A-4147-A177-3AD203B41FA5}">
                      <a16:colId xmlns:a16="http://schemas.microsoft.com/office/drawing/2014/main" val="3546344729"/>
                    </a:ext>
                  </a:extLst>
                </a:gridCol>
                <a:gridCol w="316016">
                  <a:extLst>
                    <a:ext uri="{9D8B030D-6E8A-4147-A177-3AD203B41FA5}">
                      <a16:colId xmlns:a16="http://schemas.microsoft.com/office/drawing/2014/main" val="861610774"/>
                    </a:ext>
                  </a:extLst>
                </a:gridCol>
                <a:gridCol w="316017">
                  <a:extLst>
                    <a:ext uri="{9D8B030D-6E8A-4147-A177-3AD203B41FA5}">
                      <a16:colId xmlns:a16="http://schemas.microsoft.com/office/drawing/2014/main" val="2151169154"/>
                    </a:ext>
                  </a:extLst>
                </a:gridCol>
                <a:gridCol w="316016">
                  <a:extLst>
                    <a:ext uri="{9D8B030D-6E8A-4147-A177-3AD203B41FA5}">
                      <a16:colId xmlns:a16="http://schemas.microsoft.com/office/drawing/2014/main" val="4121027645"/>
                    </a:ext>
                  </a:extLst>
                </a:gridCol>
                <a:gridCol w="316016">
                  <a:extLst>
                    <a:ext uri="{9D8B030D-6E8A-4147-A177-3AD203B41FA5}">
                      <a16:colId xmlns:a16="http://schemas.microsoft.com/office/drawing/2014/main" val="3630494317"/>
                    </a:ext>
                  </a:extLst>
                </a:gridCol>
                <a:gridCol w="316017">
                  <a:extLst>
                    <a:ext uri="{9D8B030D-6E8A-4147-A177-3AD203B41FA5}">
                      <a16:colId xmlns:a16="http://schemas.microsoft.com/office/drawing/2014/main" val="1497796387"/>
                    </a:ext>
                  </a:extLst>
                </a:gridCol>
                <a:gridCol w="316016">
                  <a:extLst>
                    <a:ext uri="{9D8B030D-6E8A-4147-A177-3AD203B41FA5}">
                      <a16:colId xmlns:a16="http://schemas.microsoft.com/office/drawing/2014/main" val="3775862036"/>
                    </a:ext>
                  </a:extLst>
                </a:gridCol>
                <a:gridCol w="316016">
                  <a:extLst>
                    <a:ext uri="{9D8B030D-6E8A-4147-A177-3AD203B41FA5}">
                      <a16:colId xmlns:a16="http://schemas.microsoft.com/office/drawing/2014/main" val="1885520392"/>
                    </a:ext>
                  </a:extLst>
                </a:gridCol>
                <a:gridCol w="316017">
                  <a:extLst>
                    <a:ext uri="{9D8B030D-6E8A-4147-A177-3AD203B41FA5}">
                      <a16:colId xmlns:a16="http://schemas.microsoft.com/office/drawing/2014/main" val="819356508"/>
                    </a:ext>
                  </a:extLst>
                </a:gridCol>
                <a:gridCol w="316016">
                  <a:extLst>
                    <a:ext uri="{9D8B030D-6E8A-4147-A177-3AD203B41FA5}">
                      <a16:colId xmlns:a16="http://schemas.microsoft.com/office/drawing/2014/main" val="2021070534"/>
                    </a:ext>
                  </a:extLst>
                </a:gridCol>
                <a:gridCol w="316016">
                  <a:extLst>
                    <a:ext uri="{9D8B030D-6E8A-4147-A177-3AD203B41FA5}">
                      <a16:colId xmlns:a16="http://schemas.microsoft.com/office/drawing/2014/main" val="928482281"/>
                    </a:ext>
                  </a:extLst>
                </a:gridCol>
                <a:gridCol w="316017">
                  <a:extLst>
                    <a:ext uri="{9D8B030D-6E8A-4147-A177-3AD203B41FA5}">
                      <a16:colId xmlns:a16="http://schemas.microsoft.com/office/drawing/2014/main" val="176215034"/>
                    </a:ext>
                  </a:extLst>
                </a:gridCol>
                <a:gridCol w="316016">
                  <a:extLst>
                    <a:ext uri="{9D8B030D-6E8A-4147-A177-3AD203B41FA5}">
                      <a16:colId xmlns:a16="http://schemas.microsoft.com/office/drawing/2014/main" val="3966939464"/>
                    </a:ext>
                  </a:extLst>
                </a:gridCol>
              </a:tblGrid>
              <a:tr h="272154">
                <a:tc>
                  <a:txBody>
                    <a:bodyPr/>
                    <a:lstStyle/>
                    <a:p>
                      <a:pPr algn="ctr" fontAlgn="ctr"/>
                      <a:endParaRPr lang="en-US" sz="900">
                        <a:effectLst/>
                        <a:latin typeface="Calibri" panose="020F0502020204030204" pitchFamily="34" charset="0"/>
                      </a:endParaRPr>
                    </a:p>
                  </a:txBody>
                  <a:tcPr marL="9525" marR="9525" marT="9525" anchor="ctr">
                    <a:lnL w="0">
                      <a:noFill/>
                    </a:lnL>
                    <a:lnR>
                      <a:noFill/>
                    </a:lnR>
                    <a:lnT w="0">
                      <a:noFill/>
                    </a:lnT>
                    <a:lnB>
                      <a:noFill/>
                    </a:lnB>
                    <a:noFill/>
                  </a:tcPr>
                </a:tc>
                <a:tc gridSpan="2">
                  <a:txBody>
                    <a:bodyPr/>
                    <a:lstStyle/>
                    <a:p>
                      <a:pPr algn="ctr" fontAlgn="ctr"/>
                      <a:endParaRPr lang="en-US" sz="900">
                        <a:effectLst/>
                        <a:latin typeface="Calibri" panose="020F0502020204030204" pitchFamily="34" charset="0"/>
                      </a:endParaRPr>
                    </a:p>
                  </a:txBody>
                  <a:tcPr marL="9525" marR="9525" marT="9525" anchor="ctr">
                    <a:lnL>
                      <a:noFill/>
                    </a:lnL>
                    <a:lnR>
                      <a:noFill/>
                    </a:lnR>
                    <a:lnT w="0">
                      <a:noFill/>
                    </a:lnT>
                    <a:lnB w="19050" cap="flat" cmpd="sng" algn="ctr">
                      <a:solidFill>
                        <a:schemeClr val="tx1"/>
                      </a:solidFill>
                      <a:prstDash val="solid"/>
                      <a:round/>
                      <a:headEnd type="none" w="med" len="med"/>
                      <a:tailEnd type="none" w="med" len="med"/>
                    </a:lnB>
                    <a:noFill/>
                  </a:tcPr>
                </a:tc>
                <a:tc hMerge="1">
                  <a:txBody>
                    <a:bodyPr/>
                    <a:lstStyle/>
                    <a:p>
                      <a:pPr algn="ctr" fontAlgn="ctr"/>
                      <a:endParaRPr lang="en-US" sz="900">
                        <a:effectLst/>
                        <a:latin typeface="Calibri" panose="020F0502020204030204" pitchFamily="34" charset="0"/>
                      </a:endParaRPr>
                    </a:p>
                  </a:txBody>
                  <a:tcPr marL="9524" marR="9524" marT="9524" anchor="ctr">
                    <a:lnL w="0">
                      <a:noFill/>
                    </a:lnL>
                    <a:lnR w="0">
                      <a:noFill/>
                    </a:lnR>
                    <a:lnT w="0">
                      <a:noFill/>
                    </a:lnT>
                    <a:lnB w="19050">
                      <a:solidFill>
                        <a:schemeClr val="tx1"/>
                      </a:solidFill>
                    </a:lnB>
                    <a:noFill/>
                  </a:tcPr>
                </a:tc>
                <a:tc>
                  <a:txBody>
                    <a:bodyPr/>
                    <a:lstStyle/>
                    <a:p>
                      <a:pPr algn="ctr" fontAlgn="ctr"/>
                      <a:endParaRPr lang="en-US" sz="900">
                        <a:effectLst/>
                        <a:latin typeface="Calibri" panose="020F0502020204030204" pitchFamily="34" charset="0"/>
                      </a:endParaRPr>
                    </a:p>
                  </a:txBody>
                  <a:tcPr marL="9525" marR="9525" marT="9525" anchor="ctr">
                    <a:lnL>
                      <a:noFill/>
                    </a:lnL>
                    <a:lnR w="12700" cap="flat" cmpd="sng" algn="ctr">
                      <a:solidFill>
                        <a:srgbClr val="000000"/>
                      </a:solidFill>
                      <a:prstDash val="solid"/>
                      <a:round/>
                      <a:headEnd type="none" w="med" len="med"/>
                      <a:tailEnd type="none" w="med" len="med"/>
                    </a:lnR>
                    <a:lnT w="0">
                      <a:noFill/>
                    </a:lnT>
                    <a:lnB w="19050" cap="flat" cmpd="sng" algn="ctr">
                      <a:solidFill>
                        <a:schemeClr val="tx1"/>
                      </a:solidFill>
                      <a:prstDash val="solid"/>
                      <a:round/>
                      <a:headEnd type="none" w="med" len="med"/>
                      <a:tailEnd type="none" w="med" len="med"/>
                    </a:lnB>
                    <a:noFill/>
                  </a:tcPr>
                </a:tc>
                <a:tc gridSpan="12">
                  <a:txBody>
                    <a:bodyPr/>
                    <a:lstStyle/>
                    <a:p>
                      <a:pPr algn="ctr" fontAlgn="ctr"/>
                      <a:r>
                        <a:rPr lang="en-US" sz="900" b="1">
                          <a:solidFill>
                            <a:schemeClr val="tx1"/>
                          </a:solidFill>
                          <a:effectLst/>
                          <a:latin typeface="Calibri"/>
                        </a:rPr>
                        <a:t>2024</a:t>
                      </a:r>
                    </a:p>
                  </a:txBody>
                  <a:tcPr marL="9525" marR="9525" marT="9525"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hMerge="1">
                  <a:txBody>
                    <a:bodyPr/>
                    <a:lstStyle/>
                    <a:p>
                      <a:endParaRPr lang="en-US"/>
                    </a:p>
                  </a:txBody>
                  <a:tcPr/>
                </a:tc>
                <a:tc hMerge="1">
                  <a:txBody>
                    <a:bodyPr/>
                    <a:lstStyle/>
                    <a:p>
                      <a:endParaRPr lang="pl-PL"/>
                    </a:p>
                  </a:txBody>
                  <a:tcPr/>
                </a:tc>
                <a:tc hMerge="1">
                  <a:txBody>
                    <a:bodyPr/>
                    <a:lstStyle/>
                    <a:p>
                      <a:endParaRPr lang="pl-PL"/>
                    </a:p>
                  </a:txBody>
                  <a:tcPr/>
                </a:tc>
                <a:tc hMerge="1">
                  <a:txBody>
                    <a:bodyPr/>
                    <a:lstStyle/>
                    <a:p>
                      <a:pPr algn="ctr" fontAlgn="ctr"/>
                      <a:r>
                        <a:rPr lang="en-US" sz="900" b="1">
                          <a:solidFill>
                            <a:schemeClr val="tx1"/>
                          </a:solidFill>
                          <a:effectLst/>
                          <a:latin typeface="Calibri"/>
                        </a:rPr>
                        <a:t>2025</a:t>
                      </a:r>
                    </a:p>
                  </a:txBody>
                  <a:tcPr marL="9525" marR="9525" marT="9525" anchor="ctr">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hMerge="1">
                  <a:txBody>
                    <a:bodyPr/>
                    <a:lstStyle/>
                    <a:p>
                      <a:endParaRPr lang="en-US"/>
                    </a:p>
                  </a:txBody>
                  <a:tcPr/>
                </a:tc>
                <a:tc hMerge="1">
                  <a:txBody>
                    <a:bodyPr/>
                    <a:lstStyle/>
                    <a:p>
                      <a:endParaRPr lang="pl-PL"/>
                    </a:p>
                  </a:txBody>
                  <a:tcPr/>
                </a:tc>
                <a:tc hMerge="1">
                  <a:txBody>
                    <a:bodyPr/>
                    <a:lstStyle/>
                    <a:p>
                      <a:endParaRPr lang="pl-PL"/>
                    </a:p>
                  </a:txBody>
                  <a:tcPr/>
                </a:tc>
                <a:tc gridSpan="12">
                  <a:txBody>
                    <a:bodyPr/>
                    <a:lstStyle/>
                    <a:p>
                      <a:pPr algn="ctr" fontAlgn="ctr"/>
                      <a:r>
                        <a:rPr lang="en-US" sz="900" b="1">
                          <a:solidFill>
                            <a:schemeClr val="tx1"/>
                          </a:solidFill>
                          <a:effectLst/>
                          <a:latin typeface="Calibri"/>
                        </a:rPr>
                        <a:t>202</a:t>
                      </a:r>
                      <a:r>
                        <a:rPr lang="pl-PL" sz="900" b="1">
                          <a:solidFill>
                            <a:schemeClr val="tx1"/>
                          </a:solidFill>
                          <a:effectLst/>
                          <a:latin typeface="Calibri"/>
                        </a:rPr>
                        <a:t>5</a:t>
                      </a:r>
                      <a:endParaRPr lang="en-US" sz="900" b="1">
                        <a:solidFill>
                          <a:schemeClr val="tx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pl-PL"/>
                    </a:p>
                  </a:txBody>
                  <a:tcPr/>
                </a:tc>
                <a:tc hMerge="1">
                  <a:txBody>
                    <a:bodyPr/>
                    <a:lstStyle/>
                    <a:p>
                      <a:endParaRPr lang="pl-PL"/>
                    </a:p>
                  </a:txBody>
                  <a:tcPr/>
                </a:tc>
                <a:tc hMerge="1">
                  <a:txBody>
                    <a:bodyPr/>
                    <a:lstStyle/>
                    <a:p>
                      <a:pPr algn="ctr" fontAlgn="ctr"/>
                      <a:r>
                        <a:rPr lang="en-US" sz="900" b="1">
                          <a:solidFill>
                            <a:schemeClr val="tx1"/>
                          </a:solidFill>
                          <a:effectLst/>
                          <a:latin typeface="Calibri"/>
                        </a:rPr>
                        <a:t>2027</a:t>
                      </a:r>
                    </a:p>
                  </a:txBody>
                  <a:tcPr marL="9525" marR="9525" marT="9525"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4088907039"/>
                  </a:ext>
                </a:extLst>
              </a:tr>
              <a:tr h="272154">
                <a:tc>
                  <a:txBody>
                    <a:bodyPr/>
                    <a:lstStyle/>
                    <a:p>
                      <a:pPr algn="ctr" fontAlgn="ctr"/>
                      <a:endParaRPr lang="en-US" sz="900">
                        <a:effectLst/>
                        <a:latin typeface="Calibri" panose="020F0502020204030204" pitchFamily="34" charset="0"/>
                      </a:endParaRPr>
                    </a:p>
                  </a:txBody>
                  <a:tcPr marL="9525" marR="9525" marT="9525" anchor="ctr">
                    <a:lnL w="0">
                      <a:noFill/>
                    </a:lnL>
                    <a:lnR w="19050"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noFill/>
                  </a:tcPr>
                </a:tc>
                <a:tc gridSpan="2">
                  <a:txBody>
                    <a:bodyPr/>
                    <a:lstStyle/>
                    <a:p>
                      <a:pPr algn="ctr" fontAlgn="ctr"/>
                      <a:r>
                        <a:rPr lang="pl-PL" sz="900" b="1" noProof="0" dirty="0">
                          <a:solidFill>
                            <a:schemeClr val="bg1"/>
                          </a:solidFill>
                          <a:effectLst/>
                          <a:latin typeface="Calibri"/>
                        </a:rPr>
                        <a:t>Pozycja</a:t>
                      </a:r>
                    </a:p>
                  </a:txBody>
                  <a:tcPr marL="9525" marR="9525" marT="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633F53"/>
                    </a:solidFill>
                  </a:tcPr>
                </a:tc>
                <a:tc hMerge="1">
                  <a:txBody>
                    <a:bodyPr/>
                    <a:lstStyle/>
                    <a:p>
                      <a:pPr algn="ctr" fontAlgn="ctr"/>
                      <a:endParaRPr lang="en-US" sz="900" b="1" err="1">
                        <a:effectLst/>
                        <a:latin typeface="Calibri"/>
                      </a:endParaRPr>
                    </a:p>
                  </a:txBody>
                  <a:tcPr marL="9524" marR="9524" marT="9524" anchor="ctr">
                    <a:lnL w="19050">
                      <a:solidFill>
                        <a:schemeClr val="tx1"/>
                      </a:solidFill>
                    </a:lnL>
                    <a:lnR w="19050">
                      <a:solidFill>
                        <a:schemeClr val="tx1"/>
                      </a:solidFill>
                    </a:lnR>
                    <a:lnT w="19050">
                      <a:solidFill>
                        <a:schemeClr val="tx1"/>
                      </a:solidFill>
                    </a:lnT>
                    <a:lnB w="9524">
                      <a:solidFill>
                        <a:schemeClr val="tx1"/>
                      </a:solidFill>
                    </a:lnB>
                    <a:solidFill>
                      <a:srgbClr val="BFBFBF"/>
                    </a:solidFill>
                  </a:tcPr>
                </a:tc>
                <a:tc>
                  <a:txBody>
                    <a:bodyPr/>
                    <a:lstStyle/>
                    <a:p>
                      <a:pPr algn="ctr" fontAlgn="ctr"/>
                      <a:r>
                        <a:rPr lang="pl-PL" sz="900" b="1" noProof="0">
                          <a:solidFill>
                            <a:schemeClr val="bg1"/>
                          </a:solidFill>
                          <a:effectLst/>
                          <a:latin typeface="Calibri"/>
                        </a:rPr>
                        <a:t>Czas trwania</a:t>
                      </a:r>
                    </a:p>
                  </a:txBody>
                  <a:tcPr marL="9525" marR="9525" marT="9525"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633F53"/>
                    </a:solidFill>
                  </a:tcPr>
                </a:tc>
                <a:tc gridSpan="3">
                  <a:txBody>
                    <a:bodyPr/>
                    <a:lstStyle/>
                    <a:p>
                      <a:pPr algn="ctr" fontAlgn="ctr"/>
                      <a:r>
                        <a:rPr lang="en-US" sz="900" b="1">
                          <a:solidFill>
                            <a:schemeClr val="bg1"/>
                          </a:solidFill>
                          <a:effectLst/>
                          <a:latin typeface="Calibri"/>
                        </a:rPr>
                        <a:t>Q1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a:solidFill>
                            <a:schemeClr val="bg1"/>
                          </a:solidFill>
                          <a:effectLst/>
                          <a:latin typeface="Calibri"/>
                        </a:rPr>
                        <a:t>Q</a:t>
                      </a:r>
                      <a:r>
                        <a:rPr lang="pl-PL" sz="900" b="1">
                          <a:solidFill>
                            <a:schemeClr val="bg1"/>
                          </a:solidFill>
                          <a:effectLst/>
                          <a:latin typeface="Calibri"/>
                        </a:rPr>
                        <a:t>2</a:t>
                      </a:r>
                      <a:endParaRPr lang="en-US" sz="900" b="1">
                        <a:solidFill>
                          <a:schemeClr val="bg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a:solidFill>
                            <a:schemeClr val="bg1"/>
                          </a:solidFill>
                          <a:effectLst/>
                          <a:latin typeface="Calibri"/>
                        </a:rPr>
                        <a:t>Q</a:t>
                      </a:r>
                      <a:r>
                        <a:rPr lang="pl-PL" sz="900" b="1">
                          <a:solidFill>
                            <a:schemeClr val="bg1"/>
                          </a:solidFill>
                          <a:effectLst/>
                          <a:latin typeface="Calibri"/>
                        </a:rPr>
                        <a:t>3</a:t>
                      </a:r>
                      <a:endParaRPr lang="en-US" sz="900" b="1">
                        <a:solidFill>
                          <a:schemeClr val="bg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a:solidFill>
                            <a:schemeClr val="bg1"/>
                          </a:solidFill>
                          <a:effectLst/>
                          <a:latin typeface="Calibri"/>
                        </a:rPr>
                        <a:t>Q</a:t>
                      </a:r>
                      <a:r>
                        <a:rPr lang="pl-PL" sz="900" b="1">
                          <a:solidFill>
                            <a:schemeClr val="bg1"/>
                          </a:solidFill>
                          <a:effectLst/>
                          <a:latin typeface="Calibri"/>
                        </a:rPr>
                        <a:t>4</a:t>
                      </a:r>
                      <a:endParaRPr lang="en-US" sz="900" b="1">
                        <a:solidFill>
                          <a:schemeClr val="bg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a:solidFill>
                            <a:schemeClr val="bg1"/>
                          </a:solidFill>
                          <a:effectLst/>
                          <a:latin typeface="Calibri"/>
                        </a:rPr>
                        <a:t>Q1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a:solidFill>
                            <a:schemeClr val="bg1"/>
                          </a:solidFill>
                          <a:effectLst/>
                          <a:latin typeface="Calibri"/>
                        </a:rPr>
                        <a:t>Q</a:t>
                      </a:r>
                      <a:r>
                        <a:rPr lang="pl-PL" sz="900" b="1">
                          <a:solidFill>
                            <a:schemeClr val="bg1"/>
                          </a:solidFill>
                          <a:effectLst/>
                          <a:latin typeface="Calibri"/>
                        </a:rPr>
                        <a:t>2</a:t>
                      </a:r>
                      <a:endParaRPr lang="en-US" sz="900" b="1">
                        <a:solidFill>
                          <a:schemeClr val="bg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a:solidFill>
                            <a:schemeClr val="bg1"/>
                          </a:solidFill>
                          <a:effectLst/>
                          <a:latin typeface="Calibri"/>
                        </a:rPr>
                        <a:t>Q</a:t>
                      </a:r>
                      <a:r>
                        <a:rPr lang="pl-PL" sz="900" b="1">
                          <a:solidFill>
                            <a:schemeClr val="bg1"/>
                          </a:solidFill>
                          <a:effectLst/>
                          <a:latin typeface="Calibri"/>
                        </a:rPr>
                        <a:t>3</a:t>
                      </a:r>
                      <a:endParaRPr lang="en-US" sz="900" b="1">
                        <a:solidFill>
                          <a:schemeClr val="bg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tc gridSpan="3">
                  <a:txBody>
                    <a:bodyPr/>
                    <a:lstStyle/>
                    <a:p>
                      <a:pPr algn="ctr" fontAlgn="ctr"/>
                      <a:r>
                        <a:rPr lang="en-US" sz="900" b="1" dirty="0">
                          <a:solidFill>
                            <a:schemeClr val="bg1"/>
                          </a:solidFill>
                          <a:effectLst/>
                          <a:latin typeface="Calibri"/>
                        </a:rPr>
                        <a:t>Q</a:t>
                      </a:r>
                      <a:r>
                        <a:rPr lang="pl-PL" sz="900" b="1" dirty="0">
                          <a:solidFill>
                            <a:schemeClr val="bg1"/>
                          </a:solidFill>
                          <a:effectLst/>
                          <a:latin typeface="Calibri"/>
                        </a:rPr>
                        <a:t>4</a:t>
                      </a:r>
                      <a:endParaRPr lang="en-US" sz="900" b="1" dirty="0">
                        <a:solidFill>
                          <a:schemeClr val="bg1"/>
                        </a:solidFill>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33F53"/>
                    </a:solid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682422722"/>
                  </a:ext>
                </a:extLst>
              </a:tr>
              <a:tr h="544307">
                <a:tc>
                  <a:txBody>
                    <a:bodyPr/>
                    <a:lstStyle/>
                    <a:p>
                      <a:pPr algn="ctr" fontAlgn="ctr"/>
                      <a:r>
                        <a:rPr lang="en-US" sz="900" b="1" i="1">
                          <a:effectLst/>
                          <a:latin typeface="Calibri Light"/>
                        </a:rPr>
                        <a:t>1</a:t>
                      </a:r>
                    </a:p>
                  </a:txBody>
                  <a:tcPr marL="9525" marR="9525" marT="9525"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gridSpan="2">
                  <a:txBody>
                    <a:bodyPr/>
                    <a:lstStyle/>
                    <a:p>
                      <a:pPr algn="ctr" fontAlgn="ctr"/>
                      <a:r>
                        <a:rPr lang="en-US" sz="900" b="1" i="1" dirty="0">
                          <a:effectLst/>
                          <a:latin typeface="Calibri Light"/>
                        </a:rPr>
                        <a:t>PLANISTYKA</a:t>
                      </a:r>
                      <a:r>
                        <a:rPr lang="pl-PL" sz="900" b="1" i="1" dirty="0">
                          <a:effectLst/>
                          <a:latin typeface="Calibri Light"/>
                        </a:rPr>
                        <a:t>*</a:t>
                      </a:r>
                      <a:endParaRPr lang="en-US" sz="900" b="1" i="1" dirty="0">
                        <a:effectLst/>
                        <a:latin typeface="Calibri Light"/>
                      </a:endParaRPr>
                    </a:p>
                  </a:txBody>
                  <a:tcPr marL="9525" marR="9525" marT="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hMerge="1">
                  <a:txBody>
                    <a:bodyPr/>
                    <a:lstStyle/>
                    <a:p>
                      <a:pPr algn="ctr" fontAlgn="ctr"/>
                      <a:endParaRPr lang="en-US" sz="900" b="1" i="1">
                        <a:effectLst/>
                        <a:latin typeface="Calibri Light"/>
                      </a:endParaRPr>
                    </a:p>
                  </a:txBody>
                  <a:tcPr marL="9524" marR="9524" marT="9524" anchor="ctr">
                    <a:lnL w="19050">
                      <a:solidFill>
                        <a:schemeClr val="tx1"/>
                      </a:solidFill>
                    </a:lnL>
                    <a:lnR w="19050">
                      <a:solidFill>
                        <a:schemeClr val="tx1"/>
                      </a:solidFill>
                    </a:lnR>
                    <a:lnT w="9524">
                      <a:solidFill>
                        <a:schemeClr val="tx1"/>
                      </a:solidFill>
                    </a:lnT>
                    <a:lnB w="6350">
                      <a:solidFill>
                        <a:srgbClr val="000000"/>
                      </a:solidFill>
                    </a:lnB>
                    <a:solidFill>
                      <a:srgbClr val="FFF2CC"/>
                    </a:solidFill>
                  </a:tcPr>
                </a:tc>
                <a:tc>
                  <a:txBody>
                    <a:bodyPr/>
                    <a:lstStyle/>
                    <a:p>
                      <a:pPr algn="ctr" fontAlgn="ctr"/>
                      <a:r>
                        <a:rPr lang="pl-PL" sz="900" b="1" i="1" noProof="0" dirty="0">
                          <a:effectLst/>
                          <a:latin typeface="Calibri Light"/>
                        </a:rPr>
                        <a:t>12 miesięcy</a:t>
                      </a:r>
                    </a:p>
                  </a:txBody>
                  <a:tcPr marL="9525" marR="9525" marT="9525"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endParaRPr lang="pl-PL"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endParaRPr lang="pl-PL"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endParaRPr lang="pl-PL"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2569"/>
                  </a:ext>
                </a:extLst>
              </a:tr>
              <a:tr h="544307">
                <a:tc>
                  <a:txBody>
                    <a:bodyPr/>
                    <a:lstStyle/>
                    <a:p>
                      <a:pPr algn="ctr" fontAlgn="ctr"/>
                      <a:r>
                        <a:rPr lang="en-US" sz="900" b="1" i="1">
                          <a:effectLst/>
                          <a:latin typeface="Calibri Light"/>
                        </a:rPr>
                        <a:t>2</a:t>
                      </a:r>
                    </a:p>
                  </a:txBody>
                  <a:tcPr marL="9525" marR="9525" marT="9525"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algn="ctr" fontAlgn="ctr"/>
                      <a:r>
                        <a:rPr lang="en-US" sz="900" b="1" i="1" dirty="0">
                          <a:effectLst/>
                          <a:latin typeface="Calibri Light"/>
                        </a:rPr>
                        <a:t>POSTĘPOWANIE ŚRODOWISKOWE</a:t>
                      </a:r>
                    </a:p>
                  </a:txBody>
                  <a:tcPr marL="9525" marR="9525" marT="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algn="ctr" fontAlgn="ctr"/>
                      <a:endParaRPr lang="en-US" sz="900" b="1" i="1">
                        <a:effectLst/>
                        <a:latin typeface="Calibri Light"/>
                      </a:endParaRPr>
                    </a:p>
                  </a:txBody>
                  <a:tcPr marL="9524" marR="9524" marT="9524" anchor="ctr">
                    <a:lnL w="19050">
                      <a:solidFill>
                        <a:schemeClr val="tx1"/>
                      </a:solidFill>
                    </a:lnL>
                    <a:lnR w="19050">
                      <a:solidFill>
                        <a:schemeClr val="tx1"/>
                      </a:solidFill>
                    </a:lnR>
                    <a:lnT w="6350">
                      <a:solidFill>
                        <a:srgbClr val="000000"/>
                      </a:solidFill>
                    </a:lnT>
                    <a:lnB w="6350">
                      <a:solidFill>
                        <a:srgbClr val="000000"/>
                      </a:solidFill>
                    </a:lnB>
                    <a:solidFill>
                      <a:srgbClr val="C6E0B4"/>
                    </a:solidFill>
                  </a:tcPr>
                </a:tc>
                <a:tc>
                  <a:txBody>
                    <a:bodyPr/>
                    <a:lstStyle/>
                    <a:p>
                      <a:pPr algn="ctr" fontAlgn="ctr"/>
                      <a:r>
                        <a:rPr lang="pl-PL" sz="900" b="1" i="1" noProof="0" dirty="0">
                          <a:effectLst/>
                          <a:latin typeface="Calibri Light"/>
                        </a:rPr>
                        <a:t>6 miesięcy</a:t>
                      </a:r>
                    </a:p>
                  </a:txBody>
                  <a:tcPr marL="9525" marR="9525" marT="9525"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lvl="0" algn="ctr" defTabSz="914400" rtl="0" eaLnBrk="1" latinLnBrk="0" hangingPunct="1">
                        <a:buNone/>
                      </a:pPr>
                      <a:endParaRPr lang="en-US" sz="900" kern="1200" dirty="0">
                        <a:solidFill>
                          <a:schemeClr val="dk1"/>
                        </a:solidFill>
                        <a:effectLst/>
                        <a:latin typeface="Calibri"/>
                        <a:ea typeface="+mn-ea"/>
                        <a:cs typeface="+mn-cs"/>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lvl="0" algn="ctr" defTabSz="914400" rtl="0" eaLnBrk="1" latinLnBrk="0" hangingPunct="1">
                        <a:buNone/>
                      </a:pPr>
                      <a:endParaRPr lang="en-US" sz="900" kern="1200">
                        <a:solidFill>
                          <a:schemeClr val="dk1"/>
                        </a:solidFill>
                        <a:effectLst/>
                        <a:latin typeface="Calibri"/>
                        <a:ea typeface="+mn-ea"/>
                        <a:cs typeface="+mn-cs"/>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lvl="0" algn="ctr" defTabSz="914400" rtl="0" eaLnBrk="1" latinLnBrk="0" hangingPunct="1">
                        <a:buNone/>
                      </a:pPr>
                      <a:endParaRPr lang="en-US" sz="900" kern="1200" dirty="0">
                        <a:solidFill>
                          <a:schemeClr val="dk1"/>
                        </a:solidFill>
                        <a:effectLst/>
                        <a:latin typeface="Calibri"/>
                        <a:ea typeface="+mn-ea"/>
                        <a:cs typeface="+mn-cs"/>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55039480"/>
                  </a:ext>
                </a:extLst>
              </a:tr>
              <a:tr h="544307">
                <a:tc>
                  <a:txBody>
                    <a:bodyPr/>
                    <a:lstStyle/>
                    <a:p>
                      <a:pPr algn="ctr" fontAlgn="ctr"/>
                      <a:r>
                        <a:rPr lang="en-US" sz="900" b="1" i="1">
                          <a:effectLst/>
                          <a:latin typeface="Calibri Light"/>
                        </a:rPr>
                        <a:t>3</a:t>
                      </a:r>
                    </a:p>
                  </a:txBody>
                  <a:tcPr marL="9525" marR="9525" marT="9525"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ctr" fontAlgn="ctr"/>
                      <a:r>
                        <a:rPr lang="en-US" sz="900" b="1" i="1" dirty="0">
                          <a:effectLst/>
                          <a:latin typeface="Calibri Light"/>
                        </a:rPr>
                        <a:t>PODSTĘPOWANIE ENERGETYCZNE</a:t>
                      </a:r>
                    </a:p>
                  </a:txBody>
                  <a:tcPr marL="9525" marR="9525" marT="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ctr" fontAlgn="ctr"/>
                      <a:endParaRPr lang="en-US" sz="900" b="1" i="1">
                        <a:effectLst/>
                        <a:latin typeface="Calibri Light"/>
                      </a:endParaRPr>
                    </a:p>
                  </a:txBody>
                  <a:tcPr marL="9524" marR="9524" marT="9524" anchor="ctr">
                    <a:lnL w="19050">
                      <a:solidFill>
                        <a:schemeClr val="tx1"/>
                      </a:solidFill>
                    </a:lnL>
                    <a:lnR w="19050">
                      <a:solidFill>
                        <a:schemeClr val="tx1"/>
                      </a:solidFill>
                    </a:lnR>
                    <a:lnT w="6350">
                      <a:solidFill>
                        <a:srgbClr val="000000"/>
                      </a:solidFill>
                    </a:lnT>
                    <a:lnB w="6350">
                      <a:solidFill>
                        <a:srgbClr val="000000"/>
                      </a:solidFill>
                    </a:lnB>
                    <a:solidFill>
                      <a:srgbClr val="D9E1F2"/>
                    </a:solidFill>
                  </a:tcPr>
                </a:tc>
                <a:tc>
                  <a:txBody>
                    <a:bodyPr/>
                    <a:lstStyle/>
                    <a:p>
                      <a:pPr algn="ctr" fontAlgn="ctr"/>
                      <a:r>
                        <a:rPr lang="pl-PL" sz="900" b="1" i="1" noProof="0" dirty="0">
                          <a:effectLst/>
                          <a:latin typeface="Calibri Light"/>
                        </a:rPr>
                        <a:t>3 miesiące</a:t>
                      </a:r>
                    </a:p>
                  </a:txBody>
                  <a:tcPr marL="9525" marR="9525" marT="9525"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3643752"/>
                  </a:ext>
                </a:extLst>
              </a:tr>
              <a:tr h="544307">
                <a:tc>
                  <a:txBody>
                    <a:bodyPr/>
                    <a:lstStyle/>
                    <a:p>
                      <a:pPr lvl="0" algn="ctr">
                        <a:buNone/>
                      </a:pPr>
                      <a:r>
                        <a:rPr lang="en-US" sz="900" b="1" i="1">
                          <a:effectLst/>
                          <a:latin typeface="Calibri Light"/>
                        </a:rPr>
                        <a:t>4</a:t>
                      </a:r>
                      <a:endParaRPr lang="en-US"/>
                    </a:p>
                  </a:txBody>
                  <a:tcPr marL="9524" marR="9524" marT="9524" anchor="ctr">
                    <a:lnL w="9524">
                      <a:solidFill>
                        <a:schemeClr val="tx1"/>
                      </a:solidFill>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solidFill>
                      <a:srgbClr val="E7E5E6"/>
                    </a:solidFill>
                  </a:tcPr>
                </a:tc>
                <a:tc gridSpan="2">
                  <a:txBody>
                    <a:bodyPr/>
                    <a:lstStyle/>
                    <a:p>
                      <a:pPr lvl="0" algn="ctr">
                        <a:buNone/>
                      </a:pPr>
                      <a:r>
                        <a:rPr lang="en-US" sz="900" b="1" i="1" dirty="0">
                          <a:effectLst/>
                          <a:latin typeface="Calibri Light"/>
                        </a:rPr>
                        <a:t>POSTĘPOWANIE PROJEKTOWE</a:t>
                      </a:r>
                      <a:endParaRPr lang="en-US" dirty="0"/>
                    </a:p>
                  </a:txBody>
                  <a:tcPr marL="9524" marR="9524" marT="952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solidFill>
                      <a:srgbClr val="E7E5E6"/>
                    </a:solidFill>
                  </a:tcPr>
                </a:tc>
                <a:tc hMerge="1">
                  <a:txBody>
                    <a:bodyPr/>
                    <a:lstStyle/>
                    <a:p>
                      <a:endParaRPr lang="en-US"/>
                    </a:p>
                  </a:txBody>
                  <a:tcPr/>
                </a:tc>
                <a:tc>
                  <a:txBody>
                    <a:bodyPr/>
                    <a:lstStyle/>
                    <a:p>
                      <a:pPr lvl="0" algn="ctr">
                        <a:buNone/>
                      </a:pPr>
                      <a:r>
                        <a:rPr lang="pl-PL" sz="900" b="1" i="1" noProof="0" dirty="0">
                          <a:effectLst/>
                          <a:latin typeface="Calibri Light"/>
                        </a:rPr>
                        <a:t>3 miesiące</a:t>
                      </a:r>
                      <a:endParaRPr lang="en-US" dirty="0"/>
                    </a:p>
                  </a:txBody>
                  <a:tcPr marL="9524" marR="9524" marT="9524"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solidFill>
                      <a:srgbClr val="E7E5E6"/>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5E6"/>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5E6"/>
                    </a:solidFill>
                  </a:tcPr>
                </a:tc>
                <a:tc>
                  <a:txBody>
                    <a:bodyPr/>
                    <a:lstStyle/>
                    <a:p>
                      <a:pPr lvl="0" algn="ctr">
                        <a:buNone/>
                      </a:pPr>
                      <a:endParaRPr lang="en-US" sz="900" dirty="0">
                        <a:effectLst/>
                        <a:latin typeface="Calibri"/>
                      </a:endParaRPr>
                    </a:p>
                  </a:txBody>
                  <a:tcPr marL="9524" marR="9524" marT="95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5E6"/>
                    </a:solidFill>
                  </a:tcPr>
                </a:tc>
                <a:extLst>
                  <a:ext uri="{0D108BD9-81ED-4DB2-BD59-A6C34878D82A}">
                    <a16:rowId xmlns:a16="http://schemas.microsoft.com/office/drawing/2014/main" val="64512979"/>
                  </a:ext>
                </a:extLst>
              </a:tr>
              <a:tr h="544307">
                <a:tc>
                  <a:txBody>
                    <a:bodyPr/>
                    <a:lstStyle/>
                    <a:p>
                      <a:pPr algn="ctr" fontAlgn="ctr"/>
                      <a:r>
                        <a:rPr lang="en-US" sz="900" b="1" i="1">
                          <a:effectLst/>
                          <a:latin typeface="Calibri Light"/>
                        </a:rPr>
                        <a:t>5</a:t>
                      </a:r>
                    </a:p>
                  </a:txBody>
                  <a:tcPr marL="9525" marR="9525" marT="9525"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EEE"/>
                    </a:solidFill>
                  </a:tcPr>
                </a:tc>
                <a:tc gridSpan="2">
                  <a:txBody>
                    <a:bodyPr/>
                    <a:lstStyle/>
                    <a:p>
                      <a:pPr algn="ctr" fontAlgn="ctr"/>
                      <a:r>
                        <a:rPr lang="en-US" sz="900" b="1" i="1">
                          <a:effectLst/>
                          <a:latin typeface="Calibri Light"/>
                        </a:rPr>
                        <a:t>ZARZADZANIE PROJEKTEM</a:t>
                      </a:r>
                    </a:p>
                  </a:txBody>
                  <a:tcPr marL="9525" marR="9525" marT="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EEEEE"/>
                    </a:solidFill>
                  </a:tcPr>
                </a:tc>
                <a:tc hMerge="1">
                  <a:txBody>
                    <a:bodyPr/>
                    <a:lstStyle/>
                    <a:p>
                      <a:pPr algn="ctr" fontAlgn="ctr"/>
                      <a:endParaRPr lang="en-US" sz="900" b="1" i="1">
                        <a:effectLst/>
                        <a:latin typeface="Calibri Light"/>
                      </a:endParaRPr>
                    </a:p>
                  </a:txBody>
                  <a:tcPr marL="9524" marR="9524" marT="9524" anchor="ctr">
                    <a:lnL w="19050">
                      <a:solidFill>
                        <a:schemeClr val="tx1"/>
                      </a:solidFill>
                    </a:lnL>
                    <a:lnR w="19050">
                      <a:solidFill>
                        <a:schemeClr val="tx1"/>
                      </a:solidFill>
                    </a:lnR>
                    <a:lnT w="6350">
                      <a:solidFill>
                        <a:srgbClr val="000000"/>
                      </a:solidFill>
                    </a:lnT>
                    <a:lnB w="6350">
                      <a:solidFill>
                        <a:srgbClr val="000000"/>
                      </a:solidFill>
                    </a:lnB>
                    <a:solidFill>
                      <a:schemeClr val="tx2">
                        <a:lumMod val="40000"/>
                        <a:lumOff val="60000"/>
                      </a:schemeClr>
                    </a:solidFill>
                  </a:tcPr>
                </a:tc>
                <a:tc>
                  <a:txBody>
                    <a:bodyPr/>
                    <a:lstStyle/>
                    <a:p>
                      <a:pPr algn="ctr" fontAlgn="ctr"/>
                      <a:r>
                        <a:rPr lang="pl-PL" sz="900" b="1" i="1" noProof="0">
                          <a:effectLst/>
                          <a:latin typeface="Calibri Light"/>
                        </a:rPr>
                        <a:t>24 miesiące</a:t>
                      </a:r>
                    </a:p>
                  </a:txBody>
                  <a:tcPr marL="9525" marR="9525" marT="95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gridSpan="24">
                  <a:txBody>
                    <a:bodyPr/>
                    <a:lstStyle/>
                    <a:p>
                      <a:pPr algn="ctr" fontAlgn="ctr"/>
                      <a:endParaRPr lang="en-US" sz="900" dirty="0">
                        <a:effectLst/>
                        <a:latin typeface="Calibri" panose="020F0502020204030204" pitchFamily="34" charset="0"/>
                      </a:endParaRPr>
                    </a:p>
                  </a:txBody>
                  <a:tcPr marL="9525" marR="9525" marT="9525" anchor="ctr">
                    <a:lnL w="19050" cap="flat" cmpd="sng" algn="ctr">
                      <a:solidFill>
                        <a:schemeClr val="tx1"/>
                      </a:solidFill>
                      <a:prstDash val="solid"/>
                      <a:round/>
                      <a:headEnd type="none" w="med" len="med"/>
                      <a:tailEnd type="none" w="med" len="med"/>
                    </a:lnL>
                    <a:lnR w="1905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hMerge="1">
                  <a:txBody>
                    <a:bodyPr/>
                    <a:lstStyle/>
                    <a:p>
                      <a:endParaRPr lang="pl-PL"/>
                    </a:p>
                  </a:txBody>
                  <a:tcPr/>
                </a:tc>
                <a:tc hMerge="1">
                  <a:txBody>
                    <a:bodyPr/>
                    <a:lstStyle/>
                    <a:p>
                      <a:endParaRPr lang="pl-PL"/>
                    </a:p>
                  </a:txBody>
                  <a:tcPr/>
                </a:tc>
                <a:tc hMerge="1">
                  <a:txBody>
                    <a:bodyPr/>
                    <a:lstStyle/>
                    <a:p>
                      <a:endParaRPr lang="en-US"/>
                    </a:p>
                  </a:txBody>
                  <a:tcPr marL="9525" marR="9525" marT="9525" anchor="ctr">
                    <a:lnL w="1905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6E6"/>
                    </a:solidFill>
                  </a:tcPr>
                </a:tc>
                <a:tc hMerge="1">
                  <a:txBody>
                    <a:bodyPr/>
                    <a:lstStyle/>
                    <a:p>
                      <a:endParaRPr lang="pl-PL"/>
                    </a:p>
                  </a:txBody>
                  <a:tcPr/>
                </a:tc>
                <a:tc hMerge="1">
                  <a:txBody>
                    <a:bodyPr/>
                    <a:lstStyle/>
                    <a:p>
                      <a:endParaRPr lang="pl-PL"/>
                    </a:p>
                  </a:txBody>
                  <a:tcPr/>
                </a:tc>
                <a:tc hMerge="1">
                  <a:txBody>
                    <a:bodyPr/>
                    <a:lstStyle/>
                    <a:p>
                      <a:endParaRPr lang="en-US"/>
                    </a:p>
                  </a:txBody>
                  <a:tcPr marL="9525" marR="9525" marT="9525" anchor="ctr">
                    <a:lnL w="1905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6E6"/>
                    </a:solidFill>
                  </a:tcPr>
                </a:tc>
                <a:tc hMerge="1">
                  <a:txBody>
                    <a:bodyPr/>
                    <a:lstStyle/>
                    <a:p>
                      <a:endParaRPr lang="pl-PL"/>
                    </a:p>
                  </a:txBody>
                  <a:tcPr/>
                </a:tc>
                <a:tc hMerge="1">
                  <a:txBody>
                    <a:bodyPr/>
                    <a:lstStyle/>
                    <a:p>
                      <a:endParaRPr lang="pl-PL"/>
                    </a:p>
                  </a:txBody>
                  <a:tcPr/>
                </a:tc>
                <a:tc hMerge="1">
                  <a:txBody>
                    <a:bodyPr/>
                    <a:lstStyle/>
                    <a:p>
                      <a:endParaRPr lang="en-US"/>
                    </a:p>
                  </a:txBody>
                  <a:tcPr marL="9525" marR="9525" marT="9525" anchor="ctr">
                    <a:lnL w="1905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6E6"/>
                    </a:solidFill>
                  </a:tcPr>
                </a:tc>
                <a:tc hMerge="1">
                  <a:txBody>
                    <a:bodyPr/>
                    <a:lstStyle/>
                    <a:p>
                      <a:endParaRPr lang="pl-PL"/>
                    </a:p>
                  </a:txBody>
                  <a:tcPr/>
                </a:tc>
                <a:tc hMerge="1">
                  <a:txBody>
                    <a:bodyPr/>
                    <a:lstStyle/>
                    <a:p>
                      <a:endParaRPr lang="pl-PL"/>
                    </a:p>
                  </a:txBody>
                  <a:tcPr/>
                </a:tc>
                <a:tc hMerge="1">
                  <a:txBody>
                    <a:bodyPr/>
                    <a:lstStyle/>
                    <a:p>
                      <a:endParaRPr lang="en-US"/>
                    </a:p>
                  </a:txBody>
                  <a:tcPr marL="9525" marR="9525" marT="9525" anchor="ctr">
                    <a:lnL w="1905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6E6"/>
                    </a:solidFill>
                  </a:tcPr>
                </a:tc>
                <a:tc hMerge="1">
                  <a:txBody>
                    <a:bodyPr/>
                    <a:lstStyle/>
                    <a:p>
                      <a:endParaRPr lang="pl-PL"/>
                    </a:p>
                  </a:txBody>
                  <a:tcPr/>
                </a:tc>
                <a:tc hMerge="1">
                  <a:txBody>
                    <a:bodyPr/>
                    <a:lstStyle/>
                    <a:p>
                      <a:endParaRPr lang="pl-PL"/>
                    </a:p>
                  </a:txBody>
                  <a:tcPr/>
                </a:tc>
                <a:tc hMerge="1">
                  <a:txBody>
                    <a:bodyPr/>
                    <a:lstStyle/>
                    <a:p>
                      <a:endParaRPr lang="en-US"/>
                    </a:p>
                  </a:txBody>
                  <a:tcPr marL="9525" marR="9525" marT="9525" anchor="ctr">
                    <a:lnL w="1905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7E6E6"/>
                    </a:solidFill>
                  </a:tcPr>
                </a:tc>
                <a:tc hMerge="1">
                  <a:txBody>
                    <a:bodyPr/>
                    <a:lstStyle/>
                    <a:p>
                      <a:endParaRPr lang="pl-PL"/>
                    </a:p>
                  </a:txBody>
                  <a:tcPr/>
                </a:tc>
                <a:tc hMerge="1">
                  <a:txBody>
                    <a:bodyPr/>
                    <a:lstStyle/>
                    <a:p>
                      <a:endParaRPr lang="pl-PL"/>
                    </a:p>
                  </a:txBody>
                  <a:tcPr/>
                </a:tc>
                <a:tc hMerge="1">
                  <a:txBody>
                    <a:bodyPr/>
                    <a:lstStyle/>
                    <a:p>
                      <a:endParaRPr lang="en-US"/>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pl-PL"/>
                    </a:p>
                  </a:txBody>
                  <a:tcPr/>
                </a:tc>
                <a:tc hMerge="1">
                  <a:txBody>
                    <a:bodyPr/>
                    <a:lstStyle/>
                    <a:p>
                      <a:endParaRPr lang="pl-PL"/>
                    </a:p>
                  </a:txBody>
                  <a:tcPr/>
                </a:tc>
                <a:tc hMerge="1">
                  <a:txBody>
                    <a:bodyPr/>
                    <a:lstStyle/>
                    <a:p>
                      <a:endParaRPr lang="en-US"/>
                    </a:p>
                  </a:txBody>
                  <a:tcP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982755871"/>
                  </a:ext>
                </a:extLst>
              </a:tr>
              <a:tr h="273347">
                <a:tc rowSpan="2" gridSpan="2">
                  <a:txBody>
                    <a:bodyPr/>
                    <a:lstStyle/>
                    <a:p>
                      <a:pPr lvl="0" algn="ctr">
                        <a:buNone/>
                      </a:pPr>
                      <a:r>
                        <a:rPr lang="pl-PL" sz="900" b="1" i="1" noProof="0">
                          <a:effectLst/>
                          <a:latin typeface="Calibri Light"/>
                        </a:rPr>
                        <a:t>Wariant I</a:t>
                      </a:r>
                    </a:p>
                    <a:p>
                      <a:pPr lvl="0" algn="ctr">
                        <a:buNone/>
                      </a:pPr>
                      <a:r>
                        <a:rPr lang="pl-PL" sz="900" b="1" i="1" noProof="0">
                          <a:effectLst/>
                          <a:latin typeface="Calibri Light"/>
                        </a:rPr>
                        <a:t>(Opłata przyłączeniowa PV)</a:t>
                      </a:r>
                    </a:p>
                  </a:txBody>
                  <a:tcPr marL="9524" marR="9524" marT="9524" anchor="ctr">
                    <a:lnL w="19050">
                      <a:solidFill>
                        <a:schemeClr val="tx1"/>
                      </a:solidFill>
                    </a:lnL>
                    <a:lnR w="19050">
                      <a:solidFill>
                        <a:schemeClr val="tx1"/>
                      </a:solidFill>
                    </a:lnR>
                    <a:lnT w="6350">
                      <a:solidFill>
                        <a:srgbClr val="000000"/>
                      </a:solidFill>
                    </a:lnT>
                    <a:lnB w="6350">
                      <a:solidFill>
                        <a:srgbClr val="000000"/>
                      </a:solidFill>
                    </a:lnB>
                    <a:solidFill>
                      <a:schemeClr val="bg1"/>
                    </a:solidFill>
                  </a:tcPr>
                </a:tc>
                <a:tc rowSpan="2" hMerge="1">
                  <a:txBody>
                    <a:bodyPr/>
                    <a:lstStyle/>
                    <a:p>
                      <a:endParaRPr lang="en-US"/>
                    </a:p>
                  </a:txBody>
                  <a:tcPr marL="9524" marR="9524" marT="9524" anchor="ctr">
                    <a:lnL w="19050">
                      <a:solidFill>
                        <a:schemeClr val="tx1"/>
                      </a:solidFill>
                    </a:lnL>
                    <a:lnR w="19050">
                      <a:solidFill>
                        <a:schemeClr val="tx1"/>
                      </a:solidFill>
                    </a:lnR>
                    <a:lnT w="6350">
                      <a:solidFill>
                        <a:srgbClr val="000000"/>
                      </a:solidFill>
                    </a:lnT>
                    <a:lnB w="6350">
                      <a:solidFill>
                        <a:srgbClr val="000000"/>
                      </a:solidFill>
                    </a:lnB>
                    <a:solidFill>
                      <a:schemeClr val="bg1"/>
                    </a:solidFill>
                  </a:tcPr>
                </a:tc>
                <a:tc gridSpan="2">
                  <a:txBody>
                    <a:bodyPr/>
                    <a:lstStyle/>
                    <a:p>
                      <a:pPr lvl="0" algn="ctr">
                        <a:buNone/>
                      </a:pPr>
                      <a:r>
                        <a:rPr lang="pl-PL" sz="900" b="1" i="1" noProof="0">
                          <a:effectLst/>
                          <a:latin typeface="Calibri Light"/>
                        </a:rPr>
                        <a:t>SUMA:</a:t>
                      </a:r>
                    </a:p>
                  </a:txBody>
                  <a:tcPr marL="9524" marR="9524" marT="9524" anchor="ctr">
                    <a:lnL w="19050">
                      <a:solidFill>
                        <a:schemeClr val="tx1"/>
                      </a:solidFill>
                    </a:lnL>
                    <a:lnR w="19050">
                      <a:solidFill>
                        <a:schemeClr val="tx1"/>
                      </a:solidFill>
                    </a:lnR>
                    <a:lnT w="19050">
                      <a:solidFill>
                        <a:schemeClr val="tx1"/>
                      </a:solidFill>
                    </a:lnT>
                    <a:lnB w="9525">
                      <a:solidFill>
                        <a:schemeClr val="tx1"/>
                      </a:solidFill>
                    </a:lnB>
                    <a:solidFill>
                      <a:schemeClr val="bg1"/>
                    </a:solidFill>
                  </a:tcPr>
                </a:tc>
                <a:tc hMerge="1">
                  <a:txBody>
                    <a:bodyPr/>
                    <a:lstStyle/>
                    <a:p>
                      <a:endParaRPr lang="en-US"/>
                    </a:p>
                  </a:txBody>
                  <a:tcPr marL="9524" marR="9524" marT="9524" anchor="ctr">
                    <a:lnL w="19050" cap="flat" cmpd="sng" algn="ctr">
                      <a:solidFill>
                        <a:schemeClr val="tx1"/>
                      </a:solidFill>
                      <a:prstDash val="solid"/>
                      <a:round/>
                      <a:headEnd type="none" w="med" len="med"/>
                      <a:tailEnd type="none" w="med" len="med"/>
                    </a:lnL>
                    <a:lnR w="19050">
                      <a:solidFill>
                        <a:schemeClr val="tx1"/>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gridSpan="6">
                  <a:txBody>
                    <a:bodyPr/>
                    <a:lstStyle/>
                    <a:p>
                      <a:pPr lvl="0" algn="ctr">
                        <a:buNone/>
                      </a:pPr>
                      <a:r>
                        <a:rPr lang="pl-PL" sz="900" dirty="0">
                          <a:effectLst/>
                          <a:latin typeface="Calibri"/>
                        </a:rPr>
                        <a:t>2.643.660,00 zł</a:t>
                      </a:r>
                      <a:endParaRPr lang="en-US" sz="900" dirty="0">
                        <a:effectLst/>
                        <a:latin typeface="Calibri"/>
                      </a:endParaRPr>
                    </a:p>
                  </a:txBody>
                  <a:tcPr marL="9524" marR="9524" marT="9524" anchor="ctr">
                    <a:lnL w="19050">
                      <a:solidFill>
                        <a:schemeClr val="tx1"/>
                      </a:solidFill>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rowSpan="2" hMerge="1">
                  <a:txBody>
                    <a:bodyPr/>
                    <a:lstStyle/>
                    <a:p>
                      <a:endParaRPr lang="pl-PL"/>
                    </a:p>
                  </a:txBody>
                  <a:tcPr/>
                </a:tc>
                <a:tc rowSpan="2" hMerge="1">
                  <a:txBody>
                    <a:bodyPr/>
                    <a:lstStyle/>
                    <a:p>
                      <a:endParaRPr lang="pl-PL"/>
                    </a:p>
                  </a:txBody>
                  <a:tcPr/>
                </a:tc>
                <a:tc rowSpan="2" gridSpan="6">
                  <a:txBody>
                    <a:bodyPr/>
                    <a:lstStyle/>
                    <a:p>
                      <a:pPr lvl="0" algn="ctr">
                        <a:buNone/>
                      </a:pPr>
                      <a:r>
                        <a:rPr lang="pl-PL" sz="900">
                          <a:effectLst/>
                          <a:latin typeface="Calibri"/>
                        </a:rPr>
                        <a:t>275.000,00 zł</a:t>
                      </a:r>
                      <a:endParaRPr lang="en-US" sz="900">
                        <a:effectLst/>
                        <a:latin typeface="Calibri"/>
                      </a:endParaRPr>
                    </a:p>
                  </a:txBody>
                  <a:tcPr marL="9524" marR="9524" marT="952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rowSpan="2" hMerge="1">
                  <a:txBody>
                    <a:bodyPr/>
                    <a:lstStyle/>
                    <a:p>
                      <a:endParaRPr lang="pl-PL"/>
                    </a:p>
                  </a:txBody>
                  <a:tcPr/>
                </a:tc>
                <a:tc rowSpan="2" hMerge="1">
                  <a:txBody>
                    <a:bodyPr/>
                    <a:lstStyle/>
                    <a:p>
                      <a:endParaRPr lang="pl-PL"/>
                    </a:p>
                  </a:txBody>
                  <a:tcPr/>
                </a:tc>
                <a:tc rowSpan="2" gridSpan="6">
                  <a:txBody>
                    <a:bodyPr/>
                    <a:lstStyle/>
                    <a:p>
                      <a:pPr lvl="0" algn="ctr">
                        <a:buNone/>
                      </a:pPr>
                      <a:r>
                        <a:rPr lang="pl-PL" sz="900">
                          <a:effectLst/>
                          <a:latin typeface="Calibri"/>
                        </a:rPr>
                        <a:t>285.000,00 zł</a:t>
                      </a:r>
                      <a:endParaRPr lang="en-US" sz="900">
                        <a:effectLst/>
                        <a:latin typeface="Calibri"/>
                      </a:endParaRPr>
                    </a:p>
                  </a:txBody>
                  <a:tcPr marL="9524" marR="9524" marT="952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rowSpan="2" hMerge="1">
                  <a:txBody>
                    <a:bodyPr/>
                    <a:lstStyle/>
                    <a:p>
                      <a:endParaRPr lang="pl-PL"/>
                    </a:p>
                  </a:txBody>
                  <a:tcPr/>
                </a:tc>
                <a:tc rowSpan="2" hMerge="1">
                  <a:txBody>
                    <a:bodyPr/>
                    <a:lstStyle/>
                    <a:p>
                      <a:endParaRPr lang="pl-PL"/>
                    </a:p>
                  </a:txBody>
                  <a:tcPr/>
                </a:tc>
                <a:tc rowSpan="2" gridSpan="6">
                  <a:txBody>
                    <a:bodyPr/>
                    <a:lstStyle/>
                    <a:p>
                      <a:pPr lvl="0" algn="ctr">
                        <a:buNone/>
                      </a:pPr>
                      <a:r>
                        <a:rPr lang="pl-PL" sz="900">
                          <a:effectLst/>
                          <a:latin typeface="Calibri"/>
                        </a:rPr>
                        <a:t>2.039.000,00 zł</a:t>
                      </a:r>
                      <a:endParaRPr lang="en-US" sz="900">
                        <a:effectLst/>
                        <a:latin typeface="Calibri"/>
                      </a:endParaRPr>
                    </a:p>
                  </a:txBody>
                  <a:tcPr marL="9524" marR="9524" marT="9524" anchor="ctr">
                    <a:lnL w="19050" cap="flat" cmpd="sng" algn="ctr">
                      <a:solidFill>
                        <a:schemeClr val="tx1"/>
                      </a:solidFill>
                      <a:prstDash val="solid"/>
                      <a:round/>
                      <a:headEnd type="none" w="med" len="med"/>
                      <a:tailEnd type="none" w="med" len="med"/>
                    </a:lnL>
                    <a:lnR w="19050">
                      <a:solidFill>
                        <a:schemeClr val="tx1"/>
                      </a:solid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tcPr>
                </a:tc>
                <a:tc rowSpan="2" hMerge="1">
                  <a:txBody>
                    <a:bodyPr/>
                    <a:lstStyle/>
                    <a:p>
                      <a:endParaRPr lang="pl-PL"/>
                    </a:p>
                  </a:txBody>
                  <a:tcPr/>
                </a:tc>
                <a:tc rowSpan="2" hMerge="1">
                  <a:txBody>
                    <a:bodyPr/>
                    <a:lstStyle/>
                    <a:p>
                      <a:endParaRPr lang="pl-PL"/>
                    </a:p>
                  </a:txBody>
                  <a:tcPr/>
                </a:tc>
                <a:extLst>
                  <a:ext uri="{0D108BD9-81ED-4DB2-BD59-A6C34878D82A}">
                    <a16:rowId xmlns:a16="http://schemas.microsoft.com/office/drawing/2014/main" val="403263172"/>
                  </a:ext>
                </a:extLst>
              </a:tr>
              <a:tr h="273347">
                <a:tc gridSpan="2" vMerge="1">
                  <a:txBody>
                    <a:bodyPr/>
                    <a:lstStyle/>
                    <a:p>
                      <a:pPr lvl="0" algn="ctr">
                        <a:buNone/>
                      </a:pPr>
                      <a:endParaRPr lang="en-US" sz="900" b="1" i="1">
                        <a:effectLst/>
                        <a:latin typeface="Calibri Light"/>
                      </a:endParaRPr>
                    </a:p>
                  </a:txBody>
                  <a:tcPr marL="9524" marR="9524" marT="9524" anchor="ctr">
                    <a:lnL w="19050">
                      <a:solidFill>
                        <a:schemeClr val="tx1"/>
                      </a:solidFill>
                    </a:lnL>
                    <a:lnR w="19050">
                      <a:solidFill>
                        <a:schemeClr val="tx1"/>
                      </a:solidFill>
                    </a:lnR>
                    <a:lnT w="6350">
                      <a:solidFill>
                        <a:srgbClr val="000000"/>
                      </a:solidFill>
                    </a:lnT>
                    <a:lnB w="6350">
                      <a:solidFill>
                        <a:srgbClr val="000000"/>
                      </a:solidFill>
                    </a:lnB>
                    <a:solidFill>
                      <a:schemeClr val="bg1"/>
                    </a:solidFill>
                  </a:tcPr>
                </a:tc>
                <a:tc hMerge="1" vMerge="1">
                  <a:txBody>
                    <a:bodyPr/>
                    <a:lstStyle/>
                    <a:p>
                      <a:endParaRPr lang="en-US"/>
                    </a:p>
                  </a:txBody>
                  <a:tcPr/>
                </a:tc>
                <a:tc gridSpan="2">
                  <a:txBody>
                    <a:bodyPr/>
                    <a:lstStyle/>
                    <a:p>
                      <a:pPr lvl="0" algn="ctr">
                        <a:buNone/>
                      </a:pPr>
                      <a:r>
                        <a:rPr lang="pl-PL" sz="900" b="1" i="1" noProof="0">
                          <a:effectLst/>
                          <a:latin typeface="Calibri Light"/>
                        </a:rPr>
                        <a:t>5.242.660,00 zł</a:t>
                      </a:r>
                    </a:p>
                  </a:txBody>
                  <a:tcPr marL="9524" marR="9524" marT="9524" anchor="ctr">
                    <a:lnL w="19050">
                      <a:solidFill>
                        <a:schemeClr val="tx1"/>
                      </a:solidFill>
                    </a:lnL>
                    <a:lnR w="19050">
                      <a:solidFill>
                        <a:schemeClr val="tx1"/>
                      </a:solidFill>
                    </a:lnR>
                    <a:lnT w="9525">
                      <a:solidFill>
                        <a:schemeClr val="tx1"/>
                      </a:solidFill>
                    </a:lnT>
                    <a:lnB w="19050">
                      <a:solidFill>
                        <a:schemeClr val="tx1"/>
                      </a:solidFill>
                    </a:lnB>
                    <a:solidFill>
                      <a:schemeClr val="bg1"/>
                    </a:solidFill>
                  </a:tcPr>
                </a:tc>
                <a:tc hMerge="1">
                  <a:txBody>
                    <a:bodyPr/>
                    <a:lstStyle/>
                    <a:p>
                      <a:endParaRPr lang="en-US"/>
                    </a:p>
                  </a:txBody>
                  <a:tcPr/>
                </a:tc>
                <a:tc gridSpan="6" vMerge="1">
                  <a:txBody>
                    <a:bodyPr/>
                    <a:lstStyle/>
                    <a:p>
                      <a:pPr lvl="0" algn="ctr">
                        <a:buNone/>
                      </a:pPr>
                      <a:endParaRPr lang="en-US" sz="900">
                        <a:effectLst/>
                        <a:latin typeface="Calibri"/>
                      </a:endParaRPr>
                    </a:p>
                  </a:txBody>
                  <a:tcPr marL="9524" marR="9524" marT="9524" anchor="ctr">
                    <a:lnL w="19050">
                      <a:solidFill>
                        <a:schemeClr val="tx1"/>
                      </a:solidFill>
                    </a:lnL>
                    <a:lnR w="19050">
                      <a:solidFill>
                        <a:schemeClr val="tx1"/>
                      </a:solidFill>
                    </a:lnR>
                    <a:lnT w="19050">
                      <a:solidFill>
                        <a:schemeClr val="tx1"/>
                      </a:solidFill>
                    </a:lnT>
                    <a:lnB w="19050">
                      <a:solidFill>
                        <a:schemeClr val="tx1"/>
                      </a:solidFill>
                    </a:lnB>
                    <a:solidFill>
                      <a:schemeClr val="bg1"/>
                    </a:solidFill>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tc gridSpan="6" vMerge="1">
                  <a:txBody>
                    <a:bodyPr/>
                    <a:lstStyle/>
                    <a:p>
                      <a:endParaRPr lang="en-US"/>
                    </a:p>
                  </a:txBody>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tc gridSpan="6" vMerge="1">
                  <a:txBody>
                    <a:bodyPr/>
                    <a:lstStyle/>
                    <a:p>
                      <a:endParaRPr lang="en-US"/>
                    </a:p>
                  </a:txBody>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tc gridSpan="6" vMerge="1">
                  <a:txBody>
                    <a:bodyPr/>
                    <a:lstStyle/>
                    <a:p>
                      <a:endParaRPr lang="en-US"/>
                    </a:p>
                  </a:txBody>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extLst>
                  <a:ext uri="{0D108BD9-81ED-4DB2-BD59-A6C34878D82A}">
                    <a16:rowId xmlns:a16="http://schemas.microsoft.com/office/drawing/2014/main" val="2503435947"/>
                  </a:ext>
                </a:extLst>
              </a:tr>
              <a:tr h="273347">
                <a:tc rowSpan="2" gridSpan="2">
                  <a:txBody>
                    <a:bodyPr/>
                    <a:lstStyle/>
                    <a:p>
                      <a:pPr lvl="0" algn="ctr">
                        <a:buNone/>
                      </a:pPr>
                      <a:r>
                        <a:rPr lang="pl-PL" sz="900" b="1" i="1" noProof="0">
                          <a:effectLst/>
                          <a:latin typeface="Calibri Light"/>
                        </a:rPr>
                        <a:t>Wariant II</a:t>
                      </a:r>
                    </a:p>
                    <a:p>
                      <a:pPr lvl="0" algn="ctr">
                        <a:buNone/>
                      </a:pPr>
                      <a:r>
                        <a:rPr lang="pl-PL" sz="900" b="1" i="1" noProof="0">
                          <a:effectLst/>
                          <a:latin typeface="Calibri Light"/>
                        </a:rPr>
                        <a:t>(Opłata przyłączeniowa PV+ME)</a:t>
                      </a:r>
                    </a:p>
                  </a:txBody>
                  <a:tcPr marL="9524" marR="9524" marT="9524" anchor="ctr">
                    <a:lnL w="19050">
                      <a:solidFill>
                        <a:schemeClr val="tx1"/>
                      </a:solidFill>
                    </a:lnL>
                    <a:lnR w="19050">
                      <a:solidFill>
                        <a:schemeClr val="tx1"/>
                      </a:solidFill>
                    </a:lnR>
                    <a:lnT w="6350">
                      <a:solidFill>
                        <a:srgbClr val="000000"/>
                      </a:solidFill>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marL="9524" marR="9524" marT="9524" anchor="ctr">
                    <a:lnL w="19050">
                      <a:solidFill>
                        <a:schemeClr val="tx1"/>
                      </a:solidFill>
                    </a:lnL>
                    <a:lnR w="19050">
                      <a:solidFill>
                        <a:schemeClr val="tx1"/>
                      </a:solidFill>
                    </a:lnR>
                    <a:lnT w="6350">
                      <a:solidFill>
                        <a:srgbClr val="000000"/>
                      </a:solidFill>
                    </a:lnT>
                    <a:lnB w="19050">
                      <a:solidFill>
                        <a:schemeClr val="tx1"/>
                      </a:solidFill>
                    </a:lnB>
                    <a:solidFill>
                      <a:schemeClr val="bg1"/>
                    </a:solidFill>
                  </a:tcPr>
                </a:tc>
                <a:tc gridSpan="2">
                  <a:txBody>
                    <a:bodyPr/>
                    <a:lstStyle/>
                    <a:p>
                      <a:pPr lvl="0" algn="ctr">
                        <a:buNone/>
                      </a:pPr>
                      <a:r>
                        <a:rPr lang="pl-PL" sz="900" b="1" i="1" noProof="0">
                          <a:effectLst/>
                          <a:latin typeface="Calibri Light"/>
                        </a:rPr>
                        <a:t>SUMA:</a:t>
                      </a:r>
                    </a:p>
                  </a:txBody>
                  <a:tcPr marL="9524" marR="9524" marT="9524" anchor="ctr">
                    <a:lnL w="19050">
                      <a:solidFill>
                        <a:schemeClr val="tx1"/>
                      </a:solidFill>
                    </a:lnL>
                    <a:lnR w="19050">
                      <a:solidFill>
                        <a:schemeClr val="tx1"/>
                      </a:solidFill>
                    </a:lnR>
                    <a:lnT w="19050">
                      <a:solidFill>
                        <a:schemeClr val="tx1"/>
                      </a:solidFill>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marL="9524" marR="9524" marT="9524" anchor="ctr">
                    <a:lnL w="19050" cap="flat" cmpd="sng" algn="ctr">
                      <a:solidFill>
                        <a:schemeClr val="tx1"/>
                      </a:solidFill>
                      <a:prstDash val="solid"/>
                      <a:round/>
                      <a:headEnd type="none" w="med" len="med"/>
                      <a:tailEnd type="none" w="med" len="med"/>
                    </a:lnL>
                    <a:lnR w="19050">
                      <a:solidFill>
                        <a:schemeClr val="tx1"/>
                      </a:solidFill>
                    </a:lnR>
                    <a:lnT w="6350" cap="flat" cmpd="sng" algn="ctr">
                      <a:solidFill>
                        <a:srgbClr val="000000"/>
                      </a:solidFill>
                      <a:prstDash val="solid"/>
                      <a:round/>
                      <a:headEnd type="none" w="med" len="med"/>
                      <a:tailEnd type="none" w="med" len="med"/>
                    </a:lnT>
                    <a:lnB w="19050">
                      <a:solidFill>
                        <a:schemeClr val="tx1"/>
                      </a:solidFill>
                    </a:lnB>
                    <a:solidFill>
                      <a:schemeClr val="bg1"/>
                    </a:solidFill>
                  </a:tcPr>
                </a:tc>
                <a:tc rowSpan="2" gridSpan="6">
                  <a:txBody>
                    <a:bodyPr/>
                    <a:lstStyle/>
                    <a:p>
                      <a:pPr lvl="0" algn="ctr">
                        <a:buNone/>
                      </a:pPr>
                      <a:r>
                        <a:rPr lang="pl-PL" sz="900">
                          <a:effectLst/>
                          <a:latin typeface="Calibri"/>
                        </a:rPr>
                        <a:t>2.643.660,00 zł</a:t>
                      </a:r>
                      <a:endParaRPr lang="en-US" sz="900">
                        <a:effectLst/>
                        <a:latin typeface="Calibri"/>
                      </a:endParaRPr>
                    </a:p>
                  </a:txBody>
                  <a:tcPr marL="9524" marR="9524" marT="9524" anchor="ctr">
                    <a:lnL w="19050">
                      <a:solidFill>
                        <a:schemeClr val="tx1"/>
                      </a:solidFill>
                    </a:lnL>
                    <a:lnR w="19050" cap="flat" cmpd="sng" algn="ctr">
                      <a:solidFill>
                        <a:schemeClr val="tx1"/>
                      </a:solidFill>
                      <a:prstDash val="solid"/>
                      <a:round/>
                      <a:headEnd type="none" w="med" len="med"/>
                      <a:tailEnd type="none" w="med" len="med"/>
                    </a:lnR>
                    <a:lnT w="19050">
                      <a:solidFill>
                        <a:schemeClr val="tx1"/>
                      </a:solidFill>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tcPr>
                </a:tc>
                <a:tc rowSpan="2" hMerge="1">
                  <a:txBody>
                    <a:bodyPr/>
                    <a:lstStyle/>
                    <a:p>
                      <a:endParaRPr lang="pl-PL"/>
                    </a:p>
                  </a:txBody>
                  <a:tcPr/>
                </a:tc>
                <a:tc rowSpan="2" hMerge="1">
                  <a:txBody>
                    <a:bodyPr/>
                    <a:lstStyle/>
                    <a:p>
                      <a:endParaRPr lang="pl-PL"/>
                    </a:p>
                  </a:txBody>
                  <a:tcPr/>
                </a:tc>
                <a:tc rowSpan="2" gridSpan="6">
                  <a:txBody>
                    <a:bodyPr/>
                    <a:lstStyle/>
                    <a:p>
                      <a:pPr lvl="0" algn="ctr">
                        <a:buNone/>
                      </a:pPr>
                      <a:r>
                        <a:rPr lang="pl-PL" sz="900">
                          <a:effectLst/>
                          <a:latin typeface="Calibri"/>
                        </a:rPr>
                        <a:t>275.000,00 zł</a:t>
                      </a:r>
                      <a:endParaRPr lang="en-US" sz="900">
                        <a:effectLst/>
                        <a:latin typeface="Calibri"/>
                      </a:endParaRPr>
                    </a:p>
                  </a:txBody>
                  <a:tcPr marL="9524" marR="9524" marT="952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tcPr>
                </a:tc>
                <a:tc rowSpan="2" hMerge="1">
                  <a:txBody>
                    <a:bodyPr/>
                    <a:lstStyle/>
                    <a:p>
                      <a:endParaRPr lang="pl-PL"/>
                    </a:p>
                  </a:txBody>
                  <a:tcPr/>
                </a:tc>
                <a:tc rowSpan="2" hMerge="1">
                  <a:txBody>
                    <a:bodyPr/>
                    <a:lstStyle/>
                    <a:p>
                      <a:endParaRPr lang="pl-PL"/>
                    </a:p>
                  </a:txBody>
                  <a:tcPr/>
                </a:tc>
                <a:tc rowSpan="2" gridSpan="6">
                  <a:txBody>
                    <a:bodyPr/>
                    <a:lstStyle/>
                    <a:p>
                      <a:pPr lvl="0" algn="ctr">
                        <a:buNone/>
                      </a:pPr>
                      <a:r>
                        <a:rPr lang="pl-PL" sz="900">
                          <a:effectLst/>
                          <a:latin typeface="Calibri"/>
                        </a:rPr>
                        <a:t>285.000,00 zł</a:t>
                      </a:r>
                      <a:endParaRPr lang="en-US" sz="900">
                        <a:effectLst/>
                        <a:latin typeface="Calibri"/>
                      </a:endParaRPr>
                    </a:p>
                  </a:txBody>
                  <a:tcPr marL="9524" marR="9524" marT="952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tcPr>
                </a:tc>
                <a:tc rowSpan="2" hMerge="1">
                  <a:txBody>
                    <a:bodyPr/>
                    <a:lstStyle/>
                    <a:p>
                      <a:endParaRPr lang="pl-PL"/>
                    </a:p>
                  </a:txBody>
                  <a:tcPr/>
                </a:tc>
                <a:tc rowSpan="2" hMerge="1">
                  <a:txBody>
                    <a:bodyPr/>
                    <a:lstStyle/>
                    <a:p>
                      <a:endParaRPr lang="pl-PL"/>
                    </a:p>
                  </a:txBody>
                  <a:tcPr/>
                </a:tc>
                <a:tc rowSpan="2" gridSpan="6">
                  <a:txBody>
                    <a:bodyPr/>
                    <a:lstStyle/>
                    <a:p>
                      <a:pPr lvl="0" algn="ctr">
                        <a:buNone/>
                      </a:pPr>
                      <a:r>
                        <a:rPr lang="pl-PL" sz="900">
                          <a:effectLst/>
                          <a:latin typeface="Calibri"/>
                        </a:rPr>
                        <a:t>2.789.000,00 zł</a:t>
                      </a:r>
                      <a:endParaRPr lang="en-US" sz="900">
                        <a:effectLst/>
                        <a:latin typeface="Calibri"/>
                      </a:endParaRPr>
                    </a:p>
                  </a:txBody>
                  <a:tcPr marL="9524" marR="9524" marT="9524" anchor="ctr">
                    <a:lnL w="19050" cap="flat" cmpd="sng" algn="ctr">
                      <a:solidFill>
                        <a:schemeClr val="tx1"/>
                      </a:solidFill>
                      <a:prstDash val="solid"/>
                      <a:round/>
                      <a:headEnd type="none" w="med" len="med"/>
                      <a:tailEnd type="none" w="med" len="med"/>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rowSpan="2" hMerge="1">
                  <a:txBody>
                    <a:bodyPr/>
                    <a:lstStyle/>
                    <a:p>
                      <a:endParaRPr lang="pl-PL"/>
                    </a:p>
                  </a:txBody>
                  <a:tcPr/>
                </a:tc>
                <a:tc rowSpan="2" hMerge="1">
                  <a:txBody>
                    <a:bodyPr/>
                    <a:lstStyle/>
                    <a:p>
                      <a:endParaRPr lang="pl-PL"/>
                    </a:p>
                  </a:txBody>
                  <a:tcPr/>
                </a:tc>
                <a:tc rowSpan="2" hMerge="1">
                  <a:txBody>
                    <a:bodyPr/>
                    <a:lstStyle/>
                    <a:p>
                      <a:endParaRPr lang="en-US"/>
                    </a:p>
                  </a:txBody>
                  <a:tcPr>
                    <a:lnL w="19050" cap="flat" cmpd="sng" algn="ctr">
                      <a:solidFill>
                        <a:schemeClr val="tx1"/>
                      </a:solidFill>
                      <a:prstDash val="solid"/>
                      <a:round/>
                      <a:headEnd type="none" w="med" len="med"/>
                      <a:tailEnd type="none" w="med" len="med"/>
                    </a:lnL>
                  </a:tcPr>
                </a:tc>
                <a:tc rowSpan="2" hMerge="1">
                  <a:txBody>
                    <a:bodyPr/>
                    <a:lstStyle/>
                    <a:p>
                      <a:endParaRPr lang="pl-PL"/>
                    </a:p>
                  </a:txBody>
                  <a:tcPr/>
                </a:tc>
                <a:tc rowSpan="2" hMerge="1">
                  <a:txBody>
                    <a:bodyPr/>
                    <a:lstStyle/>
                    <a:p>
                      <a:endParaRPr lang="pl-PL"/>
                    </a:p>
                  </a:txBody>
                  <a:tcPr/>
                </a:tc>
                <a:extLst>
                  <a:ext uri="{0D108BD9-81ED-4DB2-BD59-A6C34878D82A}">
                    <a16:rowId xmlns:a16="http://schemas.microsoft.com/office/drawing/2014/main" val="1453304210"/>
                  </a:ext>
                </a:extLst>
              </a:tr>
              <a:tr h="273347">
                <a:tc gridSpan="2" vMerge="1">
                  <a:txBody>
                    <a:bodyPr/>
                    <a:lstStyle/>
                    <a:p>
                      <a:pPr lvl="0" algn="ctr">
                        <a:buNone/>
                      </a:pPr>
                      <a:endParaRPr lang="en-US" sz="900" b="1" i="1">
                        <a:effectLst/>
                        <a:latin typeface="Calibri Light"/>
                      </a:endParaRPr>
                    </a:p>
                  </a:txBody>
                  <a:tcPr marL="9524" marR="9524" marT="9524" anchor="ctr">
                    <a:lnL w="19050">
                      <a:solidFill>
                        <a:schemeClr val="tx1"/>
                      </a:solidFill>
                    </a:lnL>
                    <a:lnR w="19050">
                      <a:solidFill>
                        <a:schemeClr val="tx1"/>
                      </a:solidFill>
                    </a:lnR>
                    <a:lnT w="6350">
                      <a:solidFill>
                        <a:srgbClr val="000000"/>
                      </a:solidFill>
                    </a:lnT>
                    <a:lnB w="19050">
                      <a:solidFill>
                        <a:schemeClr val="tx1"/>
                      </a:solidFill>
                    </a:lnB>
                    <a:solidFill>
                      <a:schemeClr val="bg1"/>
                    </a:solidFill>
                  </a:tcPr>
                </a:tc>
                <a:tc hMerge="1" vMerge="1">
                  <a:txBody>
                    <a:bodyPr/>
                    <a:lstStyle/>
                    <a:p>
                      <a:endParaRPr lang="en-US"/>
                    </a:p>
                  </a:txBody>
                  <a:tcPr/>
                </a:tc>
                <a:tc gridSpan="2">
                  <a:txBody>
                    <a:bodyPr/>
                    <a:lstStyle/>
                    <a:p>
                      <a:pPr lvl="0" algn="ctr">
                        <a:buNone/>
                      </a:pPr>
                      <a:r>
                        <a:rPr lang="pl-PL" sz="900" b="1" i="1" noProof="0" dirty="0">
                          <a:effectLst/>
                          <a:latin typeface="Calibri Light"/>
                        </a:rPr>
                        <a:t>5.992.660,00 zł</a:t>
                      </a:r>
                    </a:p>
                  </a:txBody>
                  <a:tcPr marL="9524" marR="9524" marT="9524" anchor="ctr">
                    <a:lnL w="19050">
                      <a:solidFill>
                        <a:schemeClr val="tx1"/>
                      </a:solidFill>
                    </a:lnL>
                    <a:lnR w="19050">
                      <a:solidFill>
                        <a:schemeClr val="tx1"/>
                      </a:solidFill>
                    </a:lnR>
                    <a:lnT w="6350">
                      <a:solidFill>
                        <a:srgbClr val="000000"/>
                      </a:solidFill>
                    </a:lnT>
                    <a:lnB w="19050">
                      <a:solidFill>
                        <a:schemeClr val="tx1"/>
                      </a:solidFill>
                    </a:lnB>
                    <a:solidFill>
                      <a:schemeClr val="bg1"/>
                    </a:solidFill>
                  </a:tcPr>
                </a:tc>
                <a:tc hMerge="1">
                  <a:txBody>
                    <a:bodyPr/>
                    <a:lstStyle/>
                    <a:p>
                      <a:endParaRPr lang="en-US"/>
                    </a:p>
                  </a:txBody>
                  <a:tcPr/>
                </a:tc>
                <a:tc gridSpan="6" vMerge="1">
                  <a:txBody>
                    <a:bodyPr/>
                    <a:lstStyle/>
                    <a:p>
                      <a:pPr lvl="0" algn="ctr">
                        <a:buNone/>
                      </a:pPr>
                      <a:endParaRPr lang="en-US" sz="900">
                        <a:effectLst/>
                        <a:latin typeface="Calibri"/>
                      </a:endParaRPr>
                    </a:p>
                  </a:txBody>
                  <a:tcPr marL="9524" marR="9524" marT="9524" anchor="ctr">
                    <a:lnL w="19050">
                      <a:solidFill>
                        <a:schemeClr val="tx1"/>
                      </a:solidFill>
                    </a:lnL>
                    <a:lnR w="19050">
                      <a:solidFill>
                        <a:schemeClr val="tx1"/>
                      </a:solidFill>
                    </a:lnR>
                    <a:lnT w="19050">
                      <a:solidFill>
                        <a:schemeClr val="tx1"/>
                      </a:solidFill>
                    </a:lnT>
                    <a:lnB w="19050">
                      <a:solidFill>
                        <a:schemeClr val="tx1"/>
                      </a:solidFill>
                    </a:lnB>
                    <a:solidFill>
                      <a:schemeClr val="bg1"/>
                    </a:solidFill>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tc gridSpan="6" vMerge="1">
                  <a:txBody>
                    <a:bodyPr/>
                    <a:lstStyle/>
                    <a:p>
                      <a:endParaRPr lang="en-US"/>
                    </a:p>
                  </a:txBody>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tc gridSpan="6" vMerge="1">
                  <a:txBody>
                    <a:bodyPr/>
                    <a:lstStyle/>
                    <a:p>
                      <a:endParaRPr lang="en-US"/>
                    </a:p>
                  </a:txBody>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tc gridSpan="6" vMerge="1">
                  <a:txBody>
                    <a:bodyPr/>
                    <a:lstStyle/>
                    <a:p>
                      <a:endParaRPr lang="en-US"/>
                    </a:p>
                  </a:txBody>
                  <a:tcPr/>
                </a:tc>
                <a:tc hMerge="1" vMerge="1">
                  <a:txBody>
                    <a:bodyPr/>
                    <a:lstStyle/>
                    <a:p>
                      <a:endParaRPr lang="pl-PL"/>
                    </a:p>
                  </a:txBody>
                  <a:tcPr/>
                </a:tc>
                <a:tc hMerge="1" vMerge="1">
                  <a:txBody>
                    <a:bodyPr/>
                    <a:lstStyle/>
                    <a:p>
                      <a:endParaRPr lang="pl-PL"/>
                    </a:p>
                  </a:txBody>
                  <a:tcPr/>
                </a:tc>
                <a:tc hMerge="1" vMerge="1">
                  <a:txBody>
                    <a:bodyPr/>
                    <a:lstStyle/>
                    <a:p>
                      <a:endParaRPr lang="en-US"/>
                    </a:p>
                  </a:txBody>
                  <a:tcPr/>
                </a:tc>
                <a:tc hMerge="1" vMerge="1">
                  <a:txBody>
                    <a:bodyPr/>
                    <a:lstStyle/>
                    <a:p>
                      <a:endParaRPr lang="pl-PL"/>
                    </a:p>
                  </a:txBody>
                  <a:tcPr/>
                </a:tc>
                <a:tc hMerge="1" vMerge="1">
                  <a:txBody>
                    <a:bodyPr/>
                    <a:lstStyle/>
                    <a:p>
                      <a:endParaRPr lang="pl-PL"/>
                    </a:p>
                  </a:txBody>
                  <a:tcPr/>
                </a:tc>
                <a:extLst>
                  <a:ext uri="{0D108BD9-81ED-4DB2-BD59-A6C34878D82A}">
                    <a16:rowId xmlns:a16="http://schemas.microsoft.com/office/drawing/2014/main" val="702394301"/>
                  </a:ext>
                </a:extLst>
              </a:tr>
            </a:tbl>
          </a:graphicData>
        </a:graphic>
      </p:graphicFrame>
      <p:sp>
        <p:nvSpPr>
          <p:cNvPr id="2" name="pole tekstowe 1">
            <a:extLst>
              <a:ext uri="{FF2B5EF4-FFF2-40B4-BE49-F238E27FC236}">
                <a16:creationId xmlns:a16="http://schemas.microsoft.com/office/drawing/2014/main" id="{6391F66D-C978-DD68-6C37-DA1F64D85E2B}"/>
              </a:ext>
            </a:extLst>
          </p:cNvPr>
          <p:cNvSpPr txBox="1"/>
          <p:nvPr/>
        </p:nvSpPr>
        <p:spPr>
          <a:xfrm>
            <a:off x="924938" y="5669422"/>
            <a:ext cx="6857200" cy="553998"/>
          </a:xfrm>
          <a:prstGeom prst="rect">
            <a:avLst/>
          </a:prstGeom>
          <a:noFill/>
        </p:spPr>
        <p:txBody>
          <a:bodyPr wrap="square" lIns="91440" tIns="45720" rIns="91440" bIns="45720" rtlCol="0" anchor="t">
            <a:spAutoFit/>
          </a:bodyPr>
          <a:lstStyle/>
          <a:p>
            <a:r>
              <a:rPr lang="pl-PL" sz="1200" dirty="0">
                <a:latin typeface="Calibri Light" panose="020F0302020204030204" pitchFamily="34" charset="0"/>
                <a:ea typeface="Calibri Light" panose="020F0302020204030204" pitchFamily="34" charset="0"/>
                <a:cs typeface="Calibri Light" panose="020F0302020204030204" pitchFamily="34" charset="0"/>
              </a:rPr>
              <a:t>*Proces planistyczny może zostać wydłużony ze względu na scalenie działek oraz zmianę przeznaczenia MPZP</a:t>
            </a:r>
          </a:p>
          <a:p>
            <a:pPr marL="285750" indent="-285750">
              <a:buFont typeface="Wingdings" panose="05000000000000000000" pitchFamily="2" charset="2"/>
              <a:buChar char="§"/>
            </a:pPr>
            <a:endParaRPr lang="pl-PL" dirty="0"/>
          </a:p>
        </p:txBody>
      </p:sp>
    </p:spTree>
    <p:extLst>
      <p:ext uri="{BB962C8B-B14F-4D97-AF65-F5344CB8AC3E}">
        <p14:creationId xmlns:p14="http://schemas.microsoft.com/office/powerpoint/2010/main" val="4178354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a:extLst>
              <a:ext uri="{FF2B5EF4-FFF2-40B4-BE49-F238E27FC236}">
                <a16:creationId xmlns:a16="http://schemas.microsoft.com/office/drawing/2014/main" id="{911F838D-8613-146D-712C-E5A7CC96BC7E}"/>
              </a:ext>
            </a:extLst>
          </p:cNvPr>
          <p:cNvSpPr/>
          <p:nvPr/>
        </p:nvSpPr>
        <p:spPr>
          <a:xfrm>
            <a:off x="1052150" y="1135955"/>
            <a:ext cx="4906468" cy="542487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3">
            <a:extLst>
              <a:ext uri="{FF2B5EF4-FFF2-40B4-BE49-F238E27FC236}">
                <a16:creationId xmlns:a16="http://schemas.microsoft.com/office/drawing/2014/main" id="{47716D42-1D1C-B520-14B5-EA51E799C190}"/>
              </a:ext>
            </a:extLst>
          </p:cNvPr>
          <p:cNvSpPr>
            <a:spLocks noGrp="1"/>
          </p:cNvSpPr>
          <p:nvPr>
            <p:ph type="title"/>
          </p:nvPr>
        </p:nvSpPr>
        <p:spPr>
          <a:xfrm>
            <a:off x="1052150" y="494587"/>
            <a:ext cx="9059413" cy="523871"/>
          </a:xfrm>
          <a:solidFill>
            <a:srgbClr val="633F53"/>
          </a:solidFill>
        </p:spPr>
        <p:txBody>
          <a:bodyPr>
            <a:normAutofit fontScale="90000"/>
          </a:bodyPr>
          <a:lstStyle/>
          <a:p>
            <a:r>
              <a:rPr lang="pl-PL" sz="2200" i="1" dirty="0">
                <a:solidFill>
                  <a:schemeClr val="bg1"/>
                </a:solidFill>
              </a:rPr>
              <a:t>PV –MODEL FINANSOWY</a:t>
            </a:r>
            <a:br>
              <a:rPr lang="en-US" sz="3200" dirty="0"/>
            </a:br>
            <a:endParaRPr lang="pl-PL" dirty="0"/>
          </a:p>
        </p:txBody>
      </p:sp>
      <p:pic>
        <p:nvPicPr>
          <p:cNvPr id="6" name="Obraz 5">
            <a:extLst>
              <a:ext uri="{FF2B5EF4-FFF2-40B4-BE49-F238E27FC236}">
                <a16:creationId xmlns:a16="http://schemas.microsoft.com/office/drawing/2014/main" id="{71536E2E-7630-464D-F992-D799EC55DD98}"/>
              </a:ext>
            </a:extLst>
          </p:cNvPr>
          <p:cNvPicPr>
            <a:picLocks noChangeAspect="1"/>
          </p:cNvPicPr>
          <p:nvPr/>
        </p:nvPicPr>
        <p:blipFill>
          <a:blip r:embed="rId3"/>
          <a:stretch>
            <a:fillRect/>
          </a:stretch>
        </p:blipFill>
        <p:spPr>
          <a:xfrm>
            <a:off x="6067861" y="1499411"/>
            <a:ext cx="6008986" cy="4049918"/>
          </a:xfrm>
          <a:prstGeom prst="rect">
            <a:avLst/>
          </a:prstGeom>
        </p:spPr>
      </p:pic>
      <p:graphicFrame>
        <p:nvGraphicFramePr>
          <p:cNvPr id="8" name="Tabela 7">
            <a:extLst>
              <a:ext uri="{FF2B5EF4-FFF2-40B4-BE49-F238E27FC236}">
                <a16:creationId xmlns:a16="http://schemas.microsoft.com/office/drawing/2014/main" id="{9123AE28-BB1E-9E4D-83BF-E397D516AEB2}"/>
              </a:ext>
            </a:extLst>
          </p:cNvPr>
          <p:cNvGraphicFramePr>
            <a:graphicFrameLocks noGrp="1"/>
          </p:cNvGraphicFramePr>
          <p:nvPr>
            <p:extLst>
              <p:ext uri="{D42A27DB-BD31-4B8C-83A1-F6EECF244321}">
                <p14:modId xmlns:p14="http://schemas.microsoft.com/office/powerpoint/2010/main" val="3269980341"/>
              </p:ext>
            </p:extLst>
          </p:nvPr>
        </p:nvGraphicFramePr>
        <p:xfrm>
          <a:off x="1208228" y="1508010"/>
          <a:ext cx="4594312" cy="2846575"/>
        </p:xfrm>
        <a:graphic>
          <a:graphicData uri="http://schemas.openxmlformats.org/drawingml/2006/table">
            <a:tbl>
              <a:tblPr>
                <a:tableStyleId>{5C22544A-7EE6-4342-B048-85BDC9FD1C3A}</a:tableStyleId>
              </a:tblPr>
              <a:tblGrid>
                <a:gridCol w="1551691">
                  <a:extLst>
                    <a:ext uri="{9D8B030D-6E8A-4147-A177-3AD203B41FA5}">
                      <a16:colId xmlns:a16="http://schemas.microsoft.com/office/drawing/2014/main" val="672933328"/>
                    </a:ext>
                  </a:extLst>
                </a:gridCol>
                <a:gridCol w="699088">
                  <a:extLst>
                    <a:ext uri="{9D8B030D-6E8A-4147-A177-3AD203B41FA5}">
                      <a16:colId xmlns:a16="http://schemas.microsoft.com/office/drawing/2014/main" val="169887082"/>
                    </a:ext>
                  </a:extLst>
                </a:gridCol>
                <a:gridCol w="794418">
                  <a:extLst>
                    <a:ext uri="{9D8B030D-6E8A-4147-A177-3AD203B41FA5}">
                      <a16:colId xmlns:a16="http://schemas.microsoft.com/office/drawing/2014/main" val="2060225366"/>
                    </a:ext>
                  </a:extLst>
                </a:gridCol>
                <a:gridCol w="794419">
                  <a:extLst>
                    <a:ext uri="{9D8B030D-6E8A-4147-A177-3AD203B41FA5}">
                      <a16:colId xmlns:a16="http://schemas.microsoft.com/office/drawing/2014/main" val="932482714"/>
                    </a:ext>
                  </a:extLst>
                </a:gridCol>
                <a:gridCol w="754696">
                  <a:extLst>
                    <a:ext uri="{9D8B030D-6E8A-4147-A177-3AD203B41FA5}">
                      <a16:colId xmlns:a16="http://schemas.microsoft.com/office/drawing/2014/main" val="2584133088"/>
                    </a:ext>
                  </a:extLst>
                </a:gridCol>
              </a:tblGrid>
              <a:tr h="306907">
                <a:tc>
                  <a:txBody>
                    <a:bodyPr/>
                    <a:lstStyle/>
                    <a:p>
                      <a:pPr algn="l" fontAlgn="b"/>
                      <a:endParaRPr lang="pl-PL" sz="1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l" fontAlgn="b"/>
                      <a:endParaRPr lang="pl-PL" sz="1000" b="1" i="0"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ctr"/>
                      <a:r>
                        <a:rPr lang="pl-PL" sz="1000" b="1" i="0" u="none" strike="noStrike" err="1">
                          <a:solidFill>
                            <a:schemeClr val="tx1"/>
                          </a:solidFill>
                          <a:effectLst/>
                          <a:latin typeface="Calibri" panose="020F0502020204030204" pitchFamily="34" charset="0"/>
                        </a:rPr>
                        <a:t>Peak</a:t>
                      </a:r>
                      <a:r>
                        <a:rPr lang="pl-PL" sz="1000" b="1" i="0" u="none" strike="noStrike">
                          <a:solidFill>
                            <a:schemeClr val="tx1"/>
                          </a:solidFill>
                          <a:effectLst/>
                          <a:latin typeface="Calibri" panose="020F0502020204030204" pitchFamily="34" charset="0"/>
                        </a:rPr>
                        <a:t> (S)</a:t>
                      </a: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ctr"/>
                      <a:r>
                        <a:rPr lang="pl-PL" sz="1000" b="1" i="0" u="none" strike="noStrike">
                          <a:solidFill>
                            <a:schemeClr val="tx1"/>
                          </a:solidFill>
                          <a:effectLst/>
                          <a:latin typeface="Calibri" panose="020F0502020204030204" pitchFamily="34" charset="0"/>
                        </a:rPr>
                        <a:t>E-W</a:t>
                      </a: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ctr"/>
                      <a:r>
                        <a:rPr lang="pl-PL" sz="1000" b="1" i="0" u="none" strike="noStrike">
                          <a:solidFill>
                            <a:schemeClr val="tx1"/>
                          </a:solidFill>
                          <a:effectLst/>
                          <a:latin typeface="Calibri" panose="020F0502020204030204" pitchFamily="34" charset="0"/>
                        </a:rPr>
                        <a:t>TRACKER (E-W)</a:t>
                      </a: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086791322"/>
                  </a:ext>
                </a:extLst>
              </a:tr>
              <a:tr h="257665">
                <a:tc>
                  <a:txBody>
                    <a:bodyPr/>
                    <a:lstStyle/>
                    <a:p>
                      <a:pPr algn="l" fontAlgn="b"/>
                      <a:r>
                        <a:rPr lang="pl-PL" sz="1000" b="1" u="none" strike="noStrike" dirty="0">
                          <a:effectLst/>
                          <a:latin typeface="Calibri" panose="020F0502020204030204" pitchFamily="34" charset="0"/>
                          <a:ea typeface="Calibri" panose="020F0502020204030204" pitchFamily="34" charset="0"/>
                          <a:cs typeface="Calibri" panose="020F0502020204030204" pitchFamily="34" charset="0"/>
                        </a:rPr>
                        <a:t>EBITDA w pierwszym roku</a:t>
                      </a:r>
                      <a:endParaRPr lang="pl-PL" sz="1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l"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PLN '000</a:t>
                      </a:r>
                      <a:endParaRPr lang="pl-PL" sz="1000" b="1" i="0" u="none" strike="noStrike" dirty="0">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10 760</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9 814</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12 417</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4081043038"/>
                  </a:ext>
                </a:extLst>
              </a:tr>
              <a:tr h="288585">
                <a:tc>
                  <a:txBody>
                    <a:bodyPr/>
                    <a:lstStyle/>
                    <a:p>
                      <a:pPr algn="l" fontAlgn="b"/>
                      <a:r>
                        <a:rPr lang="pl-PL" sz="1000" b="1" u="none" strike="noStrike" dirty="0">
                          <a:effectLst/>
                          <a:latin typeface="Calibri" panose="020F0502020204030204" pitchFamily="34" charset="0"/>
                          <a:ea typeface="Calibri" panose="020F0502020204030204" pitchFamily="34" charset="0"/>
                          <a:cs typeface="Calibri" panose="020F0502020204030204" pitchFamily="34" charset="0"/>
                        </a:rPr>
                        <a:t>EBIT w pierwszym roku</a:t>
                      </a:r>
                      <a:endParaRPr lang="pl-PL" sz="1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l"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PLN '000</a:t>
                      </a:r>
                      <a:endParaRPr lang="pl-PL" sz="1000" b="1" i="0"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dirty="0">
                          <a:effectLst/>
                          <a:latin typeface="Calibri" panose="020F0502020204030204" pitchFamily="34" charset="0"/>
                          <a:ea typeface="Calibri" panose="020F0502020204030204" pitchFamily="34" charset="0"/>
                          <a:cs typeface="Calibri" panose="020F0502020204030204" pitchFamily="34" charset="0"/>
                        </a:rPr>
                        <a:t>7 904</a:t>
                      </a:r>
                      <a:endParaRPr lang="pl-PL" sz="1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7 033</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9 062</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498842709"/>
                  </a:ext>
                </a:extLst>
              </a:tr>
              <a:tr h="288585">
                <a:tc>
                  <a:txBody>
                    <a:bodyPr/>
                    <a:lstStyle/>
                    <a:p>
                      <a:pPr algn="l"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Odsetki</a:t>
                      </a:r>
                      <a:endParaRPr lang="pl-PL"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l"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PLN '000</a:t>
                      </a:r>
                      <a:endParaRPr lang="pl-PL" sz="1000" b="0" i="0"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(2 564)</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(2 497)</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(3 012)</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893437451"/>
                  </a:ext>
                </a:extLst>
              </a:tr>
              <a:tr h="288585">
                <a:tc>
                  <a:txBody>
                    <a:bodyPr/>
                    <a:lstStyle/>
                    <a:p>
                      <a:pPr algn="l"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Podatek dochodowy</a:t>
                      </a:r>
                      <a:endParaRPr lang="pl-PL"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l"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PLN '000</a:t>
                      </a:r>
                      <a:endParaRPr lang="pl-PL" sz="1000" b="0" i="0" u="none" strike="noStrike" dirty="0">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(1 015)</a:t>
                      </a:r>
                      <a:endParaRPr lang="pl-PL" sz="1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(862)</a:t>
                      </a:r>
                      <a:endParaRPr lang="pl-PL"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(1 150)</a:t>
                      </a:r>
                      <a:endParaRPr lang="pl-PL"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784031939"/>
                  </a:ext>
                </a:extLst>
              </a:tr>
              <a:tr h="288585">
                <a:tc>
                  <a:txBody>
                    <a:bodyPr/>
                    <a:lstStyle/>
                    <a:p>
                      <a:pPr algn="l" fontAlgn="b"/>
                      <a:r>
                        <a:rPr lang="pl-PL" sz="1000" b="1" u="none" strike="noStrike">
                          <a:effectLst/>
                          <a:latin typeface="Calibri" panose="020F0502020204030204" pitchFamily="34" charset="0"/>
                          <a:ea typeface="Calibri" panose="020F0502020204030204" pitchFamily="34" charset="0"/>
                          <a:cs typeface="Calibri" panose="020F0502020204030204" pitchFamily="34" charset="0"/>
                        </a:rPr>
                        <a:t>Zysk (strata) netto</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l"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PLN '000</a:t>
                      </a:r>
                      <a:endParaRPr lang="pl-PL" sz="1000" b="1" i="0"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4 326</a:t>
                      </a:r>
                      <a:endParaRPr lang="pl-PL" sz="1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3 674</a:t>
                      </a:r>
                      <a:endParaRPr lang="pl-PL" sz="1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r"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4 901</a:t>
                      </a:r>
                      <a:endParaRPr lang="pl-PL"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300487924"/>
                  </a:ext>
                </a:extLst>
              </a:tr>
              <a:tr h="288585">
                <a:tc>
                  <a:txBody>
                    <a:bodyPr/>
                    <a:lstStyle/>
                    <a:p>
                      <a:pPr algn="l" fontAlgn="b"/>
                      <a:r>
                        <a:rPr lang="pl-PL" sz="1100" u="none" strike="noStrike">
                          <a:effectLst/>
                          <a:latin typeface="Calibri" panose="020F0502020204030204" pitchFamily="34" charset="0"/>
                          <a:ea typeface="Calibri" panose="020F0502020204030204" pitchFamily="34" charset="0"/>
                          <a:cs typeface="Calibri" panose="020F0502020204030204" pitchFamily="34" charset="0"/>
                        </a:rPr>
                        <a:t> </a:t>
                      </a:r>
                      <a:endParaRPr lang="pl-PL" sz="11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pl-PL" sz="1000" b="0" i="0" u="none" strike="noStrike" dirty="0">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pl-PL" sz="1000" u="none" strike="noStrike">
                          <a:effectLst/>
                          <a:latin typeface="Calibri" panose="020F0502020204030204" pitchFamily="34" charset="0"/>
                          <a:ea typeface="Calibri" panose="020F0502020204030204" pitchFamily="34" charset="0"/>
                          <a:cs typeface="Calibri" panose="020F0502020204030204" pitchFamily="34" charset="0"/>
                        </a:rPr>
                        <a:t> </a:t>
                      </a:r>
                      <a:endParaRPr lang="pl-PL" sz="1000" b="0" i="1"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pl-PL" sz="1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fontAlgn="b"/>
                      <a:r>
                        <a:rPr lang="pl-PL" sz="10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pl-PL" sz="1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6558650"/>
                  </a:ext>
                </a:extLst>
              </a:tr>
              <a:tr h="288585">
                <a:tc>
                  <a:txBody>
                    <a:bodyPr/>
                    <a:lstStyle/>
                    <a:p>
                      <a:pPr algn="l"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Project IRR</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l" fontAlgn="b"/>
                      <a:r>
                        <a:rPr lang="pl-PL" sz="1200" b="1" u="none" strike="noStrike">
                          <a:effectLst/>
                          <a:latin typeface="Calibri" panose="020F0502020204030204" pitchFamily="34" charset="0"/>
                          <a:ea typeface="Calibri" panose="020F0502020204030204" pitchFamily="34" charset="0"/>
                          <a:cs typeface="Calibri" panose="020F0502020204030204" pitchFamily="34" charset="0"/>
                        </a:rPr>
                        <a:t>%</a:t>
                      </a:r>
                      <a:endParaRPr lang="pl-PL" sz="1200" b="1" i="0"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a:effectLst/>
                          <a:latin typeface="Calibri" panose="020F0502020204030204" pitchFamily="34" charset="0"/>
                          <a:ea typeface="Calibri" panose="020F0502020204030204" pitchFamily="34" charset="0"/>
                          <a:cs typeface="Calibri" panose="020F0502020204030204" pitchFamily="34" charset="0"/>
                        </a:rPr>
                        <a:t>8,19%</a:t>
                      </a:r>
                      <a:endParaRPr lang="pl-PL"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6,99%</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a:effectLst/>
                          <a:latin typeface="Calibri" panose="020F0502020204030204" pitchFamily="34" charset="0"/>
                          <a:ea typeface="Calibri" panose="020F0502020204030204" pitchFamily="34" charset="0"/>
                          <a:cs typeface="Calibri" panose="020F0502020204030204" pitchFamily="34" charset="0"/>
                        </a:rPr>
                        <a:t>7,34%</a:t>
                      </a:r>
                      <a:endParaRPr lang="pl-PL"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extLst>
                  <a:ext uri="{0D108BD9-81ED-4DB2-BD59-A6C34878D82A}">
                    <a16:rowId xmlns:a16="http://schemas.microsoft.com/office/drawing/2014/main" val="1556068023"/>
                  </a:ext>
                </a:extLst>
              </a:tr>
              <a:tr h="288585">
                <a:tc>
                  <a:txBody>
                    <a:bodyPr/>
                    <a:lstStyle/>
                    <a:p>
                      <a:pPr algn="l"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Equity IRR</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l"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a:t>
                      </a:r>
                      <a:endParaRPr lang="pl-PL" sz="1200" b="1" i="0" u="none" strike="noStrike" dirty="0">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11,39%</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9,34%</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a:effectLst/>
                          <a:latin typeface="Calibri" panose="020F0502020204030204" pitchFamily="34" charset="0"/>
                          <a:ea typeface="Calibri" panose="020F0502020204030204" pitchFamily="34" charset="0"/>
                          <a:cs typeface="Calibri" panose="020F0502020204030204" pitchFamily="34" charset="0"/>
                        </a:rPr>
                        <a:t>10,07%</a:t>
                      </a:r>
                      <a:endParaRPr lang="pl-PL"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extLst>
                  <a:ext uri="{0D108BD9-81ED-4DB2-BD59-A6C34878D82A}">
                    <a16:rowId xmlns:a16="http://schemas.microsoft.com/office/drawing/2014/main" val="2016926373"/>
                  </a:ext>
                </a:extLst>
              </a:tr>
              <a:tr h="257665">
                <a:tc>
                  <a:txBody>
                    <a:bodyPr/>
                    <a:lstStyle/>
                    <a:p>
                      <a:pPr algn="l"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NPV</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l" fontAlgn="b"/>
                      <a:r>
                        <a:rPr lang="pl-PL" sz="1200" b="1" u="none" strike="noStrike">
                          <a:effectLst/>
                          <a:latin typeface="Calibri" panose="020F0502020204030204" pitchFamily="34" charset="0"/>
                          <a:ea typeface="Calibri" panose="020F0502020204030204" pitchFamily="34" charset="0"/>
                          <a:cs typeface="Calibri" panose="020F0502020204030204" pitchFamily="34" charset="0"/>
                        </a:rPr>
                        <a:t>PLN '000</a:t>
                      </a:r>
                      <a:endParaRPr lang="pl-PL" sz="1200" b="1" i="0" u="none" strike="noStrike">
                        <a:solidFill>
                          <a:srgbClr val="A5A5A5"/>
                        </a:solidFill>
                        <a:effectLst/>
                        <a:latin typeface="Calibri" panose="020F0502020204030204" pitchFamily="34" charset="0"/>
                        <a:ea typeface="Calibri" panose="020F0502020204030204" pitchFamily="34" charset="0"/>
                        <a:cs typeface="Calibri" panose="020F0502020204030204" pitchFamily="34" charset="0"/>
                      </a:endParaRPr>
                    </a:p>
                  </a:txBody>
                  <a:tcPr marL="95250" marR="63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a:effectLst/>
                          <a:latin typeface="Calibri" panose="020F0502020204030204" pitchFamily="34" charset="0"/>
                          <a:ea typeface="Calibri" panose="020F0502020204030204" pitchFamily="34" charset="0"/>
                          <a:cs typeface="Calibri" panose="020F0502020204030204" pitchFamily="34" charset="0"/>
                        </a:rPr>
                        <a:t>22 074</a:t>
                      </a:r>
                      <a:endParaRPr lang="pl-PL"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12 472</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tc>
                  <a:txBody>
                    <a:bodyPr/>
                    <a:lstStyle/>
                    <a:p>
                      <a:pPr algn="r" fontAlgn="b"/>
                      <a:r>
                        <a:rPr lang="pl-PL" sz="1200" b="1" u="none" strike="noStrike" dirty="0">
                          <a:effectLst/>
                          <a:latin typeface="Calibri" panose="020F0502020204030204" pitchFamily="34" charset="0"/>
                          <a:ea typeface="Calibri" panose="020F0502020204030204" pitchFamily="34" charset="0"/>
                          <a:cs typeface="Calibri" panose="020F0502020204030204" pitchFamily="34" charset="0"/>
                        </a:rPr>
                        <a:t>17 779</a:t>
                      </a:r>
                      <a:endParaRPr lang="pl-PL"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 marR="95250" marT="635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56979"/>
                    </a:solidFill>
                  </a:tcPr>
                </a:tc>
                <a:extLst>
                  <a:ext uri="{0D108BD9-81ED-4DB2-BD59-A6C34878D82A}">
                    <a16:rowId xmlns:a16="http://schemas.microsoft.com/office/drawing/2014/main" val="1957968393"/>
                  </a:ext>
                </a:extLst>
              </a:tr>
            </a:tbl>
          </a:graphicData>
        </a:graphic>
      </p:graphicFrame>
      <p:sp>
        <p:nvSpPr>
          <p:cNvPr id="9" name="pole tekstowe 8">
            <a:extLst>
              <a:ext uri="{FF2B5EF4-FFF2-40B4-BE49-F238E27FC236}">
                <a16:creationId xmlns:a16="http://schemas.microsoft.com/office/drawing/2014/main" id="{4768FB5D-5975-BB2A-D902-1B842A215422}"/>
              </a:ext>
            </a:extLst>
          </p:cNvPr>
          <p:cNvSpPr txBox="1"/>
          <p:nvPr/>
        </p:nvSpPr>
        <p:spPr>
          <a:xfrm>
            <a:off x="1208228" y="1222412"/>
            <a:ext cx="5480348" cy="276999"/>
          </a:xfrm>
          <a:prstGeom prst="rect">
            <a:avLst/>
          </a:prstGeom>
          <a:noFill/>
        </p:spPr>
        <p:txBody>
          <a:bodyPr wrap="square" rtlCol="0">
            <a:spAutoFit/>
          </a:bodyPr>
          <a:lstStyle/>
          <a:p>
            <a:r>
              <a:rPr lang="pl-PL" sz="1200" b="1" i="1" u="sng" dirty="0">
                <a:solidFill>
                  <a:srgbClr val="633F53"/>
                </a:solidFill>
              </a:rPr>
              <a:t>Porównanie wyników dla 3 wariantów ułożeń paneli dla 31,3MWp </a:t>
            </a:r>
          </a:p>
        </p:txBody>
      </p:sp>
      <p:sp>
        <p:nvSpPr>
          <p:cNvPr id="2" name="pole tekstowe 1">
            <a:extLst>
              <a:ext uri="{FF2B5EF4-FFF2-40B4-BE49-F238E27FC236}">
                <a16:creationId xmlns:a16="http://schemas.microsoft.com/office/drawing/2014/main" id="{52A0F01C-EF5F-6822-9848-5C83ADACE0AF}"/>
              </a:ext>
            </a:extLst>
          </p:cNvPr>
          <p:cNvSpPr txBox="1"/>
          <p:nvPr/>
        </p:nvSpPr>
        <p:spPr>
          <a:xfrm>
            <a:off x="1161393" y="4560140"/>
            <a:ext cx="5000137" cy="1754326"/>
          </a:xfrm>
          <a:prstGeom prst="rect">
            <a:avLst/>
          </a:prstGeom>
          <a:noFill/>
        </p:spPr>
        <p:txBody>
          <a:bodyPr wrap="square" lIns="91440" tIns="45720" rIns="91440" bIns="45720" rtlCol="0" anchor="t">
            <a:spAutoFit/>
          </a:bodyPr>
          <a:lstStyle/>
          <a:p>
            <a:r>
              <a:rPr lang="pl-PL" sz="1200" b="1" dirty="0">
                <a:latin typeface="Calibri Light" panose="020F0302020204030204" pitchFamily="34" charset="0"/>
                <a:ea typeface="Calibri Light" panose="020F0302020204030204" pitchFamily="34" charset="0"/>
                <a:cs typeface="Calibri Light" panose="020F0302020204030204" pitchFamily="34" charset="0"/>
              </a:rPr>
              <a:t>Farma fotowoltaiczna 31,3MWp:</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Moc zainstalowana – 31,3MWp,</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Model sprzedażowy – PPA / zasilanie magazynu energii,</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Finansowanie inwestycji – pożyczka bankowa 10lat,</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Equity – min. </a:t>
            </a:r>
            <a:r>
              <a:rPr lang="pl-PL" sz="1200" dirty="0">
                <a:highlight>
                  <a:srgbClr val="FFFFFF"/>
                </a:highlight>
                <a:latin typeface="Calibri Light" panose="020F0302020204030204" pitchFamily="34" charset="0"/>
                <a:ea typeface="Calibri Light" panose="020F0302020204030204" pitchFamily="34" charset="0"/>
                <a:cs typeface="Calibri Light" panose="020F0302020204030204" pitchFamily="34" charset="0"/>
              </a:rPr>
              <a:t>20%,</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Project Start </a:t>
            </a:r>
            <a:r>
              <a:rPr lang="pl-PL" sz="1200" dirty="0" err="1">
                <a:latin typeface="Calibri Light" panose="020F0302020204030204" pitchFamily="34" charset="0"/>
                <a:ea typeface="Calibri Light" panose="020F0302020204030204" pitchFamily="34" charset="0"/>
                <a:cs typeface="Calibri Light" panose="020F0302020204030204" pitchFamily="34" charset="0"/>
              </a:rPr>
              <a:t>Date</a:t>
            </a:r>
            <a:r>
              <a:rPr lang="pl-PL" sz="1200" dirty="0">
                <a:latin typeface="Calibri Light" panose="020F0302020204030204" pitchFamily="34" charset="0"/>
                <a:ea typeface="Calibri Light" panose="020F0302020204030204" pitchFamily="34" charset="0"/>
                <a:cs typeface="Calibri Light" panose="020F0302020204030204" pitchFamily="34" charset="0"/>
              </a:rPr>
              <a:t> – Q1 2024,</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Project End </a:t>
            </a:r>
            <a:r>
              <a:rPr lang="pl-PL" sz="1200" dirty="0" err="1">
                <a:latin typeface="Calibri Light" panose="020F0302020204030204" pitchFamily="34" charset="0"/>
                <a:ea typeface="Calibri Light" panose="020F0302020204030204" pitchFamily="34" charset="0"/>
                <a:cs typeface="Calibri Light" panose="020F0302020204030204" pitchFamily="34" charset="0"/>
              </a:rPr>
              <a:t>Date</a:t>
            </a:r>
            <a:r>
              <a:rPr lang="pl-PL" sz="1200" dirty="0">
                <a:latin typeface="Calibri Light" panose="020F0302020204030204" pitchFamily="34" charset="0"/>
                <a:ea typeface="Calibri Light" panose="020F0302020204030204" pitchFamily="34" charset="0"/>
                <a:cs typeface="Calibri Light" panose="020F0302020204030204" pitchFamily="34" charset="0"/>
              </a:rPr>
              <a:t> – Q4 2053 </a:t>
            </a:r>
          </a:p>
          <a:p>
            <a:pPr marL="285750" indent="-285750">
              <a:buFont typeface="Wingdings" panose="05000000000000000000" pitchFamily="2" charset="2"/>
              <a:buChar char="§"/>
            </a:pPr>
            <a:r>
              <a:rPr lang="pl-PL" sz="1200" dirty="0">
                <a:latin typeface="Calibri Light" panose="020F0302020204030204" pitchFamily="34" charset="0"/>
                <a:ea typeface="Calibri Light" panose="020F0302020204030204" pitchFamily="34" charset="0"/>
                <a:cs typeface="Calibri Light" panose="020F0302020204030204" pitchFamily="34" charset="0"/>
              </a:rPr>
              <a:t>Czas życia projektu – 29 lat,</a:t>
            </a:r>
            <a:endParaRPr lang="pl-PL" sz="1200" dirty="0">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
            </a:pPr>
            <a:endParaRPr lang="pl-PL" sz="1200" dirty="0"/>
          </a:p>
        </p:txBody>
      </p:sp>
    </p:spTree>
    <p:extLst>
      <p:ext uri="{BB962C8B-B14F-4D97-AF65-F5344CB8AC3E}">
        <p14:creationId xmlns:p14="http://schemas.microsoft.com/office/powerpoint/2010/main" val="79597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6274451A-6756-BBC4-7AC7-6C2733EE6867}"/>
              </a:ext>
            </a:extLst>
          </p:cNvPr>
          <p:cNvSpPr>
            <a:spLocks noGrp="1"/>
          </p:cNvSpPr>
          <p:nvPr>
            <p:ph type="title"/>
          </p:nvPr>
        </p:nvSpPr>
        <p:spPr>
          <a:xfrm>
            <a:off x="1052151" y="494587"/>
            <a:ext cx="5031824" cy="523871"/>
          </a:xfrm>
          <a:solidFill>
            <a:srgbClr val="633F53"/>
          </a:solidFill>
        </p:spPr>
        <p:txBody>
          <a:bodyPr>
            <a:normAutofit fontScale="90000"/>
          </a:bodyPr>
          <a:lstStyle/>
          <a:p>
            <a:r>
              <a:rPr lang="pl-PL" sz="2200" i="1" dirty="0">
                <a:solidFill>
                  <a:schemeClr val="bg1"/>
                </a:solidFill>
              </a:rPr>
              <a:t>BESS – MODEL FINANSOWY</a:t>
            </a:r>
            <a:br>
              <a:rPr lang="pl-PL" sz="3200" dirty="0">
                <a:solidFill>
                  <a:schemeClr val="bg1"/>
                </a:solidFill>
              </a:rPr>
            </a:br>
            <a:endParaRPr lang="pl-PL" dirty="0">
              <a:solidFill>
                <a:schemeClr val="bg1"/>
              </a:solidFill>
            </a:endParaRPr>
          </a:p>
        </p:txBody>
      </p:sp>
      <p:sp>
        <p:nvSpPr>
          <p:cNvPr id="7" name="pole tekstowe 6">
            <a:extLst>
              <a:ext uri="{FF2B5EF4-FFF2-40B4-BE49-F238E27FC236}">
                <a16:creationId xmlns:a16="http://schemas.microsoft.com/office/drawing/2014/main" id="{0A2989A1-D638-D269-D265-984962B4455A}"/>
              </a:ext>
            </a:extLst>
          </p:cNvPr>
          <p:cNvSpPr txBox="1"/>
          <p:nvPr/>
        </p:nvSpPr>
        <p:spPr>
          <a:xfrm>
            <a:off x="6108026" y="879958"/>
            <a:ext cx="4394200" cy="276999"/>
          </a:xfrm>
          <a:prstGeom prst="rect">
            <a:avLst/>
          </a:prstGeom>
          <a:noFill/>
        </p:spPr>
        <p:txBody>
          <a:bodyPr wrap="square" rtlCol="0">
            <a:spAutoFit/>
          </a:bodyPr>
          <a:lstStyle/>
          <a:p>
            <a:r>
              <a:rPr lang="pl-PL" sz="1200" b="1" i="1" u="sng" dirty="0">
                <a:solidFill>
                  <a:srgbClr val="633F53"/>
                </a:solidFill>
              </a:rPr>
              <a:t>Założenie przy finansowaniu dłużnym</a:t>
            </a:r>
          </a:p>
        </p:txBody>
      </p:sp>
      <p:graphicFrame>
        <p:nvGraphicFramePr>
          <p:cNvPr id="2" name="Tabela 1">
            <a:extLst>
              <a:ext uri="{FF2B5EF4-FFF2-40B4-BE49-F238E27FC236}">
                <a16:creationId xmlns:a16="http://schemas.microsoft.com/office/drawing/2014/main" id="{4999458C-2682-AECE-3561-7A891C6D02C8}"/>
              </a:ext>
            </a:extLst>
          </p:cNvPr>
          <p:cNvGraphicFramePr>
            <a:graphicFrameLocks noGrp="1"/>
          </p:cNvGraphicFramePr>
          <p:nvPr>
            <p:extLst>
              <p:ext uri="{D42A27DB-BD31-4B8C-83A1-F6EECF244321}">
                <p14:modId xmlns:p14="http://schemas.microsoft.com/office/powerpoint/2010/main" val="2935539930"/>
              </p:ext>
            </p:extLst>
          </p:nvPr>
        </p:nvGraphicFramePr>
        <p:xfrm>
          <a:off x="6243924" y="1097988"/>
          <a:ext cx="5666072" cy="5439664"/>
        </p:xfrm>
        <a:graphic>
          <a:graphicData uri="http://schemas.openxmlformats.org/drawingml/2006/table">
            <a:tbl>
              <a:tblPr/>
              <a:tblGrid>
                <a:gridCol w="3288632">
                  <a:extLst>
                    <a:ext uri="{9D8B030D-6E8A-4147-A177-3AD203B41FA5}">
                      <a16:colId xmlns:a16="http://schemas.microsoft.com/office/drawing/2014/main" val="3666311381"/>
                    </a:ext>
                  </a:extLst>
                </a:gridCol>
                <a:gridCol w="173967">
                  <a:extLst>
                    <a:ext uri="{9D8B030D-6E8A-4147-A177-3AD203B41FA5}">
                      <a16:colId xmlns:a16="http://schemas.microsoft.com/office/drawing/2014/main" val="820718099"/>
                    </a:ext>
                  </a:extLst>
                </a:gridCol>
                <a:gridCol w="855936">
                  <a:extLst>
                    <a:ext uri="{9D8B030D-6E8A-4147-A177-3AD203B41FA5}">
                      <a16:colId xmlns:a16="http://schemas.microsoft.com/office/drawing/2014/main" val="1655133921"/>
                    </a:ext>
                  </a:extLst>
                </a:gridCol>
                <a:gridCol w="1347537">
                  <a:extLst>
                    <a:ext uri="{9D8B030D-6E8A-4147-A177-3AD203B41FA5}">
                      <a16:colId xmlns:a16="http://schemas.microsoft.com/office/drawing/2014/main" val="3611780708"/>
                    </a:ext>
                  </a:extLst>
                </a:gridCol>
              </a:tblGrid>
              <a:tr h="286453">
                <a:tc gridSpan="2">
                  <a:txBody>
                    <a:bodyPr/>
                    <a:lstStyle/>
                    <a:p>
                      <a:pPr algn="l" fontAlgn="b"/>
                      <a:r>
                        <a:rPr lang="pl-PL" sz="1400" b="1" i="0" u="none" strike="noStrike">
                          <a:solidFill>
                            <a:srgbClr val="000000"/>
                          </a:solidFill>
                          <a:effectLst/>
                          <a:latin typeface="Calibri" panose="020F0502020204030204" pitchFamily="34" charset="0"/>
                        </a:rPr>
                        <a:t>Rynek mocy | BESS | grid-integration</a:t>
                      </a:r>
                    </a:p>
                  </a:txBody>
                  <a:tcPr marL="6306" marR="6306" marT="6306" marB="0" anchor="b">
                    <a:lnL>
                      <a:noFill/>
                    </a:lnL>
                    <a:lnR>
                      <a:noFill/>
                    </a:lnR>
                    <a:lnT>
                      <a:noFill/>
                    </a:lnT>
                    <a:lnB>
                      <a:noFill/>
                    </a:lnB>
                  </a:tcPr>
                </a:tc>
                <a:tc hMerge="1">
                  <a:txBody>
                    <a:bodyPr/>
                    <a:lstStyle/>
                    <a:p>
                      <a:pPr algn="l" fontAlgn="b"/>
                      <a:endParaRPr lang="pl-PL" sz="1400" b="1" i="0" u="none" strike="noStrike">
                        <a:solidFill>
                          <a:srgbClr val="000000"/>
                        </a:solidFill>
                        <a:effectLst/>
                        <a:latin typeface="Calibri" panose="020F0502020204030204" pitchFamily="34" charset="0"/>
                      </a:endParaRPr>
                    </a:p>
                  </a:txBody>
                  <a:tcPr marL="6306" marR="6306" marT="6306" marB="0" anchor="b">
                    <a:lnL>
                      <a:noFill/>
                    </a:lnL>
                    <a:lnR>
                      <a:noFill/>
                    </a:lnR>
                    <a:lnT>
                      <a:noFill/>
                    </a:lnT>
                    <a:lnB>
                      <a:noFill/>
                    </a:lnB>
                  </a:tcPr>
                </a:tc>
                <a:tc>
                  <a:txBody>
                    <a:bodyPr/>
                    <a:lstStyle/>
                    <a:p>
                      <a:pPr algn="ctr" fontAlgn="b"/>
                      <a:endParaRPr lang="pl-PL" sz="1000" b="0" i="0" u="none" strike="noStrike">
                        <a:solidFill>
                          <a:srgbClr val="A6A6A6"/>
                        </a:solidFill>
                        <a:effectLst/>
                        <a:latin typeface="Calibri" panose="020F0502020204030204" pitchFamily="34" charset="0"/>
                      </a:endParaRPr>
                    </a:p>
                  </a:txBody>
                  <a:tcPr marL="6306" marR="6306" marT="6306" marB="0" anchor="b">
                    <a:lnL>
                      <a:noFill/>
                    </a:lnL>
                    <a:lnR>
                      <a:noFill/>
                    </a:lnR>
                    <a:lnT>
                      <a:noFill/>
                    </a:lnT>
                    <a:lnB>
                      <a:noFill/>
                    </a:lnB>
                  </a:tcPr>
                </a:tc>
                <a:tc>
                  <a:txBody>
                    <a:bodyPr/>
                    <a:lstStyle/>
                    <a:p>
                      <a:pPr algn="r" fontAlgn="b"/>
                      <a:endParaRPr lang="pl-PL" sz="1000" b="0" i="0" u="none" strike="noStrike">
                        <a:solidFill>
                          <a:srgbClr val="000000"/>
                        </a:solidFill>
                        <a:effectLst/>
                        <a:latin typeface="Calibri" panose="020F0502020204030204" pitchFamily="34" charset="0"/>
                      </a:endParaRPr>
                    </a:p>
                  </a:txBody>
                  <a:tcPr marL="6306" marR="6306" marT="6306" marB="0" anchor="b">
                    <a:lnL>
                      <a:noFill/>
                    </a:lnL>
                    <a:lnR>
                      <a:noFill/>
                    </a:lnR>
                    <a:lnT>
                      <a:noFill/>
                    </a:lnT>
                    <a:lnB>
                      <a:noFill/>
                    </a:lnB>
                  </a:tcPr>
                </a:tc>
                <a:extLst>
                  <a:ext uri="{0D108BD9-81ED-4DB2-BD59-A6C34878D82A}">
                    <a16:rowId xmlns:a16="http://schemas.microsoft.com/office/drawing/2014/main" val="3257668299"/>
                  </a:ext>
                </a:extLst>
              </a:tr>
              <a:tr h="201291">
                <a:tc gridSpan="2">
                  <a:txBody>
                    <a:bodyPr/>
                    <a:lstStyle/>
                    <a:p>
                      <a:pPr algn="l" fontAlgn="b"/>
                      <a:r>
                        <a:rPr lang="pl-PL" sz="1000" b="1" i="0" u="none" strike="noStrike">
                          <a:solidFill>
                            <a:srgbClr val="000000"/>
                          </a:solidFill>
                          <a:effectLst/>
                          <a:latin typeface="Calibri" panose="020F0502020204030204" pitchFamily="34" charset="0"/>
                        </a:rPr>
                        <a:t>Table</a:t>
                      </a:r>
                    </a:p>
                  </a:txBody>
                  <a:tcPr marL="6306" marR="6306" marT="6306" marB="0" anchor="b">
                    <a:lnL>
                      <a:noFill/>
                    </a:lnL>
                    <a:lnR>
                      <a:noFill/>
                    </a:lnR>
                    <a:lnT>
                      <a:noFill/>
                    </a:lnT>
                    <a:lnB>
                      <a:noFill/>
                    </a:lnB>
                  </a:tcPr>
                </a:tc>
                <a:tc hMerge="1">
                  <a:txBody>
                    <a:bodyPr/>
                    <a:lstStyle/>
                    <a:p>
                      <a:pPr algn="l" fontAlgn="b"/>
                      <a:endParaRPr lang="pl-PL" sz="1000" b="1" i="0" u="none" strike="noStrike">
                        <a:solidFill>
                          <a:srgbClr val="000000"/>
                        </a:solidFill>
                        <a:effectLst/>
                        <a:latin typeface="Calibri" panose="020F0502020204030204" pitchFamily="34" charset="0"/>
                      </a:endParaRPr>
                    </a:p>
                  </a:txBody>
                  <a:tcPr marL="6306" marR="6306" marT="6306" marB="0" anchor="b">
                    <a:lnL>
                      <a:noFill/>
                    </a:lnL>
                    <a:lnR>
                      <a:noFill/>
                    </a:lnR>
                    <a:lnT>
                      <a:noFill/>
                    </a:lnT>
                    <a:lnB>
                      <a:noFill/>
                    </a:lnB>
                  </a:tcPr>
                </a:tc>
                <a:tc>
                  <a:txBody>
                    <a:bodyPr/>
                    <a:lstStyle/>
                    <a:p>
                      <a:pPr algn="ctr" fontAlgn="b"/>
                      <a:endParaRPr lang="pl-PL" sz="1000" b="0" i="0" u="none" strike="noStrike">
                        <a:solidFill>
                          <a:srgbClr val="A6A6A6"/>
                        </a:solidFill>
                        <a:effectLst/>
                        <a:latin typeface="Calibri" panose="020F0502020204030204" pitchFamily="34" charset="0"/>
                      </a:endParaRPr>
                    </a:p>
                  </a:txBody>
                  <a:tcPr marL="6306" marR="6306" marT="6306" marB="0" anchor="b">
                    <a:lnL>
                      <a:noFill/>
                    </a:lnL>
                    <a:lnR>
                      <a:noFill/>
                    </a:lnR>
                    <a:lnT>
                      <a:noFill/>
                    </a:lnT>
                    <a:lnB>
                      <a:noFill/>
                    </a:lnB>
                  </a:tcPr>
                </a:tc>
                <a:tc>
                  <a:txBody>
                    <a:bodyPr/>
                    <a:lstStyle/>
                    <a:p>
                      <a:pPr algn="r" fontAlgn="b"/>
                      <a:endParaRPr lang="pl-PL" sz="1000" b="0" i="0" u="none" strike="noStrike">
                        <a:solidFill>
                          <a:srgbClr val="000000"/>
                        </a:solidFill>
                        <a:effectLst/>
                        <a:latin typeface="Calibri" panose="020F0502020204030204" pitchFamily="34" charset="0"/>
                      </a:endParaRPr>
                    </a:p>
                  </a:txBody>
                  <a:tcPr marL="6306" marR="6306" marT="6306" marB="0" anchor="b">
                    <a:lnL>
                      <a:noFill/>
                    </a:lnL>
                    <a:lnR>
                      <a:noFill/>
                    </a:lnR>
                    <a:lnT>
                      <a:noFill/>
                    </a:lnT>
                    <a:lnB>
                      <a:noFill/>
                    </a:lnB>
                  </a:tcPr>
                </a:tc>
                <a:extLst>
                  <a:ext uri="{0D108BD9-81ED-4DB2-BD59-A6C34878D82A}">
                    <a16:rowId xmlns:a16="http://schemas.microsoft.com/office/drawing/2014/main" val="2271356440"/>
                  </a:ext>
                </a:extLst>
              </a:tr>
              <a:tr h="201291">
                <a:tc gridSpan="3">
                  <a:txBody>
                    <a:bodyPr/>
                    <a:lstStyle/>
                    <a:p>
                      <a:pPr algn="l" fontAlgn="b"/>
                      <a:r>
                        <a:rPr lang="en-US" sz="1000" b="0" i="0" u="none" strike="noStrike" dirty="0">
                          <a:solidFill>
                            <a:srgbClr val="000000"/>
                          </a:solidFill>
                          <a:effectLst/>
                          <a:latin typeface="Calibri" panose="020F0502020204030204" pitchFamily="34" charset="0"/>
                        </a:rPr>
                        <a:t>Project IRR: 17,16% | Equity IRR: 33,64% | NPV: 105 434 EUR '000</a:t>
                      </a:r>
                    </a:p>
                  </a:txBody>
                  <a:tcPr marL="6306" marR="6306" marT="6306" marB="0" anchor="b">
                    <a:lnL>
                      <a:noFill/>
                    </a:lnL>
                    <a:lnR>
                      <a:noFill/>
                    </a:lnR>
                    <a:lnT>
                      <a:noFill/>
                    </a:lnT>
                    <a:lnB>
                      <a:noFill/>
                    </a:lnB>
                  </a:tcPr>
                </a:tc>
                <a:tc hMerge="1">
                  <a:txBody>
                    <a:bodyPr/>
                    <a:lstStyle/>
                    <a:p>
                      <a:endParaRPr lang="pl-PL"/>
                    </a:p>
                  </a:txBody>
                  <a:tcPr/>
                </a:tc>
                <a:tc hMerge="1">
                  <a:txBody>
                    <a:bodyPr/>
                    <a:lstStyle/>
                    <a:p>
                      <a:endParaRPr lang="pl-PL"/>
                    </a:p>
                  </a:txBody>
                  <a:tcPr/>
                </a:tc>
                <a:tc>
                  <a:txBody>
                    <a:bodyPr/>
                    <a:lstStyle/>
                    <a:p>
                      <a:pPr algn="r" fontAlgn="b"/>
                      <a:endParaRPr lang="pl-PL" sz="1000" b="0" i="0" u="none" strike="noStrike">
                        <a:solidFill>
                          <a:srgbClr val="000000"/>
                        </a:solidFill>
                        <a:effectLst/>
                        <a:latin typeface="Calibri" panose="020F0502020204030204" pitchFamily="34" charset="0"/>
                      </a:endParaRPr>
                    </a:p>
                  </a:txBody>
                  <a:tcPr marL="6306" marR="6306" marT="6306" marB="0" anchor="b">
                    <a:lnL>
                      <a:noFill/>
                    </a:lnL>
                    <a:lnR>
                      <a:noFill/>
                    </a:lnR>
                    <a:lnT>
                      <a:noFill/>
                    </a:lnT>
                    <a:lnB>
                      <a:noFill/>
                    </a:lnB>
                  </a:tcPr>
                </a:tc>
                <a:extLst>
                  <a:ext uri="{0D108BD9-81ED-4DB2-BD59-A6C34878D82A}">
                    <a16:rowId xmlns:a16="http://schemas.microsoft.com/office/drawing/2014/main" val="3642794757"/>
                  </a:ext>
                </a:extLst>
              </a:tr>
              <a:tr h="224517">
                <a:tc>
                  <a:txBody>
                    <a:bodyPr/>
                    <a:lstStyle/>
                    <a:p>
                      <a:pPr algn="l" fontAlgn="b"/>
                      <a:endParaRPr lang="pl-PL" sz="1100" b="0" i="0" u="none" strike="noStrike">
                        <a:solidFill>
                          <a:srgbClr val="000000"/>
                        </a:solidFill>
                        <a:effectLst/>
                        <a:latin typeface="Calibri" panose="020F0502020204030204" pitchFamily="34" charset="0"/>
                      </a:endParaRPr>
                    </a:p>
                  </a:txBody>
                  <a:tcPr marL="6306" marR="6306" marT="6306" marB="0" anchor="b">
                    <a:lnL>
                      <a:noFill/>
                    </a:lnL>
                    <a:lnR>
                      <a:noFill/>
                    </a:lnR>
                    <a:lnT>
                      <a:noFill/>
                    </a:lnT>
                    <a:lnB w="6350" cap="flat" cmpd="sng" algn="ctr">
                      <a:solidFill>
                        <a:srgbClr val="A6A6A6"/>
                      </a:solidFill>
                      <a:prstDash val="solid"/>
                      <a:round/>
                      <a:headEnd type="none" w="med" len="med"/>
                      <a:tailEnd type="none" w="med" len="med"/>
                    </a:lnB>
                  </a:tcPr>
                </a:tc>
                <a:tc gridSpan="2">
                  <a:txBody>
                    <a:bodyPr/>
                    <a:lstStyle/>
                    <a:p>
                      <a:pPr algn="l" fontAlgn="b"/>
                      <a:endParaRPr lang="pl-PL" sz="1100" b="0" i="0" u="none" strike="noStrike">
                        <a:solidFill>
                          <a:srgbClr val="000000"/>
                        </a:solidFill>
                        <a:effectLst/>
                        <a:latin typeface="Calibri" panose="020F0502020204030204" pitchFamily="34" charset="0"/>
                      </a:endParaRPr>
                    </a:p>
                  </a:txBody>
                  <a:tcPr marL="6306" marR="6306" marT="6306" marB="0" anchor="b">
                    <a:lnL>
                      <a:noFill/>
                    </a:lnL>
                    <a:lnR>
                      <a:noFill/>
                    </a:lnR>
                    <a:lnT>
                      <a:noFill/>
                    </a:lnT>
                    <a:lnB w="6350" cap="flat" cmpd="sng" algn="ctr">
                      <a:solidFill>
                        <a:srgbClr val="A6A6A6"/>
                      </a:solidFill>
                      <a:prstDash val="solid"/>
                      <a:round/>
                      <a:headEnd type="none" w="med" len="med"/>
                      <a:tailEnd type="none" w="med" len="med"/>
                    </a:lnB>
                  </a:tcPr>
                </a:tc>
                <a:tc hMerge="1">
                  <a:txBody>
                    <a:bodyPr/>
                    <a:lstStyle/>
                    <a:p>
                      <a:pPr algn="l" fontAlgn="b"/>
                      <a:endParaRPr lang="pl-PL" sz="1100" b="0" i="0" u="none" strike="noStrike">
                        <a:solidFill>
                          <a:srgbClr val="000000"/>
                        </a:solidFill>
                        <a:effectLst/>
                        <a:latin typeface="Calibri" panose="020F0502020204030204" pitchFamily="34" charset="0"/>
                      </a:endParaRPr>
                    </a:p>
                  </a:txBody>
                  <a:tcPr marL="6306" marR="6306" marT="6306" marB="0" anchor="b">
                    <a:lnL>
                      <a:noFill/>
                    </a:lnL>
                    <a:lnR>
                      <a:noFill/>
                    </a:lnR>
                    <a:lnT>
                      <a:noFill/>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60MW/240MWh</a:t>
                      </a:r>
                    </a:p>
                  </a:txBody>
                  <a:tcPr marL="6306" marR="6306" marT="6306" marB="0" anchor="b">
                    <a:lnL>
                      <a:noFill/>
                    </a:lnL>
                    <a:lnR>
                      <a:noFill/>
                    </a:lnR>
                    <a:lnT>
                      <a:noFill/>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284991790"/>
                  </a:ext>
                </a:extLst>
              </a:tr>
              <a:tr h="201291">
                <a:tc>
                  <a:txBody>
                    <a:bodyPr/>
                    <a:lstStyle/>
                    <a:p>
                      <a:pPr algn="l" fontAlgn="b"/>
                      <a:r>
                        <a:rPr lang="pl-PL" sz="1000" b="1" i="0" u="none" strike="noStrike">
                          <a:solidFill>
                            <a:srgbClr val="000000"/>
                          </a:solidFill>
                          <a:effectLst/>
                          <a:latin typeface="Calibri" panose="020F0502020204030204" pitchFamily="34" charset="0"/>
                        </a:rPr>
                        <a:t>Rated power capacity</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MW</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MW</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60</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215901366"/>
                  </a:ext>
                </a:extLst>
              </a:tr>
              <a:tr h="201291">
                <a:tc>
                  <a:txBody>
                    <a:bodyPr/>
                    <a:lstStyle/>
                    <a:p>
                      <a:pPr algn="l" fontAlgn="b"/>
                      <a:r>
                        <a:rPr lang="pl-PL" sz="1000" b="1" i="0" u="none" strike="noStrike">
                          <a:solidFill>
                            <a:srgbClr val="000000"/>
                          </a:solidFill>
                          <a:effectLst/>
                          <a:latin typeface="Calibri" panose="020F0502020204030204" pitchFamily="34" charset="0"/>
                        </a:rPr>
                        <a:t>Net energy capacity</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MWh</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MWh</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237</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8413499"/>
                  </a:ext>
                </a:extLst>
              </a:tr>
              <a:tr h="201291">
                <a:tc>
                  <a:txBody>
                    <a:bodyPr/>
                    <a:lstStyle/>
                    <a:p>
                      <a:pPr algn="l" fontAlgn="b"/>
                      <a:r>
                        <a:rPr lang="pl-PL" sz="1000" b="0" i="0" u="none" strike="noStrike">
                          <a:solidFill>
                            <a:srgbClr val="000000"/>
                          </a:solidFill>
                          <a:effectLst/>
                          <a:latin typeface="Calibri" panose="020F0502020204030204" pitchFamily="34" charset="0"/>
                        </a:rPr>
                        <a:t>Degradation factor</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%/p.a.</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%/p.a.</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0" i="0" u="none" strike="noStrike">
                          <a:solidFill>
                            <a:srgbClr val="000000"/>
                          </a:solidFill>
                          <a:effectLst/>
                          <a:latin typeface="Calibri" panose="020F0502020204030204" pitchFamily="34" charset="0"/>
                        </a:rPr>
                        <a:t>2,6%</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883057524"/>
                  </a:ext>
                </a:extLst>
              </a:tr>
              <a:tr h="201291">
                <a:tc>
                  <a:txBody>
                    <a:bodyPr/>
                    <a:lstStyle/>
                    <a:p>
                      <a:pPr algn="l" fontAlgn="b"/>
                      <a:r>
                        <a:rPr lang="en-US" sz="1000" b="0" i="0" u="none" strike="noStrike">
                          <a:solidFill>
                            <a:srgbClr val="000000"/>
                          </a:solidFill>
                          <a:effectLst/>
                          <a:latin typeface="Calibri" panose="020F0502020204030204" pitchFamily="34" charset="0"/>
                        </a:rPr>
                        <a:t>No. Of cycles during a year (1,5x day, 365/p.a.)</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a:t>
                      </a:r>
                      <a:endParaRPr lang="en-US"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0" i="0" u="none" strike="noStrike">
                          <a:solidFill>
                            <a:srgbClr val="000000"/>
                          </a:solidFill>
                          <a:effectLst/>
                          <a:latin typeface="Calibri" panose="020F0502020204030204" pitchFamily="34" charset="0"/>
                        </a:rPr>
                        <a:t>548</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293047047"/>
                  </a:ext>
                </a:extLst>
              </a:tr>
              <a:tr h="201291">
                <a:tc>
                  <a:txBody>
                    <a:bodyPr/>
                    <a:lstStyle/>
                    <a:p>
                      <a:pPr algn="l" fontAlgn="b"/>
                      <a:r>
                        <a:rPr lang="pl-PL" sz="1000" b="1" i="0" u="none" strike="noStrike">
                          <a:solidFill>
                            <a:srgbClr val="000000"/>
                          </a:solidFill>
                          <a:effectLst/>
                          <a:latin typeface="Calibri" panose="020F0502020204030204" pitchFamily="34" charset="0"/>
                        </a:rPr>
                        <a:t>Electricity purchased/sold</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MWh</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MWh</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129 702</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537993155"/>
                  </a:ext>
                </a:extLst>
              </a:tr>
              <a:tr h="201291">
                <a:tc>
                  <a:txBody>
                    <a:bodyPr/>
                    <a:lstStyle/>
                    <a:p>
                      <a:pPr algn="l" fontAlgn="b"/>
                      <a:r>
                        <a:rPr lang="pl-PL" sz="1000" b="0" i="0" u="none" strike="noStrike">
                          <a:solidFill>
                            <a:srgbClr val="000000"/>
                          </a:solidFill>
                          <a:effectLst/>
                          <a:latin typeface="Calibri" panose="020F0502020204030204" pitchFamily="34" charset="0"/>
                        </a:rPr>
                        <a:t> </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 </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 </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pl-PL" sz="1000" b="0" i="0" u="none" strike="noStrike">
                          <a:solidFill>
                            <a:srgbClr val="000000"/>
                          </a:solidFill>
                          <a:effectLst/>
                          <a:latin typeface="Calibri" panose="020F0502020204030204" pitchFamily="34" charset="0"/>
                        </a:rPr>
                        <a:t> </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099187904"/>
                  </a:ext>
                </a:extLst>
              </a:tr>
              <a:tr h="201291">
                <a:tc>
                  <a:txBody>
                    <a:bodyPr/>
                    <a:lstStyle/>
                    <a:p>
                      <a:pPr algn="l" fontAlgn="b"/>
                      <a:r>
                        <a:rPr lang="pl-PL" sz="1000" b="1" i="0" u="none" strike="noStrike">
                          <a:solidFill>
                            <a:srgbClr val="000000"/>
                          </a:solidFill>
                          <a:effectLst/>
                          <a:latin typeface="Calibri" panose="020F0502020204030204" pitchFamily="34" charset="0"/>
                        </a:rPr>
                        <a:t>CAPEX</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dirty="0">
                          <a:solidFill>
                            <a:srgbClr val="8C8C8C"/>
                          </a:solidFill>
                          <a:effectLst/>
                          <a:latin typeface="Calibri" panose="020F0502020204030204" pitchFamily="34" charset="0"/>
                        </a:rPr>
                        <a:t>EUR '000</a:t>
                      </a:r>
                      <a:endParaRPr lang="pl-PL" sz="1000" b="1" i="0" u="none" strike="noStrike" dirty="0">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66 000</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75631518"/>
                  </a:ext>
                </a:extLst>
              </a:tr>
              <a:tr h="201291">
                <a:tc>
                  <a:txBody>
                    <a:bodyPr/>
                    <a:lstStyle/>
                    <a:p>
                      <a:pPr algn="l" fontAlgn="b"/>
                      <a:r>
                        <a:rPr lang="pl-PL" sz="1000" b="0" i="0" u="none" strike="noStrike">
                          <a:solidFill>
                            <a:srgbClr val="000000"/>
                          </a:solidFill>
                          <a:effectLst/>
                          <a:latin typeface="Calibri" panose="020F0502020204030204" pitchFamily="34" charset="0"/>
                        </a:rPr>
                        <a:t> </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 </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 </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pl-PL" sz="1000" b="0" i="0" u="none" strike="noStrike">
                          <a:solidFill>
                            <a:srgbClr val="000000"/>
                          </a:solidFill>
                          <a:effectLst/>
                          <a:latin typeface="Calibri" panose="020F0502020204030204" pitchFamily="34" charset="0"/>
                        </a:rPr>
                        <a:t> </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694037066"/>
                  </a:ext>
                </a:extLst>
              </a:tr>
              <a:tr h="201291">
                <a:tc>
                  <a:txBody>
                    <a:bodyPr/>
                    <a:lstStyle/>
                    <a:p>
                      <a:pPr algn="l" fontAlgn="b"/>
                      <a:r>
                        <a:rPr lang="pl-PL" sz="1000" b="1" i="0" u="none" strike="noStrike">
                          <a:solidFill>
                            <a:srgbClr val="000000"/>
                          </a:solidFill>
                          <a:effectLst/>
                          <a:latin typeface="Calibri" panose="020F0502020204030204" pitchFamily="34" charset="0"/>
                        </a:rPr>
                        <a:t>Revenues</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EUR '000</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24 289</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25967841"/>
                  </a:ext>
                </a:extLst>
              </a:tr>
              <a:tr h="201291">
                <a:tc>
                  <a:txBody>
                    <a:bodyPr/>
                    <a:lstStyle/>
                    <a:p>
                      <a:pPr algn="l" fontAlgn="b"/>
                      <a:r>
                        <a:rPr lang="pl-PL" sz="1000" b="0" i="0" u="none" strike="noStrike">
                          <a:solidFill>
                            <a:srgbClr val="000000"/>
                          </a:solidFill>
                          <a:effectLst/>
                          <a:latin typeface="Calibri" panose="020F0502020204030204" pitchFamily="34" charset="0"/>
                        </a:rPr>
                        <a:t>Capacity market price</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PLN/kW/p.a.</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PLN/kW/p.a.</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0" i="0" u="none" strike="noStrike">
                          <a:solidFill>
                            <a:srgbClr val="000000"/>
                          </a:solidFill>
                          <a:effectLst/>
                          <a:latin typeface="Calibri" panose="020F0502020204030204" pitchFamily="34" charset="0"/>
                        </a:rPr>
                        <a:t>406</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602503833"/>
                  </a:ext>
                </a:extLst>
              </a:tr>
              <a:tr h="201291">
                <a:tc>
                  <a:txBody>
                    <a:bodyPr/>
                    <a:lstStyle/>
                    <a:p>
                      <a:pPr algn="l" fontAlgn="b"/>
                      <a:r>
                        <a:rPr lang="pl-PL" sz="1000" b="0" i="0" u="none" strike="noStrike">
                          <a:solidFill>
                            <a:srgbClr val="000000"/>
                          </a:solidFill>
                          <a:effectLst/>
                          <a:latin typeface="Calibri" panose="020F0502020204030204" pitchFamily="34" charset="0"/>
                        </a:rPr>
                        <a:t>Merchant selling price</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PLN/MWh</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PLN/MWh</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0" i="0" u="none" strike="noStrike">
                          <a:solidFill>
                            <a:srgbClr val="000000"/>
                          </a:solidFill>
                          <a:effectLst/>
                          <a:latin typeface="Calibri" panose="020F0502020204030204" pitchFamily="34" charset="0"/>
                        </a:rPr>
                        <a:t>650</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74490882"/>
                  </a:ext>
                </a:extLst>
              </a:tr>
              <a:tr h="201291">
                <a:tc>
                  <a:txBody>
                    <a:bodyPr/>
                    <a:lstStyle/>
                    <a:p>
                      <a:pPr algn="l" fontAlgn="b"/>
                      <a:r>
                        <a:rPr lang="pl-PL" sz="1000" b="1" i="0" u="none" strike="noStrike">
                          <a:solidFill>
                            <a:srgbClr val="000000"/>
                          </a:solidFill>
                          <a:effectLst/>
                          <a:latin typeface="Calibri" panose="020F0502020204030204" pitchFamily="34" charset="0"/>
                        </a:rPr>
                        <a:t>Revenue from capacity market</a:t>
                      </a:r>
                    </a:p>
                  </a:txBody>
                  <a:tcPr marL="94594"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EUR '000</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5 449</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245412204"/>
                  </a:ext>
                </a:extLst>
              </a:tr>
              <a:tr h="201291">
                <a:tc>
                  <a:txBody>
                    <a:bodyPr/>
                    <a:lstStyle/>
                    <a:p>
                      <a:pPr algn="l" fontAlgn="b"/>
                      <a:r>
                        <a:rPr lang="pl-PL" sz="1000" b="1" i="0" u="none" strike="noStrike">
                          <a:solidFill>
                            <a:srgbClr val="000000"/>
                          </a:solidFill>
                          <a:effectLst/>
                          <a:latin typeface="Calibri" panose="020F0502020204030204" pitchFamily="34" charset="0"/>
                        </a:rPr>
                        <a:t>Revenue from electricity sold</a:t>
                      </a:r>
                    </a:p>
                  </a:txBody>
                  <a:tcPr marL="94594"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EUR '000</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18 840</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886558596"/>
                  </a:ext>
                </a:extLst>
              </a:tr>
              <a:tr h="201291">
                <a:tc>
                  <a:txBody>
                    <a:bodyPr/>
                    <a:lstStyle/>
                    <a:p>
                      <a:pPr algn="l" fontAlgn="b"/>
                      <a:r>
                        <a:rPr lang="pl-PL" sz="1000" b="0" i="0" u="none" strike="noStrike">
                          <a:solidFill>
                            <a:srgbClr val="000000"/>
                          </a:solidFill>
                          <a:effectLst/>
                          <a:latin typeface="Calibri" panose="020F0502020204030204" pitchFamily="34" charset="0"/>
                        </a:rPr>
                        <a:t>Merchant purchase price</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PLN/MWh</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PLN/MWh</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0" i="0" u="none" strike="noStrike">
                          <a:solidFill>
                            <a:srgbClr val="000000"/>
                          </a:solidFill>
                          <a:effectLst/>
                          <a:latin typeface="Calibri" panose="020F0502020204030204" pitchFamily="34" charset="0"/>
                        </a:rPr>
                        <a:t>325</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16819887"/>
                  </a:ext>
                </a:extLst>
              </a:tr>
              <a:tr h="201291">
                <a:tc>
                  <a:txBody>
                    <a:bodyPr/>
                    <a:lstStyle/>
                    <a:p>
                      <a:pPr algn="l" fontAlgn="b"/>
                      <a:r>
                        <a:rPr lang="pl-PL" sz="1000" b="0" i="0" u="none" strike="noStrike">
                          <a:solidFill>
                            <a:srgbClr val="000000"/>
                          </a:solidFill>
                          <a:effectLst/>
                          <a:latin typeface="Calibri" panose="020F0502020204030204" pitchFamily="34" charset="0"/>
                        </a:rPr>
                        <a:t>Electricity purchase costs</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EUR '000</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0" i="0" u="none" strike="noStrike">
                          <a:solidFill>
                            <a:srgbClr val="000000"/>
                          </a:solidFill>
                          <a:effectLst/>
                          <a:latin typeface="Calibri" panose="020F0502020204030204" pitchFamily="34" charset="0"/>
                        </a:rPr>
                        <a:t>9 420</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730036281"/>
                  </a:ext>
                </a:extLst>
              </a:tr>
              <a:tr h="201291">
                <a:tc>
                  <a:txBody>
                    <a:bodyPr/>
                    <a:lstStyle/>
                    <a:p>
                      <a:pPr algn="l" fontAlgn="b"/>
                      <a:r>
                        <a:rPr lang="pl-PL" sz="1000" b="0" i="0" u="none" strike="noStrike">
                          <a:solidFill>
                            <a:srgbClr val="000000"/>
                          </a:solidFill>
                          <a:effectLst/>
                          <a:latin typeface="Calibri" panose="020F0502020204030204" pitchFamily="34" charset="0"/>
                        </a:rPr>
                        <a:t> </a:t>
                      </a:r>
                    </a:p>
                  </a:txBody>
                  <a:tcPr marL="94594"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 </a:t>
                      </a:r>
                      <a:endParaRPr lang="pl-PL" sz="1000" b="0"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 </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pl-PL" sz="1000" b="0" i="0" u="none" strike="noStrike">
                          <a:solidFill>
                            <a:srgbClr val="000000"/>
                          </a:solidFill>
                          <a:effectLst/>
                          <a:latin typeface="Calibri" panose="020F0502020204030204" pitchFamily="34" charset="0"/>
                        </a:rPr>
                        <a:t> </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39973726"/>
                  </a:ext>
                </a:extLst>
              </a:tr>
              <a:tr h="201291">
                <a:tc>
                  <a:txBody>
                    <a:bodyPr/>
                    <a:lstStyle/>
                    <a:p>
                      <a:pPr algn="l" fontAlgn="b"/>
                      <a:r>
                        <a:rPr lang="en-US" sz="1000" b="1" i="0" u="none" strike="noStrike">
                          <a:solidFill>
                            <a:srgbClr val="000000"/>
                          </a:solidFill>
                          <a:effectLst/>
                          <a:latin typeface="Calibri" panose="020F0502020204030204" pitchFamily="34" charset="0"/>
                        </a:rPr>
                        <a:t>OPEX (w/o electricity purchase costs)</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0" i="0" u="none" strike="noStrike">
                          <a:solidFill>
                            <a:srgbClr val="8C8C8C"/>
                          </a:solidFill>
                          <a:effectLst/>
                          <a:latin typeface="Calibri" panose="020F0502020204030204" pitchFamily="34" charset="0"/>
                        </a:rPr>
                        <a:t>EUR '000/p.a.</a:t>
                      </a:r>
                      <a:endParaRPr lang="en-US"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0" i="0" u="none" strike="noStrike">
                          <a:solidFill>
                            <a:srgbClr val="8C8C8C"/>
                          </a:solidFill>
                          <a:effectLst/>
                          <a:latin typeface="Calibri" panose="020F0502020204030204" pitchFamily="34" charset="0"/>
                        </a:rPr>
                        <a:t>EUR '000/p.a.</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3 930</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60763059"/>
                  </a:ext>
                </a:extLst>
              </a:tr>
              <a:tr h="201291">
                <a:tc>
                  <a:txBody>
                    <a:bodyPr/>
                    <a:lstStyle/>
                    <a:p>
                      <a:pPr algn="l" fontAlgn="b"/>
                      <a:r>
                        <a:rPr lang="pl-PL" sz="1000" b="1" i="0" u="none" strike="noStrike">
                          <a:solidFill>
                            <a:srgbClr val="000000"/>
                          </a:solidFill>
                          <a:effectLst/>
                          <a:latin typeface="Calibri" panose="020F0502020204030204" pitchFamily="34" charset="0"/>
                        </a:rPr>
                        <a:t>EBIT</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EUR '000</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10 938</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9272882"/>
                  </a:ext>
                </a:extLst>
              </a:tr>
              <a:tr h="201291">
                <a:tc>
                  <a:txBody>
                    <a:bodyPr/>
                    <a:lstStyle/>
                    <a:p>
                      <a:pPr algn="l" fontAlgn="b"/>
                      <a:r>
                        <a:rPr lang="pl-PL" sz="1000" b="1" i="0" u="none" strike="noStrike">
                          <a:solidFill>
                            <a:srgbClr val="000000"/>
                          </a:solidFill>
                          <a:effectLst/>
                          <a:latin typeface="Calibri" panose="020F0502020204030204" pitchFamily="34" charset="0"/>
                        </a:rPr>
                        <a:t>EBITDA</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b"/>
                      <a:r>
                        <a:rPr lang="pl-PL" sz="1000" b="1" i="0" u="none" strike="noStrike">
                          <a:solidFill>
                            <a:srgbClr val="8C8C8C"/>
                          </a:solidFill>
                          <a:effectLst/>
                          <a:latin typeface="Calibri" panose="020F0502020204030204" pitchFamily="34" charset="0"/>
                        </a:rPr>
                        <a:t>EUR '000</a:t>
                      </a:r>
                      <a:endParaRPr lang="pl-PL" sz="1000" b="1" i="0" u="none" strike="noStrike">
                        <a:solidFill>
                          <a:srgbClr val="000000"/>
                        </a:solidFill>
                        <a:effectLst/>
                        <a:latin typeface="Calibri" panose="020F0502020204030204" pitchFamily="34" charset="0"/>
                      </a:endParaRP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hMerge="1">
                  <a:txBody>
                    <a:bodyPr/>
                    <a:lstStyle/>
                    <a:p>
                      <a:pPr algn="l" fontAlgn="ctr"/>
                      <a:r>
                        <a:rPr lang="pl-PL" sz="1000" b="1" i="0" u="none" strike="noStrike">
                          <a:solidFill>
                            <a:srgbClr val="8C8C8C"/>
                          </a:solidFill>
                          <a:effectLst/>
                          <a:latin typeface="Calibri" panose="020F0502020204030204" pitchFamily="34" charset="0"/>
                        </a:rPr>
                        <a:t>EUR '000</a:t>
                      </a:r>
                    </a:p>
                  </a:txBody>
                  <a:tcPr marL="6306" marR="6306" marT="6306"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r" fontAlgn="b"/>
                      <a:r>
                        <a:rPr lang="pl-PL" sz="1000" b="1" i="0" u="none" strike="noStrike">
                          <a:solidFill>
                            <a:srgbClr val="000000"/>
                          </a:solidFill>
                          <a:effectLst/>
                          <a:latin typeface="Calibri" panose="020F0502020204030204" pitchFamily="34" charset="0"/>
                        </a:rPr>
                        <a:t>13 286</a:t>
                      </a:r>
                    </a:p>
                  </a:txBody>
                  <a:tcPr marL="6306" marR="6306" marT="6306"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14762237"/>
                  </a:ext>
                </a:extLst>
              </a:tr>
              <a:tr h="201291">
                <a:tc>
                  <a:txBody>
                    <a:bodyPr/>
                    <a:lstStyle/>
                    <a:p>
                      <a:pPr algn="l" fontAlgn="b"/>
                      <a:endParaRPr lang="pl-PL" sz="1000" b="0" i="0" u="none" strike="noStrike">
                        <a:solidFill>
                          <a:srgbClr val="000000"/>
                        </a:solidFill>
                        <a:effectLst/>
                        <a:latin typeface="Calibri" panose="020F0502020204030204" pitchFamily="34" charset="0"/>
                      </a:endParaRPr>
                    </a:p>
                  </a:txBody>
                  <a:tcPr marL="6306" marR="6306" marT="6306" marB="0" anchor="b">
                    <a:lnL>
                      <a:noFill/>
                    </a:lnL>
                    <a:lnR>
                      <a:noFill/>
                    </a:lnR>
                    <a:lnT w="635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b"/>
                      <a:endParaRPr lang="pl-PL" sz="1000" b="0" i="0" u="none" strike="noStrike">
                        <a:solidFill>
                          <a:srgbClr val="000000"/>
                        </a:solidFill>
                        <a:effectLst/>
                        <a:latin typeface="Calibri" panose="020F0502020204030204" pitchFamily="34" charset="0"/>
                      </a:endParaRPr>
                    </a:p>
                  </a:txBody>
                  <a:tcPr marL="6306" marR="6306" marT="6306" marB="0" anchor="ctr">
                    <a:lnL>
                      <a:noFill/>
                    </a:lnL>
                    <a:lnR>
                      <a:noFill/>
                    </a:lnR>
                    <a:lnT w="635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pl-PL" sz="1000" b="0" i="0" u="none" strike="noStrike">
                        <a:solidFill>
                          <a:srgbClr val="8C8C8C"/>
                        </a:solidFill>
                        <a:effectLst/>
                        <a:latin typeface="Calibri" panose="020F0502020204030204" pitchFamily="34" charset="0"/>
                      </a:endParaRPr>
                    </a:p>
                  </a:txBody>
                  <a:tcPr marL="6306" marR="6306" marT="6306" marB="0" anchor="ctr">
                    <a:lnL>
                      <a:noFill/>
                    </a:lnL>
                    <a:lnR>
                      <a:noFill/>
                    </a:lnR>
                    <a:lnT w="635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pl-PL" sz="1000" b="0" i="0" u="none" strike="noStrike">
                        <a:solidFill>
                          <a:srgbClr val="000000"/>
                        </a:solidFill>
                        <a:effectLst/>
                        <a:latin typeface="Calibri" panose="020F0502020204030204" pitchFamily="34" charset="0"/>
                      </a:endParaRPr>
                    </a:p>
                  </a:txBody>
                  <a:tcPr marL="6306" marR="6306" marT="6306" marB="0" anchor="b">
                    <a:lnL>
                      <a:noFill/>
                    </a:lnL>
                    <a:lnR>
                      <a:noFill/>
                    </a:lnR>
                    <a:lnT w="635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188041"/>
                  </a:ext>
                </a:extLst>
              </a:tr>
              <a:tr h="201291">
                <a:tc>
                  <a:txBody>
                    <a:bodyPr/>
                    <a:lstStyle/>
                    <a:p>
                      <a:pPr algn="l" fontAlgn="b"/>
                      <a:r>
                        <a:rPr lang="pl-PL" sz="1600" b="1" i="0" u="none" strike="noStrike" dirty="0">
                          <a:solidFill>
                            <a:schemeClr val="tx1"/>
                          </a:solidFill>
                          <a:effectLst/>
                          <a:latin typeface="Calibri" panose="020F0502020204030204" pitchFamily="34" charset="0"/>
                        </a:rPr>
                        <a:t>NPV</a:t>
                      </a:r>
                    </a:p>
                  </a:txBody>
                  <a:tcPr marL="6306" marR="6306" marT="6306" marB="0" anchor="b">
                    <a:lnL>
                      <a:noFill/>
                    </a:lnL>
                    <a:lnR>
                      <a:noFill/>
                    </a:lnR>
                    <a:lnT w="12700" cap="flat" cmpd="sng" algn="ctr">
                      <a:solidFill>
                        <a:schemeClr val="tx1"/>
                      </a:solidFill>
                      <a:prstDash val="solid"/>
                      <a:round/>
                      <a:headEnd type="none" w="med" len="med"/>
                      <a:tailEnd type="none" w="med" len="med"/>
                    </a:lnT>
                    <a:lnB>
                      <a:noFill/>
                    </a:lnB>
                    <a:solidFill>
                      <a:srgbClr val="856979"/>
                    </a:solidFill>
                  </a:tcPr>
                </a:tc>
                <a:tc gridSpan="2">
                  <a:txBody>
                    <a:bodyPr/>
                    <a:lstStyle/>
                    <a:p>
                      <a:pPr algn="l" fontAlgn="b"/>
                      <a:r>
                        <a:rPr lang="pl-PL" sz="1600" b="1" i="0" u="none" strike="noStrike" dirty="0">
                          <a:solidFill>
                            <a:schemeClr val="tx1"/>
                          </a:solidFill>
                          <a:effectLst/>
                          <a:latin typeface="Calibri" panose="020F0502020204030204" pitchFamily="34" charset="0"/>
                        </a:rPr>
                        <a:t>EUR '000</a:t>
                      </a:r>
                    </a:p>
                  </a:txBody>
                  <a:tcPr marL="6306" marR="6306" marT="6306" marB="0" anchor="ctr">
                    <a:lnL>
                      <a:noFill/>
                    </a:lnL>
                    <a:lnR>
                      <a:noFill/>
                    </a:lnR>
                    <a:lnT w="12700" cap="flat" cmpd="sng" algn="ctr">
                      <a:solidFill>
                        <a:schemeClr val="tx1"/>
                      </a:solidFill>
                      <a:prstDash val="solid"/>
                      <a:round/>
                      <a:headEnd type="none" w="med" len="med"/>
                      <a:tailEnd type="none" w="med" len="med"/>
                    </a:lnT>
                    <a:lnB>
                      <a:noFill/>
                    </a:lnB>
                    <a:solidFill>
                      <a:srgbClr val="856979"/>
                    </a:solidFill>
                  </a:tcPr>
                </a:tc>
                <a:tc hMerge="1">
                  <a:txBody>
                    <a:bodyPr/>
                    <a:lstStyle/>
                    <a:p>
                      <a:pPr algn="l" fontAlgn="ctr"/>
                      <a:r>
                        <a:rPr lang="pl-PL" sz="1600" b="1" i="0" u="none" strike="noStrike">
                          <a:solidFill>
                            <a:srgbClr val="8C8C8C"/>
                          </a:solidFill>
                          <a:effectLst/>
                          <a:latin typeface="Calibri" panose="020F0502020204030204" pitchFamily="34" charset="0"/>
                        </a:rPr>
                        <a:t>EUR '000</a:t>
                      </a:r>
                    </a:p>
                  </a:txBody>
                  <a:tcPr marL="6306" marR="6306" marT="6306" marB="0" anchor="ctr">
                    <a:lnL>
                      <a:noFill/>
                    </a:lnL>
                    <a:lnR>
                      <a:noFill/>
                    </a:lnR>
                    <a:lnT w="12700" cap="flat" cmpd="sng" algn="ctr">
                      <a:solidFill>
                        <a:schemeClr val="tx1"/>
                      </a:solidFill>
                      <a:prstDash val="solid"/>
                      <a:round/>
                      <a:headEnd type="none" w="med" len="med"/>
                      <a:tailEnd type="none" w="med" len="med"/>
                    </a:lnT>
                    <a:lnB>
                      <a:noFill/>
                    </a:lnB>
                    <a:solidFill>
                      <a:schemeClr val="accent5">
                        <a:lumMod val="40000"/>
                        <a:lumOff val="60000"/>
                      </a:schemeClr>
                    </a:solidFill>
                  </a:tcPr>
                </a:tc>
                <a:tc>
                  <a:txBody>
                    <a:bodyPr/>
                    <a:lstStyle/>
                    <a:p>
                      <a:pPr algn="r" fontAlgn="b"/>
                      <a:r>
                        <a:rPr lang="pl-PL" sz="1600" b="1" i="0" u="none" strike="noStrike" dirty="0">
                          <a:solidFill>
                            <a:schemeClr val="tx1"/>
                          </a:solidFill>
                          <a:effectLst/>
                          <a:latin typeface="Calibri" panose="020F0502020204030204" pitchFamily="34" charset="0"/>
                        </a:rPr>
                        <a:t>105 434</a:t>
                      </a:r>
                    </a:p>
                  </a:txBody>
                  <a:tcPr marL="6306" marR="6306" marT="6306" marB="0" anchor="b">
                    <a:lnL>
                      <a:noFill/>
                    </a:lnL>
                    <a:lnR>
                      <a:noFill/>
                    </a:lnR>
                    <a:lnT w="12700" cap="flat" cmpd="sng" algn="ctr">
                      <a:solidFill>
                        <a:schemeClr val="tx1"/>
                      </a:solidFill>
                      <a:prstDash val="solid"/>
                      <a:round/>
                      <a:headEnd type="none" w="med" len="med"/>
                      <a:tailEnd type="none" w="med" len="med"/>
                    </a:lnT>
                    <a:lnB>
                      <a:noFill/>
                    </a:lnB>
                    <a:solidFill>
                      <a:srgbClr val="856979"/>
                    </a:solidFill>
                  </a:tcPr>
                </a:tc>
                <a:extLst>
                  <a:ext uri="{0D108BD9-81ED-4DB2-BD59-A6C34878D82A}">
                    <a16:rowId xmlns:a16="http://schemas.microsoft.com/office/drawing/2014/main" val="3912436205"/>
                  </a:ext>
                </a:extLst>
              </a:tr>
              <a:tr h="201291">
                <a:tc>
                  <a:txBody>
                    <a:bodyPr/>
                    <a:lstStyle/>
                    <a:p>
                      <a:pPr algn="l" fontAlgn="b"/>
                      <a:r>
                        <a:rPr lang="pl-PL" sz="1600" b="1" i="0" u="none" strike="noStrike" dirty="0">
                          <a:solidFill>
                            <a:schemeClr val="tx1"/>
                          </a:solidFill>
                          <a:effectLst/>
                          <a:latin typeface="Calibri" panose="020F0502020204030204" pitchFamily="34" charset="0"/>
                        </a:rPr>
                        <a:t>Equity IRR</a:t>
                      </a:r>
                    </a:p>
                  </a:txBody>
                  <a:tcPr marL="6306" marR="6306" marT="6306" marB="0" anchor="b">
                    <a:lnL>
                      <a:noFill/>
                    </a:lnL>
                    <a:lnR>
                      <a:noFill/>
                    </a:lnR>
                    <a:lnT>
                      <a:noFill/>
                    </a:lnT>
                    <a:lnB>
                      <a:noFill/>
                    </a:lnB>
                    <a:solidFill>
                      <a:srgbClr val="856979"/>
                    </a:solidFill>
                  </a:tcPr>
                </a:tc>
                <a:tc gridSpan="2">
                  <a:txBody>
                    <a:bodyPr/>
                    <a:lstStyle/>
                    <a:p>
                      <a:pPr algn="l" fontAlgn="b"/>
                      <a:r>
                        <a:rPr lang="pl-PL" sz="1600" b="1" i="0" u="none" strike="noStrike" dirty="0">
                          <a:solidFill>
                            <a:schemeClr val="tx1"/>
                          </a:solidFill>
                          <a:effectLst/>
                          <a:latin typeface="Calibri" panose="020F0502020204030204" pitchFamily="34" charset="0"/>
                        </a:rPr>
                        <a:t>%</a:t>
                      </a:r>
                    </a:p>
                  </a:txBody>
                  <a:tcPr marL="6306" marR="6306" marT="6306" marB="0" anchor="ctr">
                    <a:lnL>
                      <a:noFill/>
                    </a:lnL>
                    <a:lnR>
                      <a:noFill/>
                    </a:lnR>
                    <a:lnT>
                      <a:noFill/>
                    </a:lnT>
                    <a:lnB>
                      <a:noFill/>
                    </a:lnB>
                    <a:solidFill>
                      <a:srgbClr val="856979"/>
                    </a:solidFill>
                  </a:tcPr>
                </a:tc>
                <a:tc hMerge="1">
                  <a:txBody>
                    <a:bodyPr/>
                    <a:lstStyle/>
                    <a:p>
                      <a:pPr algn="l" fontAlgn="ctr"/>
                      <a:r>
                        <a:rPr lang="pl-PL" sz="1600" b="1" i="0" u="none" strike="noStrike">
                          <a:solidFill>
                            <a:srgbClr val="8C8C8C"/>
                          </a:solidFill>
                          <a:effectLst/>
                          <a:latin typeface="Calibri" panose="020F0502020204030204" pitchFamily="34" charset="0"/>
                        </a:rPr>
                        <a:t>%</a:t>
                      </a:r>
                    </a:p>
                  </a:txBody>
                  <a:tcPr marL="6306" marR="6306" marT="6306" marB="0" anchor="ctr">
                    <a:lnL>
                      <a:noFill/>
                    </a:lnL>
                    <a:lnR>
                      <a:noFill/>
                    </a:lnR>
                    <a:lnT>
                      <a:noFill/>
                    </a:lnT>
                    <a:lnB>
                      <a:noFill/>
                    </a:lnB>
                    <a:solidFill>
                      <a:schemeClr val="accent5">
                        <a:lumMod val="40000"/>
                        <a:lumOff val="60000"/>
                      </a:schemeClr>
                    </a:solidFill>
                  </a:tcPr>
                </a:tc>
                <a:tc>
                  <a:txBody>
                    <a:bodyPr/>
                    <a:lstStyle/>
                    <a:p>
                      <a:pPr algn="r" fontAlgn="b"/>
                      <a:r>
                        <a:rPr lang="pl-PL" sz="1600" b="1" i="0" u="none" strike="noStrike" dirty="0">
                          <a:solidFill>
                            <a:schemeClr val="tx1"/>
                          </a:solidFill>
                          <a:effectLst/>
                          <a:latin typeface="Calibri" panose="020F0502020204030204" pitchFamily="34" charset="0"/>
                        </a:rPr>
                        <a:t>33,6%</a:t>
                      </a:r>
                    </a:p>
                  </a:txBody>
                  <a:tcPr marL="6306" marR="6306" marT="6306" marB="0" anchor="b">
                    <a:lnL>
                      <a:noFill/>
                    </a:lnL>
                    <a:lnR>
                      <a:noFill/>
                    </a:lnR>
                    <a:lnT>
                      <a:noFill/>
                    </a:lnT>
                    <a:lnB>
                      <a:noFill/>
                    </a:lnB>
                    <a:solidFill>
                      <a:srgbClr val="856979"/>
                    </a:solidFill>
                  </a:tcPr>
                </a:tc>
                <a:extLst>
                  <a:ext uri="{0D108BD9-81ED-4DB2-BD59-A6C34878D82A}">
                    <a16:rowId xmlns:a16="http://schemas.microsoft.com/office/drawing/2014/main" val="2690271995"/>
                  </a:ext>
                </a:extLst>
              </a:tr>
            </a:tbl>
          </a:graphicData>
        </a:graphic>
      </p:graphicFrame>
      <p:sp>
        <p:nvSpPr>
          <p:cNvPr id="9" name="pole tekstowe 8">
            <a:extLst>
              <a:ext uri="{FF2B5EF4-FFF2-40B4-BE49-F238E27FC236}">
                <a16:creationId xmlns:a16="http://schemas.microsoft.com/office/drawing/2014/main" id="{66946EA4-EB4D-EC07-CCD3-ABBFECC46F3B}"/>
              </a:ext>
            </a:extLst>
          </p:cNvPr>
          <p:cNvSpPr txBox="1"/>
          <p:nvPr/>
        </p:nvSpPr>
        <p:spPr>
          <a:xfrm>
            <a:off x="1052151" y="1355607"/>
            <a:ext cx="4802904" cy="2677656"/>
          </a:xfrm>
          <a:prstGeom prst="rect">
            <a:avLst/>
          </a:prstGeom>
          <a:noFill/>
        </p:spPr>
        <p:txBody>
          <a:bodyPr wrap="square" lIns="91440" tIns="45720" rIns="91440" bIns="45720" rtlCol="0" anchor="t">
            <a:spAutoFit/>
          </a:bodyPr>
          <a:lstStyle/>
          <a:p>
            <a:r>
              <a:rPr lang="pl-PL" sz="1400" b="1" dirty="0">
                <a:latin typeface="Calibri Light" panose="020F0302020204030204" pitchFamily="34" charset="0"/>
                <a:ea typeface="Calibri Light" panose="020F0302020204030204" pitchFamily="34" charset="0"/>
                <a:cs typeface="Calibri Light" panose="020F0302020204030204" pitchFamily="34" charset="0"/>
              </a:rPr>
              <a:t>Bateryjny magazyn energii 60MW/240MWh:</a:t>
            </a:r>
            <a:br>
              <a:rPr lang="pl-PL" sz="1400" b="1" dirty="0">
                <a:latin typeface="Calibri Light" panose="020F0302020204030204" pitchFamily="34" charset="0"/>
                <a:ea typeface="Calibri Light" panose="020F0302020204030204" pitchFamily="34" charset="0"/>
                <a:cs typeface="Calibri Light" panose="020F0302020204030204" pitchFamily="34" charset="0"/>
              </a:rPr>
            </a:br>
            <a:endParaRPr lang="pl-PL" sz="1400" b="1"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Moc zainstalowana – 60MW/240MWh,</a:t>
            </a: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Model sprzedażowy – Arbitraż + Rynek Mocy + przyszłe usługi sieciowe,</a:t>
            </a: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Finansowanie inwestycji – finansowanie własne / finansowanie dłużne,</a:t>
            </a: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Equity – min. </a:t>
            </a:r>
            <a:r>
              <a:rPr lang="pl-PL" sz="1400" dirty="0">
                <a:highlight>
                  <a:srgbClr val="FFFFFF"/>
                </a:highlight>
                <a:latin typeface="Calibri Light" panose="020F0302020204030204" pitchFamily="34" charset="0"/>
                <a:ea typeface="Calibri Light" panose="020F0302020204030204" pitchFamily="34" charset="0"/>
                <a:cs typeface="Calibri Light" panose="020F0302020204030204" pitchFamily="34" charset="0"/>
              </a:rPr>
              <a:t>30%,</a:t>
            </a: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Project Start </a:t>
            </a:r>
            <a:r>
              <a:rPr lang="pl-PL" sz="1400" dirty="0" err="1">
                <a:latin typeface="Calibri Light" panose="020F0302020204030204" pitchFamily="34" charset="0"/>
                <a:ea typeface="Calibri Light" panose="020F0302020204030204" pitchFamily="34" charset="0"/>
                <a:cs typeface="Calibri Light" panose="020F0302020204030204" pitchFamily="34" charset="0"/>
              </a:rPr>
              <a:t>Date</a:t>
            </a:r>
            <a:r>
              <a:rPr lang="pl-PL" sz="1400" dirty="0">
                <a:latin typeface="Calibri Light" panose="020F0302020204030204" pitchFamily="34" charset="0"/>
                <a:ea typeface="Calibri Light" panose="020F0302020204030204" pitchFamily="34" charset="0"/>
                <a:cs typeface="Calibri Light" panose="020F0302020204030204" pitchFamily="34" charset="0"/>
              </a:rPr>
              <a:t> – Q1 2024,</a:t>
            </a: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Project End </a:t>
            </a:r>
            <a:r>
              <a:rPr lang="pl-PL" sz="1400" dirty="0" err="1">
                <a:latin typeface="Calibri Light" panose="020F0302020204030204" pitchFamily="34" charset="0"/>
                <a:ea typeface="Calibri Light" panose="020F0302020204030204" pitchFamily="34" charset="0"/>
                <a:cs typeface="Calibri Light" panose="020F0302020204030204" pitchFamily="34" charset="0"/>
              </a:rPr>
              <a:t>Date</a:t>
            </a:r>
            <a:r>
              <a:rPr lang="pl-PL" sz="1400" dirty="0">
                <a:latin typeface="Calibri Light" panose="020F0302020204030204" pitchFamily="34" charset="0"/>
                <a:ea typeface="Calibri Light" panose="020F0302020204030204" pitchFamily="34" charset="0"/>
                <a:cs typeface="Calibri Light" panose="020F0302020204030204" pitchFamily="34" charset="0"/>
              </a:rPr>
              <a:t> – Q4 2053,</a:t>
            </a:r>
          </a:p>
          <a:p>
            <a:pPr marL="285750" indent="-285750">
              <a:buFont typeface="Wingdings" panose="05000000000000000000" pitchFamily="2" charset="2"/>
              <a:buChar char="§"/>
            </a:pPr>
            <a:r>
              <a:rPr lang="pl-PL" sz="1400" dirty="0">
                <a:latin typeface="Calibri Light" panose="020F0302020204030204" pitchFamily="34" charset="0"/>
                <a:ea typeface="Calibri Light" panose="020F0302020204030204" pitchFamily="34" charset="0"/>
                <a:cs typeface="Calibri Light" panose="020F0302020204030204" pitchFamily="34" charset="0"/>
              </a:rPr>
              <a:t>Czas życia projektu – 29 lat,</a:t>
            </a:r>
            <a:endParaRPr lang="pl-PL" sz="1400" dirty="0">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
            </a:pPr>
            <a:endParaRPr lang="pl-PL" sz="1400" dirty="0"/>
          </a:p>
        </p:txBody>
      </p:sp>
    </p:spTree>
    <p:extLst>
      <p:ext uri="{BB962C8B-B14F-4D97-AF65-F5344CB8AC3E}">
        <p14:creationId xmlns:p14="http://schemas.microsoft.com/office/powerpoint/2010/main" val="204136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ACE72D26-A0B6-A90F-71E1-3EEA47E886DA}"/>
              </a:ext>
            </a:extLst>
          </p:cNvPr>
          <p:cNvSpPr>
            <a:spLocks noGrp="1"/>
          </p:cNvSpPr>
          <p:nvPr>
            <p:ph type="title"/>
          </p:nvPr>
        </p:nvSpPr>
        <p:spPr>
          <a:xfrm>
            <a:off x="1052150" y="494587"/>
            <a:ext cx="9048780" cy="523871"/>
          </a:xfrm>
          <a:solidFill>
            <a:srgbClr val="533245"/>
          </a:solidFill>
        </p:spPr>
        <p:txBody>
          <a:bodyPr>
            <a:normAutofit fontScale="90000"/>
          </a:bodyPr>
          <a:lstStyle/>
          <a:p>
            <a:r>
              <a:rPr lang="pl-PL" sz="2200" i="1" dirty="0">
                <a:solidFill>
                  <a:schemeClr val="bg1"/>
                </a:solidFill>
                <a:latin typeface="DINRoundPro-Medi"/>
              </a:rPr>
              <a:t>WIZUALIZACJA MAGAZYNU ENERGII</a:t>
            </a:r>
            <a:br>
              <a:rPr lang="pl-PL" dirty="0">
                <a:solidFill>
                  <a:schemeClr val="bg1"/>
                </a:solidFill>
                <a:latin typeface="DINRoundPro-Medi"/>
              </a:rPr>
            </a:br>
            <a:endParaRPr lang="pl-PL" dirty="0">
              <a:solidFill>
                <a:schemeClr val="bg1"/>
              </a:solidFill>
            </a:endParaRPr>
          </a:p>
        </p:txBody>
      </p:sp>
      <p:pic>
        <p:nvPicPr>
          <p:cNvPr id="4" name="Picture 3">
            <a:extLst>
              <a:ext uri="{FF2B5EF4-FFF2-40B4-BE49-F238E27FC236}">
                <a16:creationId xmlns:a16="http://schemas.microsoft.com/office/drawing/2014/main" id="{BB546A62-8CAC-0171-0A2B-0D000A6E5377}"/>
              </a:ext>
            </a:extLst>
          </p:cNvPr>
          <p:cNvPicPr>
            <a:picLocks noChangeAspect="1"/>
          </p:cNvPicPr>
          <p:nvPr/>
        </p:nvPicPr>
        <p:blipFill rotWithShape="1">
          <a:blip r:embed="rId2"/>
          <a:srcRect l="140" t="462" r="-140" b="-231"/>
          <a:stretch/>
        </p:blipFill>
        <p:spPr>
          <a:xfrm>
            <a:off x="821674" y="1334249"/>
            <a:ext cx="6096012" cy="3698909"/>
          </a:xfrm>
          <a:prstGeom prst="rect">
            <a:avLst/>
          </a:prstGeom>
          <a:ln w="38100" cap="sq">
            <a:solidFill>
              <a:srgbClr val="533245"/>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1701FC15-38AE-C1EF-906C-1158D8F51369}"/>
              </a:ext>
            </a:extLst>
          </p:cNvPr>
          <p:cNvPicPr>
            <a:picLocks noChangeAspect="1"/>
          </p:cNvPicPr>
          <p:nvPr/>
        </p:nvPicPr>
        <p:blipFill>
          <a:blip r:embed="rId3"/>
          <a:stretch>
            <a:fillRect/>
          </a:stretch>
        </p:blipFill>
        <p:spPr>
          <a:xfrm>
            <a:off x="7360901" y="1812714"/>
            <a:ext cx="4699941" cy="4114800"/>
          </a:xfrm>
          <a:prstGeom prst="rect">
            <a:avLst/>
          </a:prstGeom>
        </p:spPr>
      </p:pic>
    </p:spTree>
    <p:extLst>
      <p:ext uri="{BB962C8B-B14F-4D97-AF65-F5344CB8AC3E}">
        <p14:creationId xmlns:p14="http://schemas.microsoft.com/office/powerpoint/2010/main" val="2311675942"/>
      </p:ext>
    </p:extLst>
  </p:cSld>
  <p:clrMapOvr>
    <a:masterClrMapping/>
  </p:clrMapOvr>
</p:sld>
</file>

<file path=ppt/theme/theme1.xml><?xml version="1.0" encoding="utf-8"?>
<a:theme xmlns:a="http://schemas.openxmlformats.org/drawingml/2006/main" name="2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B507687B2F45040B33A1188D4C5B741" ma:contentTypeVersion="5" ma:contentTypeDescription="Utwórz nowy dokument." ma:contentTypeScope="" ma:versionID="685edb83d555c5653e76e6dbb0327490">
  <xsd:schema xmlns:xsd="http://www.w3.org/2001/XMLSchema" xmlns:xs="http://www.w3.org/2001/XMLSchema" xmlns:p="http://schemas.microsoft.com/office/2006/metadata/properties" xmlns:ns2="071ba9df-6ab1-4736-832a-9f27fac6c93f" xmlns:ns3="7db8c05d-4efe-414e-bcdb-47fc6ed7db4d" targetNamespace="http://schemas.microsoft.com/office/2006/metadata/properties" ma:root="true" ma:fieldsID="aa76c942e652ccf38edc78e346647926" ns2:_="" ns3:_="">
    <xsd:import namespace="071ba9df-6ab1-4736-832a-9f27fac6c93f"/>
    <xsd:import namespace="7db8c05d-4efe-414e-bcdb-47fc6ed7db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1ba9df-6ab1-4736-832a-9f27fac6c9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b8c05d-4efe-414e-bcdb-47fc6ed7db4d"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35EAF0-3E9E-4E9D-B174-553B9B4A1642}">
  <ds:schemaRefs>
    <ds:schemaRef ds:uri="http://schemas.microsoft.com/office/2006/documentManagement/types"/>
    <ds:schemaRef ds:uri="071ba9df-6ab1-4736-832a-9f27fac6c93f"/>
    <ds:schemaRef ds:uri="http://www.w3.org/XML/1998/namespace"/>
    <ds:schemaRef ds:uri="http://schemas.microsoft.com/office/2006/metadata/properties"/>
    <ds:schemaRef ds:uri="7db8c05d-4efe-414e-bcdb-47fc6ed7db4d"/>
    <ds:schemaRef ds:uri="http://purl.org/dc/term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EA88AF5D-D7E3-48B0-B7E3-B6C16CEC7582}">
  <ds:schemaRefs>
    <ds:schemaRef ds:uri="http://schemas.microsoft.com/sharepoint/v3/contenttype/forms"/>
  </ds:schemaRefs>
</ds:datastoreItem>
</file>

<file path=customXml/itemProps3.xml><?xml version="1.0" encoding="utf-8"?>
<ds:datastoreItem xmlns:ds="http://schemas.openxmlformats.org/officeDocument/2006/customXml" ds:itemID="{652F7D6A-07A5-431E-AFE2-1C1569F2B37A}">
  <ds:schemaRefs>
    <ds:schemaRef ds:uri="071ba9df-6ab1-4736-832a-9f27fac6c93f"/>
    <ds:schemaRef ds:uri="7db8c05d-4efe-414e-bcdb-47fc6ed7db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392</TotalTime>
  <Words>2503</Words>
  <Application>Microsoft Office PowerPoint</Application>
  <PresentationFormat>Panoramiczny</PresentationFormat>
  <Paragraphs>382</Paragraphs>
  <Slides>18</Slides>
  <Notes>3</Notes>
  <HiddenSlides>0</HiddenSlides>
  <MMClips>0</MMClips>
  <ScaleCrop>false</ScaleCrop>
  <HeadingPairs>
    <vt:vector size="6" baseType="variant">
      <vt:variant>
        <vt:lpstr>Używane czcionki</vt:lpstr>
      </vt:variant>
      <vt:variant>
        <vt:i4>7</vt:i4>
      </vt:variant>
      <vt:variant>
        <vt:lpstr>Motyw</vt:lpstr>
      </vt:variant>
      <vt:variant>
        <vt:i4>6</vt:i4>
      </vt:variant>
      <vt:variant>
        <vt:lpstr>Tytuły slajdów</vt:lpstr>
      </vt:variant>
      <vt:variant>
        <vt:i4>18</vt:i4>
      </vt:variant>
    </vt:vector>
  </HeadingPairs>
  <TitlesOfParts>
    <vt:vector size="31" baseType="lpstr">
      <vt:lpstr>Arial</vt:lpstr>
      <vt:lpstr>Calibri</vt:lpstr>
      <vt:lpstr>Calibri Light</vt:lpstr>
      <vt:lpstr>DINRoundPro</vt:lpstr>
      <vt:lpstr>DINRoundPro-Medi</vt:lpstr>
      <vt:lpstr>Lato</vt:lpstr>
      <vt:lpstr>Wingdings</vt:lpstr>
      <vt:lpstr>2_Projekt niestandardowy</vt:lpstr>
      <vt:lpstr>3_Projekt niestandardowy</vt:lpstr>
      <vt:lpstr>1_Projekt niestandardowy</vt:lpstr>
      <vt:lpstr>4_Projekt niestandardowy</vt:lpstr>
      <vt:lpstr>5_Projekt niestandardowy</vt:lpstr>
      <vt:lpstr>3_Motyw pakietu Office</vt:lpstr>
      <vt:lpstr>   </vt:lpstr>
      <vt:lpstr>Mierzęcice RES Park Business proposal </vt:lpstr>
      <vt:lpstr>Prezentacja programu PowerPoint</vt:lpstr>
      <vt:lpstr>Prezentacja programu PowerPoint</vt:lpstr>
      <vt:lpstr>PRZEWIDYWANE KOSZTY DEWELOPMENTU </vt:lpstr>
      <vt:lpstr>HARMONOGRAM CZASOWY ROZWOJU PROJEKTU </vt:lpstr>
      <vt:lpstr>PV –MODEL FINANSOWY </vt:lpstr>
      <vt:lpstr>BESS – MODEL FINANSOWY </vt:lpstr>
      <vt:lpstr>WIZUALIZACJA MAGAZYNU ENERGII </vt:lpstr>
      <vt:lpstr>Prezentacja programu PowerPoint</vt:lpstr>
      <vt:lpstr>RYZYKA PROJEKTU </vt:lpstr>
      <vt:lpstr>DL ENERGY PROJECT  </vt:lpstr>
      <vt:lpstr>MAIN ASUMPTIONS</vt:lpstr>
      <vt:lpstr>BUSINESS ASSUMPTIONS</vt:lpstr>
      <vt:lpstr>ATTACHMENTS</vt:lpstr>
      <vt:lpstr>Prezentacja programu PowerPoint</vt:lpstr>
      <vt:lpstr>GREEN SOLUTIONS ARE OUR PRIORITY</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Marta Kądziela</dc:creator>
  <cp:lastModifiedBy>Laura Kikmunter</cp:lastModifiedBy>
  <cp:revision>8</cp:revision>
  <cp:lastPrinted>2023-08-22T11:15:04Z</cp:lastPrinted>
  <dcterms:created xsi:type="dcterms:W3CDTF">2019-03-29T09:54:35Z</dcterms:created>
  <dcterms:modified xsi:type="dcterms:W3CDTF">2023-11-27T15:03:24Z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0x010100AB507687B2F45040B33A1188D4C5B741</vt:lpwstr>
  </property>
</Properties>
</file>