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48" r:id="rId4"/>
    <p:sldMasterId id="2147483648" r:id="rId5"/>
    <p:sldMasterId id="2147483739" r:id="rId6"/>
    <p:sldMasterId id="2147483711" r:id="rId7"/>
    <p:sldMasterId id="2147483742" r:id="rId8"/>
    <p:sldMasterId id="2147483691" r:id="rId9"/>
  </p:sldMasterIdLst>
  <p:notesMasterIdLst>
    <p:notesMasterId r:id="rId61"/>
  </p:notesMasterIdLst>
  <p:handoutMasterIdLst>
    <p:handoutMasterId r:id="rId62"/>
  </p:handoutMasterIdLst>
  <p:sldIdLst>
    <p:sldId id="1953" r:id="rId10"/>
    <p:sldId id="1989" r:id="rId11"/>
    <p:sldId id="1986" r:id="rId12"/>
    <p:sldId id="1987" r:id="rId13"/>
    <p:sldId id="1991" r:id="rId14"/>
    <p:sldId id="940" r:id="rId15"/>
    <p:sldId id="1954" r:id="rId16"/>
    <p:sldId id="523" r:id="rId17"/>
    <p:sldId id="1972" r:id="rId18"/>
    <p:sldId id="1968" r:id="rId19"/>
    <p:sldId id="1008" r:id="rId20"/>
    <p:sldId id="1990" r:id="rId21"/>
    <p:sldId id="730" r:id="rId22"/>
    <p:sldId id="1907" r:id="rId23"/>
    <p:sldId id="1955" r:id="rId24"/>
    <p:sldId id="1956" r:id="rId25"/>
    <p:sldId id="947" r:id="rId26"/>
    <p:sldId id="945" r:id="rId27"/>
    <p:sldId id="525" r:id="rId28"/>
    <p:sldId id="1961" r:id="rId29"/>
    <p:sldId id="1976" r:id="rId30"/>
    <p:sldId id="1032" r:id="rId31"/>
    <p:sldId id="1018" r:id="rId32"/>
    <p:sldId id="636" r:id="rId33"/>
    <p:sldId id="1019" r:id="rId34"/>
    <p:sldId id="1952" r:id="rId35"/>
    <p:sldId id="1876" r:id="rId36"/>
    <p:sldId id="1892" r:id="rId37"/>
    <p:sldId id="1047" r:id="rId38"/>
    <p:sldId id="1006" r:id="rId39"/>
    <p:sldId id="602" r:id="rId40"/>
    <p:sldId id="607" r:id="rId41"/>
    <p:sldId id="911" r:id="rId42"/>
    <p:sldId id="1977" r:id="rId43"/>
    <p:sldId id="612" r:id="rId44"/>
    <p:sldId id="1020" r:id="rId45"/>
    <p:sldId id="904" r:id="rId46"/>
    <p:sldId id="898" r:id="rId47"/>
    <p:sldId id="1938" r:id="rId48"/>
    <p:sldId id="870" r:id="rId49"/>
    <p:sldId id="1978" r:id="rId50"/>
    <p:sldId id="1035" r:id="rId51"/>
    <p:sldId id="1979" r:id="rId52"/>
    <p:sldId id="1958" r:id="rId53"/>
    <p:sldId id="1939" r:id="rId54"/>
    <p:sldId id="881" r:id="rId55"/>
    <p:sldId id="882" r:id="rId56"/>
    <p:sldId id="1050" r:id="rId57"/>
    <p:sldId id="916" r:id="rId58"/>
    <p:sldId id="724" r:id="rId59"/>
    <p:sldId id="513" r:id="rId60"/>
  </p:sldIdLst>
  <p:sldSz cx="12192000" cy="6858000"/>
  <p:notesSz cx="7104063" cy="102346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 OF PORTFOLIO AND EXPERIENCE" id="{C0DBFE90-E2F4-41AF-9DE7-4C3BE839CFDA}">
          <p14:sldIdLst>
            <p14:sldId id="1953"/>
            <p14:sldId id="1989"/>
            <p14:sldId id="1986"/>
            <p14:sldId id="1987"/>
            <p14:sldId id="1991"/>
            <p14:sldId id="940"/>
            <p14:sldId id="1954"/>
            <p14:sldId id="523"/>
            <p14:sldId id="1972"/>
            <p14:sldId id="1968"/>
            <p14:sldId id="1008"/>
            <p14:sldId id="1990"/>
          </p14:sldIdLst>
        </p14:section>
        <p14:section name="STRUCTURE &amp; ORGANIZATION" id="{41A1698B-37AF-436B-A746-E18AC3B4CB01}">
          <p14:sldIdLst>
            <p14:sldId id="730"/>
            <p14:sldId id="1907"/>
            <p14:sldId id="1955"/>
            <p14:sldId id="1956"/>
            <p14:sldId id="947"/>
            <p14:sldId id="945"/>
          </p14:sldIdLst>
        </p14:section>
        <p14:section name="PRESENTATION OF PROJECTS" id="{1789C018-37FA-4856-B998-7142EB7FC8E8}">
          <p14:sldIdLst>
            <p14:sldId id="525"/>
            <p14:sldId id="1961"/>
            <p14:sldId id="1976"/>
            <p14:sldId id="1032"/>
            <p14:sldId id="1018"/>
            <p14:sldId id="636"/>
            <p14:sldId id="1019"/>
            <p14:sldId id="1952"/>
            <p14:sldId id="1876"/>
            <p14:sldId id="1892"/>
            <p14:sldId id="1047"/>
            <p14:sldId id="1006"/>
            <p14:sldId id="602"/>
            <p14:sldId id="607"/>
            <p14:sldId id="911"/>
            <p14:sldId id="1977"/>
            <p14:sldId id="612"/>
            <p14:sldId id="1020"/>
            <p14:sldId id="904"/>
            <p14:sldId id="898"/>
            <p14:sldId id="1938"/>
            <p14:sldId id="870"/>
            <p14:sldId id="1978"/>
            <p14:sldId id="1035"/>
            <p14:sldId id="1979"/>
            <p14:sldId id="1958"/>
          </p14:sldIdLst>
        </p14:section>
        <p14:section name="ATTACHMENTS" id="{2778A723-4B7A-409F-8148-7CC29C42DE4C}">
          <p14:sldIdLst>
            <p14:sldId id="1939"/>
            <p14:sldId id="881"/>
            <p14:sldId id="882"/>
            <p14:sldId id="1050"/>
            <p14:sldId id="916"/>
            <p14:sldId id="724"/>
          </p14:sldIdLst>
        </p14:section>
        <p14:section name="Kontakt" id="{B3744B5A-FBE6-4650-881F-5B804A6B6AB0}">
          <p14:sldIdLst>
            <p14:sldId id="513"/>
          </p14:sldIdLst>
        </p14:section>
      </p14:sectionLst>
    </p:ext>
    <p:ext uri="{EFAFB233-063F-42B5-8137-9DF3F51BA10A}">
      <p15:sldGuideLst xmlns:p15="http://schemas.microsoft.com/office/powerpoint/2012/main">
        <p15:guide id="10" orient="horz" pos="3861" userDrawn="1">
          <p15:clr>
            <a:srgbClr val="A4A3A4"/>
          </p15:clr>
        </p15:guide>
        <p15:guide id="11" orient="horz" pos="3453" userDrawn="1">
          <p15:clr>
            <a:srgbClr val="A4A3A4"/>
          </p15:clr>
        </p15:guide>
        <p15:guide id="22" pos="665" userDrawn="1">
          <p15:clr>
            <a:srgbClr val="F26B43"/>
          </p15:clr>
        </p15:guide>
        <p15:guide id="26" pos="2343" userDrawn="1">
          <p15:clr>
            <a:srgbClr val="F26B43"/>
          </p15:clr>
        </p15:guide>
        <p15:guide id="27" orient="horz" pos="2840" userDrawn="1">
          <p15:clr>
            <a:srgbClr val="A4A3A4"/>
          </p15:clr>
        </p15:guide>
        <p15:guide id="28" pos="3704" userDrawn="1">
          <p15:clr>
            <a:srgbClr val="F26B43"/>
          </p15:clr>
        </p15:guide>
        <p15:guide id="29" orient="horz" pos="3612" userDrawn="1">
          <p15:clr>
            <a:srgbClr val="A4A3A4"/>
          </p15:clr>
        </p15:guide>
        <p15:guide id="30" orient="horz" pos="1003" userDrawn="1">
          <p15:clr>
            <a:srgbClr val="A4A3A4"/>
          </p15:clr>
        </p15:guide>
        <p15:guide id="31" pos="529" userDrawn="1">
          <p15:clr>
            <a:srgbClr val="F26B43"/>
          </p15:clr>
        </p15:guide>
        <p15:guide id="32" orient="horz" pos="300" userDrawn="1">
          <p15:clr>
            <a:srgbClr val="A4A3A4"/>
          </p15:clr>
        </p15:guide>
        <p15:guide id="33" pos="4475" userDrawn="1">
          <p15:clr>
            <a:srgbClr val="F26B43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6F5D211-AC50-34C1-B508-3426066E5D91}" name="blazej.stodulkiewiczdl@outlook.com" initials="b" userId="122e8362d04e9956" providerId="Windows Live"/>
  <p188:author id="{42CF0F34-59BF-AA93-2855-3EB0B0CD7E58}" name="Jakub Machul" initials="JM" userId="S::jakub.machul@dlinvest.pl::bf22b1fd-6575-4f92-983f-0cdaab751218" providerId="AD"/>
  <p188:author id="{6B46CF85-E90E-510D-020D-E0DCC88E1243}" name="Aleksandra Myśków" initials="AM" userId="Aleksandra Myśków" providerId="None"/>
  <p188:author id="{F627C5AE-E073-EB40-B692-F1D4A48F36CF}" name="Łukasz Girycki" initials="ŁG" userId="Łukasz Girycki" providerId="None"/>
  <p188:author id="{317630B5-F4CE-4E9C-DF41-37292ECF255B}" name="dominik leszczynski" initials="dl" userId="0dc65cba40de6573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 Malirz" initials="JM" lastIdx="1" clrIdx="0">
    <p:extLst>
      <p:ext uri="{19B8F6BF-5375-455C-9EA6-DF929625EA0E}">
        <p15:presenceInfo xmlns:p15="http://schemas.microsoft.com/office/powerpoint/2012/main" userId="Julia Malirz" providerId="None"/>
      </p:ext>
    </p:extLst>
  </p:cmAuthor>
  <p:cmAuthor id="2" name="Marta Kądziela" initials="MK" lastIdx="2" clrIdx="1">
    <p:extLst>
      <p:ext uri="{19B8F6BF-5375-455C-9EA6-DF929625EA0E}">
        <p15:presenceInfo xmlns:p15="http://schemas.microsoft.com/office/powerpoint/2012/main" userId="Marta Kądziela" providerId="None"/>
      </p:ext>
    </p:extLst>
  </p:cmAuthor>
  <p:cmAuthor id="3" name="dominik leszczynski" initials="dl" lastIdx="26" clrIdx="2">
    <p:extLst>
      <p:ext uri="{19B8F6BF-5375-455C-9EA6-DF929625EA0E}">
        <p15:presenceInfo xmlns:p15="http://schemas.microsoft.com/office/powerpoint/2012/main" userId="0dc65cba40de6573" providerId="Windows Live"/>
      </p:ext>
    </p:extLst>
  </p:cmAuthor>
  <p:cmAuthor id="4" name="Aleksandra Myśków" initials="AM" lastIdx="1" clrIdx="3">
    <p:extLst>
      <p:ext uri="{19B8F6BF-5375-455C-9EA6-DF929625EA0E}">
        <p15:presenceInfo xmlns:p15="http://schemas.microsoft.com/office/powerpoint/2012/main" userId="Aleksandra Myśków" providerId="None"/>
      </p:ext>
    </p:extLst>
  </p:cmAuthor>
  <p:cmAuthor id="5" name="blazej.stodulkiewiczdl@outlook.com" initials="b" lastIdx="1" clrIdx="4">
    <p:extLst>
      <p:ext uri="{19B8F6BF-5375-455C-9EA6-DF929625EA0E}">
        <p15:presenceInfo xmlns:p15="http://schemas.microsoft.com/office/powerpoint/2012/main" userId="122e8362d04e995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3245"/>
    <a:srgbClr val="633F53"/>
    <a:srgbClr val="F8F8F8"/>
    <a:srgbClr val="FAFAFA"/>
    <a:srgbClr val="5B2F49"/>
    <a:srgbClr val="71A835"/>
    <a:srgbClr val="939599"/>
    <a:srgbClr val="50B737"/>
    <a:srgbClr val="B1A374"/>
    <a:srgbClr val="306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2EBA69-64D4-4307-8CDB-E598277E6F05}" v="65" vWet="67" dt="2023-08-03T14:26:22.185"/>
    <p1510:client id="{D2C0A8F6-6607-45B3-A558-11C020FCC0DB}" v="194" dt="2023-08-03T21:35:07.7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Styl jasny 3 — Ak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Styl jasny 1 — Ak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Styl pośredni 3 — Ak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Styl pośredni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Styl pośredni 3 — Ak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56"/>
      </p:cViewPr>
      <p:guideLst>
        <p:guide orient="horz" pos="3861"/>
        <p:guide orient="horz" pos="3453"/>
        <p:guide pos="665"/>
        <p:guide pos="2343"/>
        <p:guide orient="horz" pos="2840"/>
        <p:guide pos="3704"/>
        <p:guide orient="horz" pos="3612"/>
        <p:guide orient="horz" pos="1003"/>
        <p:guide pos="529"/>
        <p:guide orient="horz" pos="300"/>
        <p:guide pos="447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commentAuthors" Target="commentAuthors.xml"/><Relationship Id="rId68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presProps" Target="presProps.xml"/><Relationship Id="rId69" Type="http://schemas.microsoft.com/office/2018/10/relationships/authors" Target="author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Arkusz1!$A$2:$A$17</cx:f>
        <cx:lvl ptCount="16">
          <cx:pt idx="0">logistics</cx:pt>
          <cx:pt idx="1">office</cx:pt>
          <cx:pt idx="2">retail parks</cx:pt>
        </cx:lvl>
        <cx:lvl ptCount="0"/>
        <cx:lvl ptCount="0"/>
      </cx:strDim>
      <cx:numDim type="size">
        <cx:f>Arkusz1!$B$2:$B$17</cx:f>
        <cx:lvl ptCount="16" formatCode="0%">
          <cx:pt idx="0">0.69999999999999996</cx:pt>
          <cx:pt idx="1">0.20000000000000001</cx:pt>
          <cx:pt idx="2">0.10000000000000001</cx:pt>
        </cx:lvl>
      </cx:numDim>
    </cx:data>
  </cx:chartData>
  <cx:chart>
    <cx:plotArea>
      <cx:plotAreaRegion>
        <cx:series layoutId="treemap" uniqueId="{5DAFE6A9-C4CB-468E-B3FF-B5B5C8C7464F}">
          <cx:tx>
            <cx:txData>
              <cx:f>Arkusz1!$B$1</cx:f>
              <cx:v>Seria1</cx:v>
            </cx:txData>
          </cx:tx>
          <cx:spPr>
            <a:ln>
              <a:noFill/>
            </a:ln>
          </cx:spPr>
          <cx:dataPt idx="0">
            <cx:spPr>
              <a:solidFill>
                <a:srgbClr val="533245"/>
              </a:solidFill>
            </cx:spPr>
          </cx:dataPt>
          <cx:dataPt idx="1">
            <cx:spPr>
              <a:solidFill>
                <a:prstClr val="white">
                  <a:lumMod val="50000"/>
                </a:prstClr>
              </a:solidFill>
            </cx:spPr>
          </cx:dataPt>
          <cx:dataPt idx="2">
            <cx:spPr>
              <a:solidFill>
                <a:srgbClr val="8C7E52"/>
              </a:solidFill>
            </cx:spPr>
          </cx:dataPt>
          <cx:dataLabels pos="inEnd">
            <cx:txPr>
              <a:bodyPr spcFirstLastPara="1" vertOverflow="ellipsis" horzOverflow="overflow" wrap="square" lIns="38100" tIns="19050" rIns="38100" bIns="19050" anchor="ctr" anchorCtr="1">
                <a:spAutoFit/>
              </a:bodyPr>
              <a:lstStyle/>
              <a:p>
                <a:pPr algn="ctr" rtl="0">
                  <a:defRPr b="1">
                    <a:solidFill>
                      <a:schemeClr val="bg1"/>
                    </a:solidFill>
                  </a:defRPr>
                </a:pPr>
                <a:endParaRPr lang="pl-PL" sz="1197" b="1" i="0" u="none" strike="noStrike" baseline="0">
                  <a:solidFill>
                    <a:schemeClr val="bg1"/>
                  </a:solidFill>
                  <a:latin typeface="Calibri" panose="020F0502020204030204"/>
                </a:endParaRPr>
              </a:p>
            </cx:txPr>
            <cx:visibility seriesName="0" categoryName="0" value="1"/>
            <cx:separator>, </cx:separator>
          </cx:dataLabels>
          <cx:dataId val="0"/>
          <cx:layoutPr>
            <cx:parentLabelLayout val="overlapping"/>
          </cx:layoutPr>
        </cx:series>
      </cx:plotAreaRegion>
    </cx:plotArea>
  </cx:chart>
  <cx:spPr>
    <a:noFill/>
    <a:ln>
      <a:noFill/>
    </a:ln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14">
  <cs:axisTitle>
    <cs:lnRef idx="0"/>
    <cs:fillRef idx="0"/>
    <cs:effectRef idx="0"/>
    <cs:fontRef idx="major">
      <a:schemeClr val="dk1">
        <a:lumMod val="50000"/>
        <a:lumOff val="50000"/>
      </a:schemeClr>
    </cs:fontRef>
    <cs:spPr>
      <a:solidFill>
        <a:schemeClr val="bg1">
          <a:lumMod val="85000"/>
        </a:schemeClr>
      </a:solidFill>
      <a:ln w="19050">
        <a:solidFill>
          <a:schemeClr val="bg1"/>
        </a:solidFill>
      </a:ln>
    </cs:spPr>
    <cs:defRPr sz="1197"/>
  </cs:axisTitle>
  <cs:categoryAxis>
    <cs:lnRef idx="0"/>
    <cs:fillRef idx="0"/>
    <cs:effectRef idx="0"/>
    <cs:fontRef idx="major">
      <a:schemeClr val="dk1">
        <a:lumMod val="50000"/>
        <a:lumOff val="50000"/>
      </a:schemeClr>
    </cs:fontRef>
    <cs:defRPr sz="1197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/>
    <cs:bodyPr lIns="38100" tIns="19050" rIns="38100" bIns="19050">
      <a:spAutoFit/>
    </cs:bodyPr>
  </cs:dataLabel>
  <cs:dataLabelCallout>
    <cs:lnRef idx="0"/>
    <cs:fillRef idx="0"/>
    <cs:effectRef idx="0"/>
    <cs:fontRef idx="major">
      <a:schemeClr val="dk1">
        <a:lumMod val="50000"/>
        <a:lumOff val="50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9525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  <a:lumOff val="10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ajor">
      <a:schemeClr val="dk1">
        <a:lumMod val="50000"/>
        <a:lumOff val="50000"/>
      </a:schemeClr>
    </cs:fontRef>
    <cs:defRPr sz="1197"/>
  </cs:seriesAxis>
  <cs:seriesLine>
    <cs:lnRef idx="0"/>
    <cs:fillRef idx="0"/>
    <cs:effectRef idx="0"/>
    <cs:fontRef idx="minor">
      <a:schemeClr val="dk1"/>
    </cs:fontRef>
    <cs:spPr>
      <a:ln w="9525" cap="flat">
        <a:solidFill>
          <a:schemeClr val="bg1">
            <a:lumMod val="50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spc="0" normalizeH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ajor">
      <a:schemeClr val="dk1">
        <a:lumMod val="50000"/>
        <a:lumOff val="50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ajor">
      <a:schemeClr val="dk1">
        <a:lumMod val="50000"/>
        <a:lumOff val="50000"/>
      </a:schemeClr>
    </cs:fontRef>
    <cs:defRPr sz="1197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D62D48-363F-4CC0-B5E8-C89CEA44D142}" type="doc">
      <dgm:prSet loTypeId="urn:microsoft.com/office/officeart/2005/8/layout/cycle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pl-PL"/>
        </a:p>
      </dgm:t>
    </dgm:pt>
    <dgm:pt modelId="{AB14E89C-31D3-4685-A21E-2AEC52D53056}">
      <dgm:prSet phldrT="[Tekst]" custT="1"/>
      <dgm:spPr>
        <a:solidFill>
          <a:srgbClr val="633F53"/>
        </a:solidFill>
        <a:ln>
          <a:noFill/>
        </a:ln>
      </dgm:spPr>
      <dgm:t>
        <a:bodyPr/>
        <a:lstStyle/>
        <a:p>
          <a:pPr algn="ctr"/>
          <a:r>
            <a:rPr lang="pl-PL" sz="1100" b="1">
              <a:solidFill>
                <a:schemeClr val="bg1"/>
              </a:solidFill>
              <a:latin typeface="+mj-lt"/>
            </a:rPr>
            <a:t>DL ARCHITECTURE</a:t>
          </a:r>
          <a:endParaRPr lang="pl-PL" sz="900">
            <a:solidFill>
              <a:schemeClr val="bg1"/>
            </a:solidFill>
            <a:latin typeface="+mj-lt"/>
          </a:endParaRPr>
        </a:p>
      </dgm:t>
    </dgm:pt>
    <dgm:pt modelId="{03337AB3-C957-410F-AAA6-9AE814D6C973}" type="parTrans" cxnId="{789C3CF0-1829-48F2-8D3E-C06B86ABE8B0}">
      <dgm:prSet/>
      <dgm:spPr/>
      <dgm:t>
        <a:bodyPr/>
        <a:lstStyle/>
        <a:p>
          <a:pPr algn="l"/>
          <a:endParaRPr lang="pl-PL" sz="1050"/>
        </a:p>
      </dgm:t>
    </dgm:pt>
    <dgm:pt modelId="{0750A602-3F0E-466F-94BF-F2AD997CA840}" type="sibTrans" cxnId="{789C3CF0-1829-48F2-8D3E-C06B86ABE8B0}">
      <dgm:prSet/>
      <dgm:spPr>
        <a:ln w="15875">
          <a:solidFill>
            <a:srgbClr val="633F53"/>
          </a:solidFill>
        </a:ln>
      </dgm:spPr>
      <dgm:t>
        <a:bodyPr/>
        <a:lstStyle/>
        <a:p>
          <a:pPr algn="l"/>
          <a:endParaRPr lang="pl-PL" sz="1050"/>
        </a:p>
      </dgm:t>
    </dgm:pt>
    <dgm:pt modelId="{9A9E8D25-5D38-4F9A-B379-D87F9EFFDD65}">
      <dgm:prSet phldrT="[Tekst]" custT="1"/>
      <dgm:spPr>
        <a:solidFill>
          <a:srgbClr val="633F53"/>
        </a:solidFill>
        <a:ln>
          <a:noFill/>
        </a:ln>
      </dgm:spPr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n-US" sz="11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DZIAŁY KONSTRUKCYJNE </a:t>
          </a:r>
          <a:br>
            <a:rPr lang="pl-PL" sz="11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</a:br>
          <a:r>
            <a:rPr lang="en-US" sz="11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I</a:t>
          </a:r>
          <a:r>
            <a:rPr lang="pl-PL" sz="11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11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PRODUKCYJNE </a:t>
          </a:r>
          <a:endParaRPr lang="pl-PL" sz="700" dirty="0">
            <a:solidFill>
              <a:schemeClr val="bg1"/>
            </a:solidFill>
            <a:latin typeface="+mj-lt"/>
          </a:endParaRPr>
        </a:p>
      </dgm:t>
    </dgm:pt>
    <dgm:pt modelId="{CC97D737-3CC0-4989-8DC1-CBD19D951FE9}" type="parTrans" cxnId="{6C9C365B-E1CA-42B4-A672-AD6DE04AA695}">
      <dgm:prSet/>
      <dgm:spPr/>
      <dgm:t>
        <a:bodyPr/>
        <a:lstStyle/>
        <a:p>
          <a:pPr algn="l"/>
          <a:endParaRPr lang="pl-PL" sz="1050"/>
        </a:p>
      </dgm:t>
    </dgm:pt>
    <dgm:pt modelId="{14EF0FFE-5A24-434C-8139-144F7BC280F8}" type="sibTrans" cxnId="{6C9C365B-E1CA-42B4-A672-AD6DE04AA695}">
      <dgm:prSet/>
      <dgm:spPr>
        <a:ln w="15875">
          <a:solidFill>
            <a:srgbClr val="633F53"/>
          </a:solidFill>
        </a:ln>
      </dgm:spPr>
      <dgm:t>
        <a:bodyPr/>
        <a:lstStyle/>
        <a:p>
          <a:pPr algn="l"/>
          <a:endParaRPr lang="pl-PL" sz="1050"/>
        </a:p>
      </dgm:t>
    </dgm:pt>
    <dgm:pt modelId="{C161F8AF-8FC5-468E-85FE-77FCA47B0710}">
      <dgm:prSet custT="1"/>
      <dgm:spPr>
        <a:solidFill>
          <a:srgbClr val="633F53"/>
        </a:solidFill>
        <a:ln>
          <a:noFill/>
        </a:ln>
      </dgm:spPr>
      <dgm:t>
        <a:bodyPr/>
        <a:lstStyle/>
        <a:p>
          <a:pPr algn="ctr"/>
          <a:r>
            <a:rPr lang="pl-PL" sz="1100" b="1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DZIAŁ ZARZĄDZANIA OBIEKTAMI </a:t>
          </a:r>
          <a:endParaRPr lang="pl-PL" sz="1000" b="1">
            <a:solidFill>
              <a:schemeClr val="bg1"/>
            </a:solidFill>
            <a:latin typeface="+mj-lt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77045193-FDAE-49EE-889D-34281DA749E9}" type="parTrans" cxnId="{A1A00690-778B-4A99-AC1F-3F02140C0AB2}">
      <dgm:prSet/>
      <dgm:spPr/>
      <dgm:t>
        <a:bodyPr/>
        <a:lstStyle/>
        <a:p>
          <a:pPr algn="l"/>
          <a:endParaRPr lang="pl-PL" sz="1050"/>
        </a:p>
      </dgm:t>
    </dgm:pt>
    <dgm:pt modelId="{4114A256-40CC-4C8B-8961-E85B3D7E1843}" type="sibTrans" cxnId="{A1A00690-778B-4A99-AC1F-3F02140C0AB2}">
      <dgm:prSet/>
      <dgm:spPr>
        <a:ln w="15875">
          <a:solidFill>
            <a:srgbClr val="633F53"/>
          </a:solidFill>
        </a:ln>
      </dgm:spPr>
      <dgm:t>
        <a:bodyPr/>
        <a:lstStyle/>
        <a:p>
          <a:pPr algn="l"/>
          <a:endParaRPr lang="pl-PL" sz="1050"/>
        </a:p>
      </dgm:t>
    </dgm:pt>
    <dgm:pt modelId="{6995E3F2-C928-446C-B82A-4A1F9A9FA278}">
      <dgm:prSet custT="1"/>
      <dgm:spPr>
        <a:solidFill>
          <a:srgbClr val="633F53"/>
        </a:solidFill>
        <a:ln>
          <a:noFill/>
        </a:ln>
      </dgm:spPr>
      <dgm:t>
        <a:bodyPr/>
        <a:lstStyle/>
        <a:p>
          <a:pPr algn="ctr"/>
          <a:r>
            <a:rPr lang="pl-PL" sz="1100" b="1">
              <a:solidFill>
                <a:schemeClr val="bg1"/>
              </a:solidFill>
              <a:latin typeface="+mj-lt"/>
            </a:rPr>
            <a:t>DZIAŁ EKSPANSJI</a:t>
          </a:r>
          <a:endParaRPr lang="pl-PL" sz="1000" b="1">
            <a:solidFill>
              <a:schemeClr val="bg1"/>
            </a:solidFill>
            <a:latin typeface="+mj-lt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13BF4E18-1C98-4CC1-9F31-FD3F30E394D1}" type="parTrans" cxnId="{B1D3462A-128E-4F52-9EFF-4373E5DE5BCC}">
      <dgm:prSet/>
      <dgm:spPr/>
      <dgm:t>
        <a:bodyPr/>
        <a:lstStyle/>
        <a:p>
          <a:pPr algn="l"/>
          <a:endParaRPr lang="pl-PL" sz="1050"/>
        </a:p>
      </dgm:t>
    </dgm:pt>
    <dgm:pt modelId="{669E7A55-29D1-46F2-951C-8FEC981C41B9}" type="sibTrans" cxnId="{B1D3462A-128E-4F52-9EFF-4373E5DE5BCC}">
      <dgm:prSet/>
      <dgm:spPr>
        <a:ln w="15875">
          <a:solidFill>
            <a:srgbClr val="633F53"/>
          </a:solidFill>
        </a:ln>
      </dgm:spPr>
      <dgm:t>
        <a:bodyPr/>
        <a:lstStyle/>
        <a:p>
          <a:pPr algn="l"/>
          <a:endParaRPr lang="pl-PL" sz="1050"/>
        </a:p>
      </dgm:t>
    </dgm:pt>
    <dgm:pt modelId="{3B4E5682-6442-4A97-869B-5D26D3F9EB09}">
      <dgm:prSet custT="1"/>
      <dgm:spPr>
        <a:solidFill>
          <a:srgbClr val="633F53"/>
        </a:solidFill>
        <a:ln>
          <a:noFill/>
        </a:ln>
      </dgm:spPr>
      <dgm:t>
        <a:bodyPr/>
        <a:lstStyle/>
        <a:p>
          <a:pPr algn="ctr"/>
          <a:r>
            <a:rPr lang="pl-PL" sz="1100" b="1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DZIAŁ KOMERCJALIZACJI </a:t>
          </a:r>
          <a:endParaRPr lang="pl-PL" sz="700" b="0">
            <a:solidFill>
              <a:schemeClr val="bg1"/>
            </a:solidFill>
            <a:latin typeface="+mj-lt"/>
          </a:endParaRPr>
        </a:p>
      </dgm:t>
    </dgm:pt>
    <dgm:pt modelId="{BBA2C4AB-01B3-423F-AE75-413464763203}" type="parTrans" cxnId="{6CF19971-DEA8-4665-9D94-EB5263C28861}">
      <dgm:prSet/>
      <dgm:spPr/>
      <dgm:t>
        <a:bodyPr/>
        <a:lstStyle/>
        <a:p>
          <a:pPr algn="l"/>
          <a:endParaRPr lang="pl-PL" sz="1050"/>
        </a:p>
      </dgm:t>
    </dgm:pt>
    <dgm:pt modelId="{C97F944C-95AB-45E4-BEA4-736CE46FCBC6}" type="sibTrans" cxnId="{6CF19971-DEA8-4665-9D94-EB5263C28861}">
      <dgm:prSet/>
      <dgm:spPr>
        <a:solidFill>
          <a:srgbClr val="633F53"/>
        </a:solidFill>
        <a:ln w="38100">
          <a:solidFill>
            <a:srgbClr val="633F53"/>
          </a:solidFill>
          <a:miter lim="800000"/>
        </a:ln>
      </dgm:spPr>
      <dgm:t>
        <a:bodyPr/>
        <a:lstStyle/>
        <a:p>
          <a:pPr algn="l"/>
          <a:endParaRPr lang="pl-PL" sz="1050"/>
        </a:p>
      </dgm:t>
    </dgm:pt>
    <dgm:pt modelId="{1C5600B3-11FB-40AE-97C6-F0162359F39E}">
      <dgm:prSet custT="1"/>
      <dgm:spPr>
        <a:solidFill>
          <a:srgbClr val="633F53"/>
        </a:solidFill>
        <a:ln>
          <a:noFill/>
        </a:ln>
      </dgm:spPr>
      <dgm:t>
        <a:bodyPr/>
        <a:lstStyle/>
        <a:p>
          <a:pPr algn="ctr"/>
          <a:r>
            <a:rPr lang="pl-PL" sz="11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DZIAŁ PRAWNY </a:t>
          </a:r>
          <a:br>
            <a:rPr lang="pl-PL" sz="11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pl-PL" sz="11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I FINANSOWY  </a:t>
          </a:r>
          <a:endParaRPr lang="pl-PL" sz="1000" b="1" dirty="0">
            <a:solidFill>
              <a:schemeClr val="bg1"/>
            </a:solidFill>
            <a:latin typeface="+mj-lt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00ED5B07-68B6-4BD6-A530-7FB395D68CCF}" type="parTrans" cxnId="{498B44BE-3DEC-4103-A989-E721D1312DAA}">
      <dgm:prSet/>
      <dgm:spPr/>
      <dgm:t>
        <a:bodyPr/>
        <a:lstStyle/>
        <a:p>
          <a:pPr algn="l"/>
          <a:endParaRPr lang="pl-PL" sz="1050"/>
        </a:p>
      </dgm:t>
    </dgm:pt>
    <dgm:pt modelId="{64502770-4740-4AC8-A437-B009E1534F62}" type="sibTrans" cxnId="{498B44BE-3DEC-4103-A989-E721D1312DAA}">
      <dgm:prSet/>
      <dgm:spPr>
        <a:ln w="15875">
          <a:solidFill>
            <a:srgbClr val="633F53"/>
          </a:solidFill>
        </a:ln>
      </dgm:spPr>
      <dgm:t>
        <a:bodyPr/>
        <a:lstStyle/>
        <a:p>
          <a:pPr algn="l"/>
          <a:endParaRPr lang="pl-PL" sz="1050"/>
        </a:p>
      </dgm:t>
    </dgm:pt>
    <dgm:pt modelId="{22C132A8-521A-4A65-82D9-64C04A14D689}" type="pres">
      <dgm:prSet presAssocID="{99D62D48-363F-4CC0-B5E8-C89CEA44D142}" presName="Name0" presStyleCnt="0">
        <dgm:presLayoutVars>
          <dgm:dir/>
          <dgm:resizeHandles val="exact"/>
        </dgm:presLayoutVars>
      </dgm:prSet>
      <dgm:spPr/>
    </dgm:pt>
    <dgm:pt modelId="{0EBA4FDD-F563-4F24-AE94-C5FDBEDBC3D1}" type="pres">
      <dgm:prSet presAssocID="{99D62D48-363F-4CC0-B5E8-C89CEA44D142}" presName="cycle" presStyleCnt="0"/>
      <dgm:spPr/>
    </dgm:pt>
    <dgm:pt modelId="{C86F4D1F-9296-486D-A385-B08325A6FAD9}" type="pres">
      <dgm:prSet presAssocID="{3B4E5682-6442-4A97-869B-5D26D3F9EB09}" presName="nodeFirstNode" presStyleLbl="node1" presStyleIdx="0" presStyleCnt="6" custScaleX="118005">
        <dgm:presLayoutVars>
          <dgm:bulletEnabled val="1"/>
        </dgm:presLayoutVars>
      </dgm:prSet>
      <dgm:spPr/>
    </dgm:pt>
    <dgm:pt modelId="{3F2FF6CC-8581-433E-96E9-6D37D29908DD}" type="pres">
      <dgm:prSet presAssocID="{C97F944C-95AB-45E4-BEA4-736CE46FCBC6}" presName="sibTransFirstNode" presStyleLbl="bgShp" presStyleIdx="0" presStyleCnt="1"/>
      <dgm:spPr/>
    </dgm:pt>
    <dgm:pt modelId="{C44B6C87-AA2E-4E49-BD54-F55CF8939A51}" type="pres">
      <dgm:prSet presAssocID="{6995E3F2-C928-446C-B82A-4A1F9A9FA278}" presName="nodeFollowingNodes" presStyleLbl="node1" presStyleIdx="1" presStyleCnt="6" custScaleY="97247">
        <dgm:presLayoutVars>
          <dgm:bulletEnabled val="1"/>
        </dgm:presLayoutVars>
      </dgm:prSet>
      <dgm:spPr/>
    </dgm:pt>
    <dgm:pt modelId="{13096490-F734-4C40-B617-A08B0D88C0B4}" type="pres">
      <dgm:prSet presAssocID="{AB14E89C-31D3-4685-A21E-2AEC52D53056}" presName="nodeFollowingNodes" presStyleLbl="node1" presStyleIdx="2" presStyleCnt="6">
        <dgm:presLayoutVars>
          <dgm:bulletEnabled val="1"/>
        </dgm:presLayoutVars>
      </dgm:prSet>
      <dgm:spPr/>
    </dgm:pt>
    <dgm:pt modelId="{C2C39611-B850-4799-AA25-B97D0C1F43FC}" type="pres">
      <dgm:prSet presAssocID="{9A9E8D25-5D38-4F9A-B379-D87F9EFFDD65}" presName="nodeFollowingNodes" presStyleLbl="node1" presStyleIdx="3" presStyleCnt="6" custScaleX="118320">
        <dgm:presLayoutVars>
          <dgm:bulletEnabled val="1"/>
        </dgm:presLayoutVars>
      </dgm:prSet>
      <dgm:spPr/>
    </dgm:pt>
    <dgm:pt modelId="{54BA67B3-E2B0-4519-9854-8CACF1A96611}" type="pres">
      <dgm:prSet presAssocID="{C161F8AF-8FC5-468E-85FE-77FCA47B0710}" presName="nodeFollowingNodes" presStyleLbl="node1" presStyleIdx="4" presStyleCnt="6">
        <dgm:presLayoutVars>
          <dgm:bulletEnabled val="1"/>
        </dgm:presLayoutVars>
      </dgm:prSet>
      <dgm:spPr/>
    </dgm:pt>
    <dgm:pt modelId="{3FF20B2C-F000-4CD0-9CC3-B57D49FB1D3B}" type="pres">
      <dgm:prSet presAssocID="{1C5600B3-11FB-40AE-97C6-F0162359F39E}" presName="nodeFollowingNodes" presStyleLbl="node1" presStyleIdx="5" presStyleCnt="6" custScaleY="97247">
        <dgm:presLayoutVars>
          <dgm:bulletEnabled val="1"/>
        </dgm:presLayoutVars>
      </dgm:prSet>
      <dgm:spPr/>
    </dgm:pt>
  </dgm:ptLst>
  <dgm:cxnLst>
    <dgm:cxn modelId="{9111CC29-01EF-4536-A021-D86106D40F48}" type="presOf" srcId="{1C5600B3-11FB-40AE-97C6-F0162359F39E}" destId="{3FF20B2C-F000-4CD0-9CC3-B57D49FB1D3B}" srcOrd="0" destOrd="0" presId="urn:microsoft.com/office/officeart/2005/8/layout/cycle3"/>
    <dgm:cxn modelId="{B1D3462A-128E-4F52-9EFF-4373E5DE5BCC}" srcId="{99D62D48-363F-4CC0-B5E8-C89CEA44D142}" destId="{6995E3F2-C928-446C-B82A-4A1F9A9FA278}" srcOrd="1" destOrd="0" parTransId="{13BF4E18-1C98-4CC1-9F31-FD3F30E394D1}" sibTransId="{669E7A55-29D1-46F2-951C-8FEC981C41B9}"/>
    <dgm:cxn modelId="{6C9C365B-E1CA-42B4-A672-AD6DE04AA695}" srcId="{99D62D48-363F-4CC0-B5E8-C89CEA44D142}" destId="{9A9E8D25-5D38-4F9A-B379-D87F9EFFDD65}" srcOrd="3" destOrd="0" parTransId="{CC97D737-3CC0-4989-8DC1-CBD19D951FE9}" sibTransId="{14EF0FFE-5A24-434C-8139-144F7BC280F8}"/>
    <dgm:cxn modelId="{EA5E274D-45EF-458F-98B4-55FE721A774D}" type="presOf" srcId="{C161F8AF-8FC5-468E-85FE-77FCA47B0710}" destId="{54BA67B3-E2B0-4519-9854-8CACF1A96611}" srcOrd="0" destOrd="0" presId="urn:microsoft.com/office/officeart/2005/8/layout/cycle3"/>
    <dgm:cxn modelId="{6CF19971-DEA8-4665-9D94-EB5263C28861}" srcId="{99D62D48-363F-4CC0-B5E8-C89CEA44D142}" destId="{3B4E5682-6442-4A97-869B-5D26D3F9EB09}" srcOrd="0" destOrd="0" parTransId="{BBA2C4AB-01B3-423F-AE75-413464763203}" sibTransId="{C97F944C-95AB-45E4-BEA4-736CE46FCBC6}"/>
    <dgm:cxn modelId="{81ABF955-E150-4CF6-88D4-A44FC270B46F}" type="presOf" srcId="{6995E3F2-C928-446C-B82A-4A1F9A9FA278}" destId="{C44B6C87-AA2E-4E49-BD54-F55CF8939A51}" srcOrd="0" destOrd="0" presId="urn:microsoft.com/office/officeart/2005/8/layout/cycle3"/>
    <dgm:cxn modelId="{8E77C78E-BBA0-497C-8028-B0F40D4E7410}" type="presOf" srcId="{9A9E8D25-5D38-4F9A-B379-D87F9EFFDD65}" destId="{C2C39611-B850-4799-AA25-B97D0C1F43FC}" srcOrd="0" destOrd="0" presId="urn:microsoft.com/office/officeart/2005/8/layout/cycle3"/>
    <dgm:cxn modelId="{A1A00690-778B-4A99-AC1F-3F02140C0AB2}" srcId="{99D62D48-363F-4CC0-B5E8-C89CEA44D142}" destId="{C161F8AF-8FC5-468E-85FE-77FCA47B0710}" srcOrd="4" destOrd="0" parTransId="{77045193-FDAE-49EE-889D-34281DA749E9}" sibTransId="{4114A256-40CC-4C8B-8961-E85B3D7E1843}"/>
    <dgm:cxn modelId="{A69CCAB8-23F2-4BE4-B4F5-669B778EB4C9}" type="presOf" srcId="{99D62D48-363F-4CC0-B5E8-C89CEA44D142}" destId="{22C132A8-521A-4A65-82D9-64C04A14D689}" srcOrd="0" destOrd="0" presId="urn:microsoft.com/office/officeart/2005/8/layout/cycle3"/>
    <dgm:cxn modelId="{498B44BE-3DEC-4103-A989-E721D1312DAA}" srcId="{99D62D48-363F-4CC0-B5E8-C89CEA44D142}" destId="{1C5600B3-11FB-40AE-97C6-F0162359F39E}" srcOrd="5" destOrd="0" parTransId="{00ED5B07-68B6-4BD6-A530-7FB395D68CCF}" sibTransId="{64502770-4740-4AC8-A437-B009E1534F62}"/>
    <dgm:cxn modelId="{8F1EE8D5-E410-4F14-8393-3DCC69FA57B0}" type="presOf" srcId="{3B4E5682-6442-4A97-869B-5D26D3F9EB09}" destId="{C86F4D1F-9296-486D-A385-B08325A6FAD9}" srcOrd="0" destOrd="0" presId="urn:microsoft.com/office/officeart/2005/8/layout/cycle3"/>
    <dgm:cxn modelId="{0F1697DA-E9FD-41F9-9617-B336783052C0}" type="presOf" srcId="{AB14E89C-31D3-4685-A21E-2AEC52D53056}" destId="{13096490-F734-4C40-B617-A08B0D88C0B4}" srcOrd="0" destOrd="0" presId="urn:microsoft.com/office/officeart/2005/8/layout/cycle3"/>
    <dgm:cxn modelId="{789C3CF0-1829-48F2-8D3E-C06B86ABE8B0}" srcId="{99D62D48-363F-4CC0-B5E8-C89CEA44D142}" destId="{AB14E89C-31D3-4685-A21E-2AEC52D53056}" srcOrd="2" destOrd="0" parTransId="{03337AB3-C957-410F-AAA6-9AE814D6C973}" sibTransId="{0750A602-3F0E-466F-94BF-F2AD997CA840}"/>
    <dgm:cxn modelId="{B777F4FD-6029-4C01-9286-C6D832F80AFF}" type="presOf" srcId="{C97F944C-95AB-45E4-BEA4-736CE46FCBC6}" destId="{3F2FF6CC-8581-433E-96E9-6D37D29908DD}" srcOrd="0" destOrd="0" presId="urn:microsoft.com/office/officeart/2005/8/layout/cycle3"/>
    <dgm:cxn modelId="{2C29A215-1672-454F-AC99-08DA08225069}" type="presParOf" srcId="{22C132A8-521A-4A65-82D9-64C04A14D689}" destId="{0EBA4FDD-F563-4F24-AE94-C5FDBEDBC3D1}" srcOrd="0" destOrd="0" presId="urn:microsoft.com/office/officeart/2005/8/layout/cycle3"/>
    <dgm:cxn modelId="{559FBEB6-91D6-4A3D-80FA-29FCD2082364}" type="presParOf" srcId="{0EBA4FDD-F563-4F24-AE94-C5FDBEDBC3D1}" destId="{C86F4D1F-9296-486D-A385-B08325A6FAD9}" srcOrd="0" destOrd="0" presId="urn:microsoft.com/office/officeart/2005/8/layout/cycle3"/>
    <dgm:cxn modelId="{B20B24E3-01C4-4250-B0BE-889D034F198A}" type="presParOf" srcId="{0EBA4FDD-F563-4F24-AE94-C5FDBEDBC3D1}" destId="{3F2FF6CC-8581-433E-96E9-6D37D29908DD}" srcOrd="1" destOrd="0" presId="urn:microsoft.com/office/officeart/2005/8/layout/cycle3"/>
    <dgm:cxn modelId="{A4A564F2-ADA8-4EAD-B3FA-AD2623AC26F1}" type="presParOf" srcId="{0EBA4FDD-F563-4F24-AE94-C5FDBEDBC3D1}" destId="{C44B6C87-AA2E-4E49-BD54-F55CF8939A51}" srcOrd="2" destOrd="0" presId="urn:microsoft.com/office/officeart/2005/8/layout/cycle3"/>
    <dgm:cxn modelId="{8888E4C6-1974-4434-9D33-E314059995DC}" type="presParOf" srcId="{0EBA4FDD-F563-4F24-AE94-C5FDBEDBC3D1}" destId="{13096490-F734-4C40-B617-A08B0D88C0B4}" srcOrd="3" destOrd="0" presId="urn:microsoft.com/office/officeart/2005/8/layout/cycle3"/>
    <dgm:cxn modelId="{70E4564E-3D1F-4019-A64A-D9979A2809F2}" type="presParOf" srcId="{0EBA4FDD-F563-4F24-AE94-C5FDBEDBC3D1}" destId="{C2C39611-B850-4799-AA25-B97D0C1F43FC}" srcOrd="4" destOrd="0" presId="urn:microsoft.com/office/officeart/2005/8/layout/cycle3"/>
    <dgm:cxn modelId="{F7A8E70F-23F1-4B31-9FCD-233CEF088141}" type="presParOf" srcId="{0EBA4FDD-F563-4F24-AE94-C5FDBEDBC3D1}" destId="{54BA67B3-E2B0-4519-9854-8CACF1A96611}" srcOrd="5" destOrd="0" presId="urn:microsoft.com/office/officeart/2005/8/layout/cycle3"/>
    <dgm:cxn modelId="{5A50AB70-7C2D-4273-96DC-DDF79E12D6B7}" type="presParOf" srcId="{0EBA4FDD-F563-4F24-AE94-C5FDBEDBC3D1}" destId="{3FF20B2C-F000-4CD0-9CC3-B57D49FB1D3B}" srcOrd="6" destOrd="0" presId="urn:microsoft.com/office/officeart/2005/8/layout/cycle3"/>
  </dgm:cxnLst>
  <dgm:bg/>
  <dgm:whole>
    <a:ln w="12700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2FF6CC-8581-433E-96E9-6D37D29908DD}">
      <dsp:nvSpPr>
        <dsp:cNvPr id="0" name=""/>
        <dsp:cNvSpPr/>
      </dsp:nvSpPr>
      <dsp:spPr>
        <a:xfrm>
          <a:off x="257348" y="-55386"/>
          <a:ext cx="3307971" cy="3307971"/>
        </a:xfrm>
        <a:prstGeom prst="circularArrow">
          <a:avLst>
            <a:gd name="adj1" fmla="val 5274"/>
            <a:gd name="adj2" fmla="val 312630"/>
            <a:gd name="adj3" fmla="val 14046843"/>
            <a:gd name="adj4" fmla="val 17233916"/>
            <a:gd name="adj5" fmla="val 5477"/>
          </a:avLst>
        </a:prstGeom>
        <a:solidFill>
          <a:srgbClr val="633F53"/>
        </a:solidFill>
        <a:ln w="38100">
          <a:solidFill>
            <a:srgbClr val="633F53"/>
          </a:solidFill>
          <a:miter lim="800000"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6F4D1F-9296-486D-A385-B08325A6FAD9}">
      <dsp:nvSpPr>
        <dsp:cNvPr id="0" name=""/>
        <dsp:cNvSpPr/>
      </dsp:nvSpPr>
      <dsp:spPr>
        <a:xfrm>
          <a:off x="1218614" y="1541"/>
          <a:ext cx="1385440" cy="587026"/>
        </a:xfrm>
        <a:prstGeom prst="roundRect">
          <a:avLst/>
        </a:prstGeom>
        <a:solidFill>
          <a:srgbClr val="633F5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DZIAŁ KOMERCJALIZACJI </a:t>
          </a:r>
          <a:endParaRPr lang="pl-PL" sz="700" b="0" kern="1200">
            <a:solidFill>
              <a:schemeClr val="bg1"/>
            </a:solidFill>
            <a:latin typeface="+mj-lt"/>
          </a:endParaRPr>
        </a:p>
      </dsp:txBody>
      <dsp:txXfrm>
        <a:off x="1247270" y="30197"/>
        <a:ext cx="1328128" cy="529714"/>
      </dsp:txXfrm>
    </dsp:sp>
    <dsp:sp modelId="{C44B6C87-AA2E-4E49-BD54-F55CF8939A51}">
      <dsp:nvSpPr>
        <dsp:cNvPr id="0" name=""/>
        <dsp:cNvSpPr/>
      </dsp:nvSpPr>
      <dsp:spPr>
        <a:xfrm>
          <a:off x="2486493" y="680610"/>
          <a:ext cx="1174052" cy="570865"/>
        </a:xfrm>
        <a:prstGeom prst="roundRect">
          <a:avLst/>
        </a:prstGeom>
        <a:solidFill>
          <a:srgbClr val="633F5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>
              <a:solidFill>
                <a:schemeClr val="bg1"/>
              </a:solidFill>
              <a:latin typeface="+mj-lt"/>
            </a:rPr>
            <a:t>DZIAŁ EKSPANSJI</a:t>
          </a:r>
          <a:endParaRPr lang="pl-PL" sz="1000" b="1" kern="1200">
            <a:solidFill>
              <a:schemeClr val="bg1"/>
            </a:solidFill>
            <a:latin typeface="+mj-lt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2514360" y="708477"/>
        <a:ext cx="1118318" cy="515131"/>
      </dsp:txXfrm>
    </dsp:sp>
    <dsp:sp modelId="{13096490-F734-4C40-B617-A08B0D88C0B4}">
      <dsp:nvSpPr>
        <dsp:cNvPr id="0" name=""/>
        <dsp:cNvSpPr/>
      </dsp:nvSpPr>
      <dsp:spPr>
        <a:xfrm>
          <a:off x="2486493" y="2014506"/>
          <a:ext cx="1174052" cy="587026"/>
        </a:xfrm>
        <a:prstGeom prst="roundRect">
          <a:avLst/>
        </a:prstGeom>
        <a:solidFill>
          <a:srgbClr val="633F5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>
              <a:solidFill>
                <a:schemeClr val="bg1"/>
              </a:solidFill>
              <a:latin typeface="+mj-lt"/>
            </a:rPr>
            <a:t>DL ARCHITECTURE</a:t>
          </a:r>
          <a:endParaRPr lang="pl-PL" sz="900" kern="1200">
            <a:solidFill>
              <a:schemeClr val="bg1"/>
            </a:solidFill>
            <a:latin typeface="+mj-lt"/>
          </a:endParaRPr>
        </a:p>
      </dsp:txBody>
      <dsp:txXfrm>
        <a:off x="2515149" y="2043162"/>
        <a:ext cx="1116740" cy="529714"/>
      </dsp:txXfrm>
    </dsp:sp>
    <dsp:sp modelId="{C2C39611-B850-4799-AA25-B97D0C1F43FC}">
      <dsp:nvSpPr>
        <dsp:cNvPr id="0" name=""/>
        <dsp:cNvSpPr/>
      </dsp:nvSpPr>
      <dsp:spPr>
        <a:xfrm>
          <a:off x="1216765" y="2685494"/>
          <a:ext cx="1389138" cy="587026"/>
        </a:xfrm>
        <a:prstGeom prst="roundRect">
          <a:avLst/>
        </a:prstGeom>
        <a:solidFill>
          <a:srgbClr val="633F5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b="1" kern="12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DZIAŁY KONSTRUKCYJNE </a:t>
          </a:r>
          <a:br>
            <a:rPr lang="pl-PL" sz="1100" b="1" kern="12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</a:br>
          <a:r>
            <a:rPr lang="en-US" sz="1100" b="1" kern="12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I</a:t>
          </a:r>
          <a:r>
            <a:rPr lang="pl-PL" sz="1100" b="1" kern="12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1100" b="1" kern="12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PRODUKCYJNE </a:t>
          </a:r>
          <a:endParaRPr lang="pl-PL" sz="700" kern="1200" dirty="0">
            <a:solidFill>
              <a:schemeClr val="bg1"/>
            </a:solidFill>
            <a:latin typeface="+mj-lt"/>
          </a:endParaRPr>
        </a:p>
      </dsp:txBody>
      <dsp:txXfrm>
        <a:off x="1245421" y="2714150"/>
        <a:ext cx="1331826" cy="529714"/>
      </dsp:txXfrm>
    </dsp:sp>
    <dsp:sp modelId="{54BA67B3-E2B0-4519-9854-8CACF1A96611}">
      <dsp:nvSpPr>
        <dsp:cNvPr id="0" name=""/>
        <dsp:cNvSpPr/>
      </dsp:nvSpPr>
      <dsp:spPr>
        <a:xfrm>
          <a:off x="162122" y="2014506"/>
          <a:ext cx="1174052" cy="587026"/>
        </a:xfrm>
        <a:prstGeom prst="roundRect">
          <a:avLst/>
        </a:prstGeom>
        <a:solidFill>
          <a:srgbClr val="633F5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DZIAŁ ZARZĄDZANIA OBIEKTAMI </a:t>
          </a:r>
          <a:endParaRPr lang="pl-PL" sz="1000" b="1" kern="1200">
            <a:solidFill>
              <a:schemeClr val="bg1"/>
            </a:solidFill>
            <a:latin typeface="+mj-lt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90778" y="2043162"/>
        <a:ext cx="1116740" cy="529714"/>
      </dsp:txXfrm>
    </dsp:sp>
    <dsp:sp modelId="{3FF20B2C-F000-4CD0-9CC3-B57D49FB1D3B}">
      <dsp:nvSpPr>
        <dsp:cNvPr id="0" name=""/>
        <dsp:cNvSpPr/>
      </dsp:nvSpPr>
      <dsp:spPr>
        <a:xfrm>
          <a:off x="162122" y="680610"/>
          <a:ext cx="1174052" cy="570865"/>
        </a:xfrm>
        <a:prstGeom prst="roundRect">
          <a:avLst/>
        </a:prstGeom>
        <a:solidFill>
          <a:srgbClr val="633F5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DZIAŁ PRAWNY </a:t>
          </a:r>
          <a:br>
            <a:rPr lang="pl-PL" sz="1100" b="1" kern="12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pl-PL" sz="1100" b="1" kern="12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I FINANSOWY  </a:t>
          </a:r>
          <a:endParaRPr lang="pl-PL" sz="1000" b="1" kern="1200" dirty="0">
            <a:solidFill>
              <a:schemeClr val="bg1"/>
            </a:solidFill>
            <a:latin typeface="+mj-lt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89989" y="708477"/>
        <a:ext cx="1118318" cy="5151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E7C7A0A1-F6A2-4482-84A3-D69F3F7A3F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9202" cy="513459"/>
          </a:xfrm>
          <a:prstGeom prst="rect">
            <a:avLst/>
          </a:prstGeom>
        </p:spPr>
        <p:txBody>
          <a:bodyPr vert="horz" lIns="95059" tIns="47530" rIns="95059" bIns="47530" rtlCol="0"/>
          <a:lstStyle>
            <a:lvl1pPr algn="l">
              <a:defRPr sz="11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E331357-28C6-44D6-9BE4-B2C0370CFE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207" y="0"/>
            <a:ext cx="3079202" cy="513459"/>
          </a:xfrm>
          <a:prstGeom prst="rect">
            <a:avLst/>
          </a:prstGeom>
        </p:spPr>
        <p:txBody>
          <a:bodyPr vert="horz" lIns="95059" tIns="47530" rIns="95059" bIns="47530" rtlCol="0"/>
          <a:lstStyle>
            <a:lvl1pPr algn="r">
              <a:defRPr sz="1100"/>
            </a:lvl1pPr>
          </a:lstStyle>
          <a:p>
            <a:fld id="{97B7B897-9335-4BF0-A497-2E4557AB816E}" type="datetimeFigureOut">
              <a:rPr lang="pl-PL" smtClean="0"/>
              <a:t>21.08.2023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724FBDE-AA31-44B5-91F3-9BB3BDC1D5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721157"/>
            <a:ext cx="3079202" cy="513459"/>
          </a:xfrm>
          <a:prstGeom prst="rect">
            <a:avLst/>
          </a:prstGeom>
        </p:spPr>
        <p:txBody>
          <a:bodyPr vert="horz" lIns="95059" tIns="47530" rIns="95059" bIns="47530" rtlCol="0" anchor="b"/>
          <a:lstStyle>
            <a:lvl1pPr algn="l">
              <a:defRPr sz="11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B9F1852-91B4-4C7F-BA20-10B103F4AE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207" y="9721157"/>
            <a:ext cx="3079202" cy="513459"/>
          </a:xfrm>
          <a:prstGeom prst="rect">
            <a:avLst/>
          </a:prstGeom>
        </p:spPr>
        <p:txBody>
          <a:bodyPr vert="horz" lIns="95059" tIns="47530" rIns="95059" bIns="47530" rtlCol="0" anchor="b"/>
          <a:lstStyle>
            <a:lvl1pPr algn="r">
              <a:defRPr sz="1100"/>
            </a:lvl1pPr>
          </a:lstStyle>
          <a:p>
            <a:fld id="{9BB2CEFC-F816-4869-98A3-89C0B1BC3E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9238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8427" cy="513508"/>
          </a:xfrm>
          <a:prstGeom prst="rect">
            <a:avLst/>
          </a:prstGeom>
        </p:spPr>
        <p:txBody>
          <a:bodyPr vert="horz" lIns="95059" tIns="47530" rIns="95059" bIns="47530" rtlCol="0"/>
          <a:lstStyle>
            <a:lvl1pPr algn="l">
              <a:defRPr sz="11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023995" y="0"/>
            <a:ext cx="3078427" cy="513508"/>
          </a:xfrm>
          <a:prstGeom prst="rect">
            <a:avLst/>
          </a:prstGeom>
        </p:spPr>
        <p:txBody>
          <a:bodyPr vert="horz" lIns="95059" tIns="47530" rIns="95059" bIns="47530" rtlCol="0"/>
          <a:lstStyle>
            <a:lvl1pPr algn="r">
              <a:defRPr sz="1100"/>
            </a:lvl1pPr>
          </a:lstStyle>
          <a:p>
            <a:fld id="{7535A975-2697-40E0-A810-9EEED2C80D2E}" type="datetimeFigureOut">
              <a:rPr lang="pl-PL" smtClean="0"/>
              <a:t>21.08.2023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84188" y="1281113"/>
            <a:ext cx="6135687" cy="3451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59" tIns="47530" rIns="95059" bIns="4753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10407" y="4925412"/>
            <a:ext cx="5683250" cy="4029879"/>
          </a:xfrm>
          <a:prstGeom prst="rect">
            <a:avLst/>
          </a:prstGeom>
        </p:spPr>
        <p:txBody>
          <a:bodyPr vert="horz" lIns="95059" tIns="47530" rIns="95059" bIns="4753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4" y="9721108"/>
            <a:ext cx="3078427" cy="513507"/>
          </a:xfrm>
          <a:prstGeom prst="rect">
            <a:avLst/>
          </a:prstGeom>
        </p:spPr>
        <p:txBody>
          <a:bodyPr vert="horz" lIns="95059" tIns="47530" rIns="95059" bIns="47530" rtlCol="0" anchor="b"/>
          <a:lstStyle>
            <a:lvl1pPr algn="l">
              <a:defRPr sz="11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023995" y="9721108"/>
            <a:ext cx="3078427" cy="513507"/>
          </a:xfrm>
          <a:prstGeom prst="rect">
            <a:avLst/>
          </a:prstGeom>
        </p:spPr>
        <p:txBody>
          <a:bodyPr vert="horz" lIns="95059" tIns="47530" rIns="95059" bIns="47530" rtlCol="0" anchor="b"/>
          <a:lstStyle>
            <a:lvl1pPr algn="r">
              <a:defRPr sz="1100"/>
            </a:lvl1pPr>
          </a:lstStyle>
          <a:p>
            <a:fld id="{416E01DD-99FF-4480-93A9-E2C7FC0596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4686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E01DD-99FF-4480-93A9-E2C7FC0596F4}" type="slidenum">
              <a:rPr lang="pl-PL" smtClean="0"/>
              <a:t>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5647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E01DD-99FF-4480-93A9-E2C7FC0596F4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4881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B8FF4-C9E7-4D56-A032-295BBEE42242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2875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B8FF4-C9E7-4D56-A032-295BBEE42242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8212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E01DD-99FF-4480-93A9-E2C7FC0596F4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5690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E01DD-99FF-4480-93A9-E2C7FC0596F4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9917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E01DD-99FF-4480-93A9-E2C7FC0596F4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25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E01DD-99FF-4480-93A9-E2C7FC0596F4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5138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E01DD-99FF-4480-93A9-E2C7FC0596F4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5555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E01DD-99FF-4480-93A9-E2C7FC0596F4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5373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E01DD-99FF-4480-93A9-E2C7FC0596F4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8682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E01DD-99FF-4480-93A9-E2C7FC0596F4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1114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E01DD-99FF-4480-93A9-E2C7FC0596F4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2097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E01DD-99FF-4480-93A9-E2C7FC0596F4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0443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FB71BE-AE51-FFCC-9545-8572BC43A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FFA6B47-46A7-4334-EDDD-3C1B96B58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2856344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id="{578BE08F-31E4-4B98-895E-B4740385734C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rgbClr val="BBB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highlight>
                <a:srgbClr val="97999C"/>
              </a:highlight>
            </a:endParaRPr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11AED644-A07B-45BA-BB32-8EA0AB63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154" y="1561563"/>
            <a:ext cx="4741816" cy="4671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  <a:lvl2pPr marL="457205" indent="0">
              <a:buNone/>
              <a:defRPr sz="1800">
                <a:latin typeface="+mj-lt"/>
              </a:defRPr>
            </a:lvl2pPr>
            <a:lvl3pPr marL="914411" indent="0">
              <a:buNone/>
              <a:defRPr sz="1800">
                <a:latin typeface="+mj-lt"/>
              </a:defRPr>
            </a:lvl3pPr>
            <a:lvl4pPr marL="1371617" indent="0">
              <a:buNone/>
              <a:defRPr sz="1800">
                <a:latin typeface="+mj-lt"/>
              </a:defRPr>
            </a:lvl4pPr>
            <a:lvl5pPr marL="1828823" indent="0">
              <a:buNone/>
              <a:defRPr sz="1800">
                <a:latin typeface="+mj-lt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Tytuł 11">
            <a:extLst>
              <a:ext uri="{FF2B5EF4-FFF2-40B4-BE49-F238E27FC236}">
                <a16:creationId xmlns:a16="http://schemas.microsoft.com/office/drawing/2014/main" id="{0DB17FF8-EE1E-4AA8-8D46-77775BB5F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2150" y="494587"/>
            <a:ext cx="4741821" cy="523871"/>
          </a:xfrm>
        </p:spPr>
        <p:txBody>
          <a:bodyPr anchor="t"/>
          <a:lstStyle>
            <a:lvl1pPr>
              <a:defRPr b="1">
                <a:latin typeface="+mj-lt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9" name="Symbol zastępczy zawartości 14">
            <a:extLst>
              <a:ext uri="{FF2B5EF4-FFF2-40B4-BE49-F238E27FC236}">
                <a16:creationId xmlns:a16="http://schemas.microsoft.com/office/drawing/2014/main" id="{59FEAA9A-6DA8-4E0F-A71C-CDD66A3C14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52148" y="962900"/>
            <a:ext cx="4741821" cy="658428"/>
          </a:xfrm>
        </p:spPr>
        <p:txBody>
          <a:bodyPr>
            <a:normAutofit/>
          </a:bodyPr>
          <a:lstStyle>
            <a:lvl1pPr marL="0" indent="0">
              <a:lnSpc>
                <a:spcPts val="2100"/>
              </a:lnSpc>
              <a:buNone/>
              <a:defRPr sz="2200">
                <a:latin typeface="+mj-lt"/>
              </a:defRPr>
            </a:lvl1pPr>
          </a:lstStyle>
          <a:p>
            <a:pPr lvl="0"/>
            <a:r>
              <a:rPr lang="pl-PL"/>
              <a:t>KLIKNIJ, ABY EDYTOWAĆ STYLE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E89E4CAC-F4D2-2228-FA96-BE4DF0A7D5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55030" y="509296"/>
            <a:ext cx="1315812" cy="50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32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CFA6871-E4C7-4FDF-8067-1D621E6C8A57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rgbClr val="B2A5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11AED644-A07B-45BA-BB32-8EA0AB63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154" y="1561563"/>
            <a:ext cx="4741816" cy="4671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  <a:lvl2pPr marL="457205" indent="0">
              <a:buNone/>
              <a:defRPr sz="1800">
                <a:latin typeface="+mj-lt"/>
              </a:defRPr>
            </a:lvl2pPr>
            <a:lvl3pPr marL="914411" indent="0">
              <a:buNone/>
              <a:defRPr sz="1800">
                <a:latin typeface="+mj-lt"/>
              </a:defRPr>
            </a:lvl3pPr>
            <a:lvl4pPr marL="1371617" indent="0">
              <a:buNone/>
              <a:defRPr sz="1800">
                <a:latin typeface="+mj-lt"/>
              </a:defRPr>
            </a:lvl4pPr>
            <a:lvl5pPr marL="1828823" indent="0">
              <a:buNone/>
              <a:defRPr sz="1800">
                <a:latin typeface="+mj-lt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Tytuł 11">
            <a:extLst>
              <a:ext uri="{FF2B5EF4-FFF2-40B4-BE49-F238E27FC236}">
                <a16:creationId xmlns:a16="http://schemas.microsoft.com/office/drawing/2014/main" id="{0DB17FF8-EE1E-4AA8-8D46-77775BB5F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2150" y="494587"/>
            <a:ext cx="4741821" cy="523871"/>
          </a:xfrm>
        </p:spPr>
        <p:txBody>
          <a:bodyPr anchor="t"/>
          <a:lstStyle>
            <a:lvl1pPr>
              <a:defRPr b="1">
                <a:latin typeface="+mj-lt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9" name="Symbol zastępczy zawartości 14">
            <a:extLst>
              <a:ext uri="{FF2B5EF4-FFF2-40B4-BE49-F238E27FC236}">
                <a16:creationId xmlns:a16="http://schemas.microsoft.com/office/drawing/2014/main" id="{59FEAA9A-6DA8-4E0F-A71C-CDD66A3C14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52148" y="962900"/>
            <a:ext cx="4741821" cy="658428"/>
          </a:xfrm>
        </p:spPr>
        <p:txBody>
          <a:bodyPr>
            <a:normAutofit/>
          </a:bodyPr>
          <a:lstStyle>
            <a:lvl1pPr marL="0" indent="0">
              <a:lnSpc>
                <a:spcPts val="2100"/>
              </a:lnSpc>
              <a:buNone/>
              <a:defRPr sz="2200">
                <a:latin typeface="+mj-lt"/>
              </a:defRPr>
            </a:lvl1pPr>
          </a:lstStyle>
          <a:p>
            <a:pPr lvl="0"/>
            <a:r>
              <a:rPr lang="pl-PL"/>
              <a:t>KLIKNIJ, ABY EDYTOWAĆ STYLE</a:t>
            </a: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1B0A2047-CC11-8071-2535-81B38196CD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55030" y="509296"/>
            <a:ext cx="1315812" cy="50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87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CFA6871-E4C7-4FDF-8067-1D621E6C8A57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rgbClr val="F8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11AED644-A07B-45BA-BB32-8EA0AB63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154" y="1561563"/>
            <a:ext cx="4741816" cy="4671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  <a:lvl2pPr marL="457205" indent="0">
              <a:buNone/>
              <a:defRPr sz="1800">
                <a:latin typeface="+mj-lt"/>
              </a:defRPr>
            </a:lvl2pPr>
            <a:lvl3pPr marL="914411" indent="0">
              <a:buNone/>
              <a:defRPr sz="1800">
                <a:latin typeface="+mj-lt"/>
              </a:defRPr>
            </a:lvl3pPr>
            <a:lvl4pPr marL="1371617" indent="0">
              <a:buNone/>
              <a:defRPr sz="1800">
                <a:latin typeface="+mj-lt"/>
              </a:defRPr>
            </a:lvl4pPr>
            <a:lvl5pPr marL="1828823" indent="0">
              <a:buNone/>
              <a:defRPr sz="1800">
                <a:latin typeface="+mj-lt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Tytuł 11">
            <a:extLst>
              <a:ext uri="{FF2B5EF4-FFF2-40B4-BE49-F238E27FC236}">
                <a16:creationId xmlns:a16="http://schemas.microsoft.com/office/drawing/2014/main" id="{0DB17FF8-EE1E-4AA8-8D46-77775BB5F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2150" y="494587"/>
            <a:ext cx="4741821" cy="523871"/>
          </a:xfrm>
        </p:spPr>
        <p:txBody>
          <a:bodyPr anchor="t"/>
          <a:lstStyle>
            <a:lvl1pPr>
              <a:defRPr b="1">
                <a:latin typeface="+mj-lt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9" name="Symbol zastępczy zawartości 14">
            <a:extLst>
              <a:ext uri="{FF2B5EF4-FFF2-40B4-BE49-F238E27FC236}">
                <a16:creationId xmlns:a16="http://schemas.microsoft.com/office/drawing/2014/main" id="{59FEAA9A-6DA8-4E0F-A71C-CDD66A3C14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52148" y="962900"/>
            <a:ext cx="4741821" cy="658428"/>
          </a:xfrm>
        </p:spPr>
        <p:txBody>
          <a:bodyPr>
            <a:normAutofit/>
          </a:bodyPr>
          <a:lstStyle>
            <a:lvl1pPr marL="0" indent="0">
              <a:lnSpc>
                <a:spcPts val="2100"/>
              </a:lnSpc>
              <a:buNone/>
              <a:defRPr sz="2200">
                <a:latin typeface="+mj-lt"/>
              </a:defRPr>
            </a:lvl1pPr>
          </a:lstStyle>
          <a:p>
            <a:pPr lvl="0"/>
            <a:r>
              <a:rPr lang="pl-PL"/>
              <a:t>KLIKNIJ, ABY EDYTOWAĆ STYLE</a:t>
            </a: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B36DA598-9481-97C2-6B4F-8BEAC66C03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55030" y="509296"/>
            <a:ext cx="1315812" cy="50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77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75E919B8-BE97-4BE0-8E5F-619AA9EDF3E5}"/>
              </a:ext>
            </a:extLst>
          </p:cNvPr>
          <p:cNvSpPr/>
          <p:nvPr userDrawn="1"/>
        </p:nvSpPr>
        <p:spPr>
          <a:xfrm>
            <a:off x="5314950" y="0"/>
            <a:ext cx="6877050" cy="6858000"/>
          </a:xfrm>
          <a:prstGeom prst="rect">
            <a:avLst/>
          </a:prstGeom>
          <a:solidFill>
            <a:srgbClr val="F8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11AED644-A07B-45BA-BB32-8EA0AB63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154" y="1561563"/>
            <a:ext cx="4043549" cy="4671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  <a:lvl2pPr marL="457205" indent="0">
              <a:buNone/>
              <a:defRPr sz="1800">
                <a:latin typeface="+mj-lt"/>
              </a:defRPr>
            </a:lvl2pPr>
            <a:lvl3pPr marL="914411" indent="0">
              <a:buNone/>
              <a:defRPr sz="1800">
                <a:latin typeface="+mj-lt"/>
              </a:defRPr>
            </a:lvl3pPr>
            <a:lvl4pPr marL="1371617" indent="0">
              <a:buNone/>
              <a:defRPr sz="1800">
                <a:latin typeface="+mj-lt"/>
              </a:defRPr>
            </a:lvl4pPr>
            <a:lvl5pPr marL="1828823" indent="0">
              <a:buNone/>
              <a:defRPr sz="1800">
                <a:latin typeface="+mj-lt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Tytuł 11">
            <a:extLst>
              <a:ext uri="{FF2B5EF4-FFF2-40B4-BE49-F238E27FC236}">
                <a16:creationId xmlns:a16="http://schemas.microsoft.com/office/drawing/2014/main" id="{0DB17FF8-EE1E-4AA8-8D46-77775BB5F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2151" y="494587"/>
            <a:ext cx="4043554" cy="523871"/>
          </a:xfrm>
        </p:spPr>
        <p:txBody>
          <a:bodyPr anchor="t"/>
          <a:lstStyle>
            <a:lvl1pPr>
              <a:defRPr b="1">
                <a:latin typeface="+mj-lt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9" name="Symbol zastępczy zawartości 14">
            <a:extLst>
              <a:ext uri="{FF2B5EF4-FFF2-40B4-BE49-F238E27FC236}">
                <a16:creationId xmlns:a16="http://schemas.microsoft.com/office/drawing/2014/main" id="{59FEAA9A-6DA8-4E0F-A71C-CDD66A3C14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52149" y="962900"/>
            <a:ext cx="4043554" cy="658428"/>
          </a:xfrm>
        </p:spPr>
        <p:txBody>
          <a:bodyPr>
            <a:normAutofit/>
          </a:bodyPr>
          <a:lstStyle>
            <a:lvl1pPr marL="0" indent="0">
              <a:lnSpc>
                <a:spcPts val="2100"/>
              </a:lnSpc>
              <a:buNone/>
              <a:defRPr sz="2200">
                <a:latin typeface="+mj-lt"/>
              </a:defRPr>
            </a:lvl1pPr>
          </a:lstStyle>
          <a:p>
            <a:pPr lvl="0"/>
            <a:r>
              <a:rPr lang="pl-PL"/>
              <a:t>KLIKNIJ, ABY EDYTOWAĆ STYLE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15B083D6-A6BE-8CE3-6832-9F528B40D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55030" y="509296"/>
            <a:ext cx="1315812" cy="50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09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B69F3E9D-6530-4FB8-B5B5-DD290696C50D}"/>
              </a:ext>
            </a:extLst>
          </p:cNvPr>
          <p:cNvSpPr/>
          <p:nvPr userDrawn="1"/>
        </p:nvSpPr>
        <p:spPr>
          <a:xfrm>
            <a:off x="7108394" y="0"/>
            <a:ext cx="5083606" cy="6858000"/>
          </a:xfrm>
          <a:prstGeom prst="rect">
            <a:avLst/>
          </a:prstGeom>
          <a:solidFill>
            <a:srgbClr val="533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11AED644-A07B-45BA-BB32-8EA0AB63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153" y="1561563"/>
            <a:ext cx="5720121" cy="4671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  <a:lvl2pPr marL="457205" indent="0">
              <a:buNone/>
              <a:defRPr sz="1800">
                <a:latin typeface="+mj-lt"/>
              </a:defRPr>
            </a:lvl2pPr>
            <a:lvl3pPr marL="914411" indent="0">
              <a:buNone/>
              <a:defRPr sz="1800">
                <a:latin typeface="+mj-lt"/>
              </a:defRPr>
            </a:lvl3pPr>
            <a:lvl4pPr marL="1371617" indent="0">
              <a:buNone/>
              <a:defRPr sz="1800">
                <a:latin typeface="+mj-lt"/>
              </a:defRPr>
            </a:lvl4pPr>
            <a:lvl5pPr marL="1828823" indent="0">
              <a:buNone/>
              <a:defRPr sz="1800">
                <a:latin typeface="+mj-lt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Tytuł 11">
            <a:extLst>
              <a:ext uri="{FF2B5EF4-FFF2-40B4-BE49-F238E27FC236}">
                <a16:creationId xmlns:a16="http://schemas.microsoft.com/office/drawing/2014/main" id="{0DB17FF8-EE1E-4AA8-8D46-77775BB5F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2150" y="494587"/>
            <a:ext cx="5720127" cy="523871"/>
          </a:xfrm>
        </p:spPr>
        <p:txBody>
          <a:bodyPr anchor="t"/>
          <a:lstStyle>
            <a:lvl1pPr>
              <a:defRPr b="1">
                <a:latin typeface="+mj-lt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9" name="Symbol zastępczy zawartości 14">
            <a:extLst>
              <a:ext uri="{FF2B5EF4-FFF2-40B4-BE49-F238E27FC236}">
                <a16:creationId xmlns:a16="http://schemas.microsoft.com/office/drawing/2014/main" id="{59FEAA9A-6DA8-4E0F-A71C-CDD66A3C14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52148" y="962900"/>
            <a:ext cx="5720127" cy="658428"/>
          </a:xfrm>
        </p:spPr>
        <p:txBody>
          <a:bodyPr>
            <a:normAutofit/>
          </a:bodyPr>
          <a:lstStyle>
            <a:lvl1pPr marL="0" indent="0">
              <a:lnSpc>
                <a:spcPts val="2100"/>
              </a:lnSpc>
              <a:buNone/>
              <a:defRPr sz="2200">
                <a:latin typeface="+mj-lt"/>
              </a:defRPr>
            </a:lvl1pPr>
          </a:lstStyle>
          <a:p>
            <a:pPr lvl="0"/>
            <a:r>
              <a:rPr lang="pl-PL"/>
              <a:t>KLIKNIJ, ABY EDYTOWAĆ STYLE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D9CB2043-5F85-72E9-F535-69C53585E6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55030" y="509296"/>
            <a:ext cx="1315812" cy="50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61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>
            <a:extLst>
              <a:ext uri="{FF2B5EF4-FFF2-40B4-BE49-F238E27FC236}">
                <a16:creationId xmlns:a16="http://schemas.microsoft.com/office/drawing/2014/main" id="{CD883568-D332-4CB2-B3B8-79FD6826A039}"/>
              </a:ext>
            </a:extLst>
          </p:cNvPr>
          <p:cNvSpPr/>
          <p:nvPr userDrawn="1"/>
        </p:nvSpPr>
        <p:spPr>
          <a:xfrm>
            <a:off x="8070574" y="0"/>
            <a:ext cx="4121426" cy="6858000"/>
          </a:xfrm>
          <a:prstGeom prst="rect">
            <a:avLst/>
          </a:prstGeom>
          <a:solidFill>
            <a:srgbClr val="386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1">
            <a:extLst>
              <a:ext uri="{FF2B5EF4-FFF2-40B4-BE49-F238E27FC236}">
                <a16:creationId xmlns:a16="http://schemas.microsoft.com/office/drawing/2014/main" id="{59A4FB35-D98B-DDF8-4435-5DB450D146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2150" y="494587"/>
            <a:ext cx="5720127" cy="523871"/>
          </a:xfrm>
        </p:spPr>
        <p:txBody>
          <a:bodyPr anchor="t"/>
          <a:lstStyle>
            <a:lvl1pPr>
              <a:defRPr b="1">
                <a:latin typeface="+mj-lt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5" name="Symbol zastępczy zawartości 14">
            <a:extLst>
              <a:ext uri="{FF2B5EF4-FFF2-40B4-BE49-F238E27FC236}">
                <a16:creationId xmlns:a16="http://schemas.microsoft.com/office/drawing/2014/main" id="{B6E39754-7F89-73AA-EFD4-EA3DD76907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52148" y="962900"/>
            <a:ext cx="5720127" cy="658428"/>
          </a:xfrm>
        </p:spPr>
        <p:txBody>
          <a:bodyPr>
            <a:normAutofit/>
          </a:bodyPr>
          <a:lstStyle>
            <a:lvl1pPr marL="0" indent="0">
              <a:lnSpc>
                <a:spcPts val="2100"/>
              </a:lnSpc>
              <a:buNone/>
              <a:defRPr sz="2200">
                <a:latin typeface="+mj-lt"/>
              </a:defRPr>
            </a:lvl1pPr>
          </a:lstStyle>
          <a:p>
            <a:pPr lvl="0"/>
            <a:r>
              <a:rPr lang="pl-PL"/>
              <a:t>KLIKNIJ, ABY EDYTOWAĆ STYLE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DD755F1B-DC79-8980-D0D3-16193668B9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55030" y="509296"/>
            <a:ext cx="1315812" cy="50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70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59F0DD6B-8547-4B5B-ABD3-11F5F80764F7}"/>
              </a:ext>
            </a:extLst>
          </p:cNvPr>
          <p:cNvSpPr/>
          <p:nvPr userDrawn="1"/>
        </p:nvSpPr>
        <p:spPr>
          <a:xfrm>
            <a:off x="6095999" y="0"/>
            <a:ext cx="6111277" cy="6858000"/>
          </a:xfrm>
          <a:prstGeom prst="rect">
            <a:avLst/>
          </a:prstGeom>
          <a:solidFill>
            <a:srgbClr val="F8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tekstu 2">
            <a:extLst>
              <a:ext uri="{FF2B5EF4-FFF2-40B4-BE49-F238E27FC236}">
                <a16:creationId xmlns:a16="http://schemas.microsoft.com/office/drawing/2014/main" id="{31FF93ED-AAC3-4676-95B4-9A9CB6C42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154" y="1561563"/>
            <a:ext cx="4667002" cy="4671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  <a:lvl2pPr marL="457205" indent="0">
              <a:buNone/>
              <a:defRPr sz="1800">
                <a:latin typeface="+mj-lt"/>
              </a:defRPr>
            </a:lvl2pPr>
            <a:lvl3pPr marL="914411" indent="0">
              <a:buNone/>
              <a:defRPr sz="1800">
                <a:latin typeface="+mj-lt"/>
              </a:defRPr>
            </a:lvl3pPr>
            <a:lvl4pPr marL="1371617" indent="0">
              <a:buNone/>
              <a:defRPr sz="1800">
                <a:latin typeface="+mj-lt"/>
              </a:defRPr>
            </a:lvl4pPr>
            <a:lvl5pPr marL="1828823" indent="0">
              <a:buNone/>
              <a:defRPr sz="1800">
                <a:latin typeface="+mj-lt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2" name="Tytuł 11">
            <a:extLst>
              <a:ext uri="{FF2B5EF4-FFF2-40B4-BE49-F238E27FC236}">
                <a16:creationId xmlns:a16="http://schemas.microsoft.com/office/drawing/2014/main" id="{7D358A4E-54D0-496C-BDBC-A14DDFBB22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2151" y="494587"/>
            <a:ext cx="4667006" cy="523871"/>
          </a:xfrm>
        </p:spPr>
        <p:txBody>
          <a:bodyPr anchor="t"/>
          <a:lstStyle>
            <a:lvl1pPr>
              <a:defRPr b="1">
                <a:latin typeface="+mj-lt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13" name="Symbol zastępczy zawartości 14">
            <a:extLst>
              <a:ext uri="{FF2B5EF4-FFF2-40B4-BE49-F238E27FC236}">
                <a16:creationId xmlns:a16="http://schemas.microsoft.com/office/drawing/2014/main" id="{4ECBD11E-99AC-4F2F-A59C-BB16C0C682C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52149" y="962900"/>
            <a:ext cx="4667002" cy="658428"/>
          </a:xfrm>
        </p:spPr>
        <p:txBody>
          <a:bodyPr>
            <a:normAutofit/>
          </a:bodyPr>
          <a:lstStyle>
            <a:lvl1pPr marL="0" indent="0">
              <a:lnSpc>
                <a:spcPts val="2100"/>
              </a:lnSpc>
              <a:buNone/>
              <a:defRPr sz="2200">
                <a:latin typeface="+mj-lt"/>
              </a:defRPr>
            </a:lvl1pPr>
          </a:lstStyle>
          <a:p>
            <a:pPr lvl="0"/>
            <a:r>
              <a:rPr lang="pl-PL"/>
              <a:t>KLIKNIJ, ABY EDYTOWAĆ STYLE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E1F6C2C2-2931-7C36-7FC5-782D4A90CB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55030" y="509296"/>
            <a:ext cx="1315812" cy="50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61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C1B440B0-E4D2-41E4-9305-0B3501B54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154" y="1561563"/>
            <a:ext cx="10519162" cy="4671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  <a:lvl2pPr marL="457205" indent="0">
              <a:buNone/>
              <a:defRPr sz="1800">
                <a:latin typeface="+mj-lt"/>
              </a:defRPr>
            </a:lvl2pPr>
            <a:lvl3pPr marL="914411" indent="0">
              <a:buNone/>
              <a:defRPr sz="1800">
                <a:latin typeface="+mj-lt"/>
              </a:defRPr>
            </a:lvl3pPr>
            <a:lvl4pPr marL="1371617" indent="0">
              <a:buNone/>
              <a:defRPr sz="1800">
                <a:latin typeface="+mj-lt"/>
              </a:defRPr>
            </a:lvl4pPr>
            <a:lvl5pPr marL="1828823" indent="0">
              <a:buNone/>
              <a:defRPr sz="1800">
                <a:latin typeface="+mj-lt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277023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100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2BB112-AEE7-4158-99C9-83E6C4222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3466" y="1446415"/>
            <a:ext cx="10029538" cy="2593572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rgbClr val="633F53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22F0538-76E1-4E4E-82A8-7F487897B0A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33466" y="3998424"/>
            <a:ext cx="10029538" cy="22214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633F53"/>
                </a:solidFill>
                <a:latin typeface="+mj-lt"/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20969A78-9F44-4384-B4CC-41C985C8636C}"/>
              </a:ext>
            </a:extLst>
          </p:cNvPr>
          <p:cNvSpPr/>
          <p:nvPr userDrawn="1"/>
        </p:nvSpPr>
        <p:spPr>
          <a:xfrm>
            <a:off x="-11262" y="0"/>
            <a:ext cx="1052149" cy="6852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B5724674-4370-4F2F-9736-1D6784F5181C}"/>
              </a:ext>
            </a:extLst>
          </p:cNvPr>
          <p:cNvSpPr/>
          <p:nvPr userDrawn="1"/>
        </p:nvSpPr>
        <p:spPr>
          <a:xfrm>
            <a:off x="1" y="5379"/>
            <a:ext cx="1052149" cy="6852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D495FFFC-7009-4A2D-A400-A8E21C27245E}"/>
              </a:ext>
            </a:extLst>
          </p:cNvPr>
          <p:cNvSpPr/>
          <p:nvPr userDrawn="1"/>
        </p:nvSpPr>
        <p:spPr>
          <a:xfrm>
            <a:off x="0" y="0"/>
            <a:ext cx="1052149" cy="6858000"/>
          </a:xfrm>
          <a:prstGeom prst="rect">
            <a:avLst/>
          </a:prstGeom>
          <a:solidFill>
            <a:srgbClr val="633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7" name="Grafika 26">
            <a:extLst>
              <a:ext uri="{FF2B5EF4-FFF2-40B4-BE49-F238E27FC236}">
                <a16:creationId xmlns:a16="http://schemas.microsoft.com/office/drawing/2014/main" id="{6F1BF17E-2759-462E-B367-24B372CDBD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7234" b="-14722"/>
          <a:stretch/>
        </p:blipFill>
        <p:spPr>
          <a:xfrm>
            <a:off x="199873" y="374113"/>
            <a:ext cx="652400" cy="793351"/>
          </a:xfrm>
          <a:prstGeom prst="rect">
            <a:avLst/>
          </a:prstGeom>
        </p:spPr>
      </p:pic>
      <p:cxnSp>
        <p:nvCxnSpPr>
          <p:cNvPr id="28" name="Łącznik prosty 27">
            <a:extLst>
              <a:ext uri="{FF2B5EF4-FFF2-40B4-BE49-F238E27FC236}">
                <a16:creationId xmlns:a16="http://schemas.microsoft.com/office/drawing/2014/main" id="{E7EBB34E-3DFB-4C30-88BE-18B5A33FEC27}"/>
              </a:ext>
            </a:extLst>
          </p:cNvPr>
          <p:cNvCxnSpPr>
            <a:cxnSpLocks/>
            <a:endCxn id="27" idx="0"/>
          </p:cNvCxnSpPr>
          <p:nvPr userDrawn="1"/>
        </p:nvCxnSpPr>
        <p:spPr>
          <a:xfrm>
            <a:off x="526073" y="174567"/>
            <a:ext cx="0" cy="1995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ymbol zastępczy numeru slajdu 5">
            <a:extLst>
              <a:ext uri="{FF2B5EF4-FFF2-40B4-BE49-F238E27FC236}">
                <a16:creationId xmlns:a16="http://schemas.microsoft.com/office/drawing/2014/main" id="{32ADB84F-BF89-4002-A6B4-789FF47C4DC6}"/>
              </a:ext>
            </a:extLst>
          </p:cNvPr>
          <p:cNvSpPr txBox="1">
            <a:spLocks/>
          </p:cNvSpPr>
          <p:nvPr userDrawn="1"/>
        </p:nvSpPr>
        <p:spPr>
          <a:xfrm>
            <a:off x="-1" y="6219828"/>
            <a:ext cx="1052152" cy="6327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2400" kern="120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E9B76F-E264-471A-961B-734126076347}" type="slidenum">
              <a:rPr lang="pl-PL" sz="1600" smtClean="0">
                <a:solidFill>
                  <a:schemeClr val="bg1"/>
                </a:solidFill>
              </a:rPr>
              <a:pPr/>
              <a:t>‹#›</a:t>
            </a:fld>
            <a:endParaRPr lang="pl-PL" sz="1600">
              <a:solidFill>
                <a:schemeClr val="bg1"/>
              </a:solidFill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92953E21-D1A4-41EA-99E4-B3FA7DF14AE3}"/>
              </a:ext>
            </a:extLst>
          </p:cNvPr>
          <p:cNvSpPr txBox="1"/>
          <p:nvPr userDrawn="1"/>
        </p:nvSpPr>
        <p:spPr>
          <a:xfrm rot="16200000">
            <a:off x="-805073" y="4862991"/>
            <a:ext cx="26723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100" b="0">
                <a:solidFill>
                  <a:schemeClr val="bg1"/>
                </a:solidFill>
              </a:rPr>
              <a:t>DL INVEST </a:t>
            </a:r>
            <a:r>
              <a:rPr lang="pl-PL" sz="1100" b="0">
                <a:solidFill>
                  <a:schemeClr val="bg1"/>
                </a:solidFill>
              </a:rPr>
              <a:t>GROUP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61F4C314-940C-489C-B52C-0D62E3A3E2EB}"/>
              </a:ext>
            </a:extLst>
          </p:cNvPr>
          <p:cNvCxnSpPr>
            <a:cxnSpLocks/>
          </p:cNvCxnSpPr>
          <p:nvPr userDrawn="1"/>
        </p:nvCxnSpPr>
        <p:spPr>
          <a:xfrm>
            <a:off x="526073" y="1167464"/>
            <a:ext cx="0" cy="38348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106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2">
            <a:extLst>
              <a:ext uri="{FF2B5EF4-FFF2-40B4-BE49-F238E27FC236}">
                <a16:creationId xmlns:a16="http://schemas.microsoft.com/office/drawing/2014/main" id="{A2D31FF0-A9C3-4974-AE7B-F32144706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154" y="1561563"/>
            <a:ext cx="5041076" cy="4642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050">
                <a:latin typeface="+mj-lt"/>
              </a:defRPr>
            </a:lvl1pPr>
            <a:lvl2pPr marL="457205" indent="0">
              <a:lnSpc>
                <a:spcPct val="100000"/>
              </a:lnSpc>
              <a:spcBef>
                <a:spcPts val="600"/>
              </a:spcBef>
              <a:buNone/>
              <a:defRPr sz="1050">
                <a:latin typeface="+mj-lt"/>
              </a:defRPr>
            </a:lvl2pPr>
            <a:lvl3pPr marL="914411" indent="0">
              <a:lnSpc>
                <a:spcPct val="100000"/>
              </a:lnSpc>
              <a:spcBef>
                <a:spcPts val="600"/>
              </a:spcBef>
              <a:buNone/>
              <a:defRPr sz="1050">
                <a:latin typeface="+mj-lt"/>
              </a:defRPr>
            </a:lvl3pPr>
            <a:lvl4pPr marL="1371617" indent="0">
              <a:lnSpc>
                <a:spcPct val="100000"/>
              </a:lnSpc>
              <a:spcBef>
                <a:spcPts val="600"/>
              </a:spcBef>
              <a:buNone/>
              <a:defRPr sz="1050">
                <a:latin typeface="+mj-lt"/>
              </a:defRPr>
            </a:lvl4pPr>
            <a:lvl5pPr marL="1828823" indent="0">
              <a:lnSpc>
                <a:spcPct val="100000"/>
              </a:lnSpc>
              <a:spcBef>
                <a:spcPts val="600"/>
              </a:spcBef>
              <a:buNone/>
              <a:defRPr sz="1050">
                <a:latin typeface="+mj-lt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2" name="Tytuł 11">
            <a:extLst>
              <a:ext uri="{FF2B5EF4-FFF2-40B4-BE49-F238E27FC236}">
                <a16:creationId xmlns:a16="http://schemas.microsoft.com/office/drawing/2014/main" id="{75481299-3DDC-41C8-8CAC-9F38ABC710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2150" y="494587"/>
            <a:ext cx="8945290" cy="523871"/>
          </a:xfrm>
        </p:spPr>
        <p:txBody>
          <a:bodyPr anchor="t"/>
          <a:lstStyle>
            <a:lvl1pPr>
              <a:defRPr b="1">
                <a:latin typeface="+mj-lt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15" name="Symbol zastępczy zawartości 14">
            <a:extLst>
              <a:ext uri="{FF2B5EF4-FFF2-40B4-BE49-F238E27FC236}">
                <a16:creationId xmlns:a16="http://schemas.microsoft.com/office/drawing/2014/main" id="{070927EE-C616-489A-803C-6AA36D1C3D4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52148" y="953375"/>
            <a:ext cx="10381687" cy="658428"/>
          </a:xfrm>
        </p:spPr>
        <p:txBody>
          <a:bodyPr>
            <a:normAutofit/>
          </a:bodyPr>
          <a:lstStyle>
            <a:lvl1pPr marL="0" indent="0">
              <a:lnSpc>
                <a:spcPts val="2100"/>
              </a:lnSpc>
              <a:buNone/>
              <a:defRPr sz="2200">
                <a:latin typeface="+mj-lt"/>
              </a:defRPr>
            </a:lvl1pPr>
          </a:lstStyle>
          <a:p>
            <a:pPr lvl="0"/>
            <a:r>
              <a:rPr lang="pl-PL"/>
              <a:t>KLIKNIJ, ABY EDYTOWAĆ STYLE</a:t>
            </a:r>
          </a:p>
        </p:txBody>
      </p:sp>
      <p:sp>
        <p:nvSpPr>
          <p:cNvPr id="17" name="Symbol zastępczy zawartości 16">
            <a:extLst>
              <a:ext uri="{FF2B5EF4-FFF2-40B4-BE49-F238E27FC236}">
                <a16:creationId xmlns:a16="http://schemas.microsoft.com/office/drawing/2014/main" id="{0F0715DD-5AC4-4F14-992B-69988344361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25985" y="1561583"/>
            <a:ext cx="5107850" cy="464161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050">
                <a:latin typeface="+mj-lt"/>
              </a:defRPr>
            </a:lvl1pPr>
            <a:lvl2pPr marL="457205" indent="0">
              <a:lnSpc>
                <a:spcPct val="100000"/>
              </a:lnSpc>
              <a:spcBef>
                <a:spcPts val="600"/>
              </a:spcBef>
              <a:buNone/>
              <a:defRPr sz="1050">
                <a:latin typeface="+mj-lt"/>
              </a:defRPr>
            </a:lvl2pPr>
            <a:lvl3pPr marL="914411" indent="0">
              <a:lnSpc>
                <a:spcPct val="100000"/>
              </a:lnSpc>
              <a:spcBef>
                <a:spcPts val="600"/>
              </a:spcBef>
              <a:buNone/>
              <a:defRPr sz="1050">
                <a:latin typeface="+mj-lt"/>
              </a:defRPr>
            </a:lvl3pPr>
            <a:lvl4pPr marL="1371617" indent="0">
              <a:lnSpc>
                <a:spcPct val="100000"/>
              </a:lnSpc>
              <a:spcBef>
                <a:spcPts val="600"/>
              </a:spcBef>
              <a:buNone/>
              <a:defRPr sz="1050">
                <a:latin typeface="+mj-lt"/>
              </a:defRPr>
            </a:lvl4pPr>
            <a:lvl5pPr marL="1828823" indent="0">
              <a:lnSpc>
                <a:spcPct val="100000"/>
              </a:lnSpc>
              <a:spcBef>
                <a:spcPts val="600"/>
              </a:spcBef>
              <a:buNone/>
              <a:defRPr sz="1050">
                <a:latin typeface="+mj-lt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31FB52C2-97D1-46D4-AE6E-CA52552328BB}"/>
              </a:ext>
            </a:extLst>
          </p:cNvPr>
          <p:cNvSpPr/>
          <p:nvPr userDrawn="1"/>
        </p:nvSpPr>
        <p:spPr>
          <a:xfrm>
            <a:off x="1" y="5379"/>
            <a:ext cx="1052149" cy="6852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D1A3F85A-EB34-48FC-8554-219289949EBC}"/>
              </a:ext>
            </a:extLst>
          </p:cNvPr>
          <p:cNvSpPr/>
          <p:nvPr userDrawn="1"/>
        </p:nvSpPr>
        <p:spPr>
          <a:xfrm>
            <a:off x="1" y="5379"/>
            <a:ext cx="1052149" cy="6852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F9B93E16-FF77-4852-BDCD-F2D2C0617310}"/>
              </a:ext>
            </a:extLst>
          </p:cNvPr>
          <p:cNvSpPr/>
          <p:nvPr userDrawn="1"/>
        </p:nvSpPr>
        <p:spPr>
          <a:xfrm>
            <a:off x="-11262" y="0"/>
            <a:ext cx="1052149" cy="6852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20CD8801-F95A-446D-AD09-BB2C17F567EC}"/>
              </a:ext>
            </a:extLst>
          </p:cNvPr>
          <p:cNvSpPr/>
          <p:nvPr userDrawn="1"/>
        </p:nvSpPr>
        <p:spPr>
          <a:xfrm>
            <a:off x="1" y="5379"/>
            <a:ext cx="1052149" cy="6852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9E3E76A0-9F74-4DEA-91F7-A47F24F04212}"/>
              </a:ext>
            </a:extLst>
          </p:cNvPr>
          <p:cNvSpPr/>
          <p:nvPr userDrawn="1"/>
        </p:nvSpPr>
        <p:spPr>
          <a:xfrm>
            <a:off x="1" y="5379"/>
            <a:ext cx="1052149" cy="6852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80186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7615FA-8D12-4DB6-AA63-57FA4725CF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>
              <a:defRPr b="1"/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051510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B2C8D11E-5C81-4DD5-AE3D-6F9DDFD86E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3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E7615FA-8D12-4DB6-AA63-57FA4725CF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9F4C22F3-32E8-4C8F-BB4D-56B313D7CF8E}"/>
              </a:ext>
            </a:extLst>
          </p:cNvPr>
          <p:cNvSpPr/>
          <p:nvPr userDrawn="1"/>
        </p:nvSpPr>
        <p:spPr>
          <a:xfrm>
            <a:off x="-11262" y="0"/>
            <a:ext cx="1052149" cy="6852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95DCFE9-26E2-4DC5-AB83-278EBE80B780}"/>
              </a:ext>
            </a:extLst>
          </p:cNvPr>
          <p:cNvSpPr/>
          <p:nvPr userDrawn="1"/>
        </p:nvSpPr>
        <p:spPr>
          <a:xfrm>
            <a:off x="1" y="5379"/>
            <a:ext cx="1052149" cy="6852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0278F230-B337-47E6-A63C-1A5F6538F13C}"/>
              </a:ext>
            </a:extLst>
          </p:cNvPr>
          <p:cNvSpPr/>
          <p:nvPr userDrawn="1"/>
        </p:nvSpPr>
        <p:spPr>
          <a:xfrm>
            <a:off x="1" y="5379"/>
            <a:ext cx="1052149" cy="6852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CFA648DA-B1E4-45E4-BC48-768FE3B026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7234" b="-14722"/>
          <a:stretch/>
        </p:blipFill>
        <p:spPr>
          <a:xfrm>
            <a:off x="199873" y="374113"/>
            <a:ext cx="652400" cy="793351"/>
          </a:xfrm>
          <a:prstGeom prst="rect">
            <a:avLst/>
          </a:prstGeom>
        </p:spPr>
      </p:pic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5D433C70-80DF-4E92-A7BA-AC90E3B42203}"/>
              </a:ext>
            </a:extLst>
          </p:cNvPr>
          <p:cNvCxnSpPr>
            <a:cxnSpLocks/>
            <a:endCxn id="12" idx="0"/>
          </p:cNvCxnSpPr>
          <p:nvPr userDrawn="1"/>
        </p:nvCxnSpPr>
        <p:spPr>
          <a:xfrm>
            <a:off x="526073" y="174567"/>
            <a:ext cx="0" cy="1995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D899E969-3F19-4E2B-9D90-7ADE8239469F}"/>
              </a:ext>
            </a:extLst>
          </p:cNvPr>
          <p:cNvSpPr txBox="1">
            <a:spLocks/>
          </p:cNvSpPr>
          <p:nvPr userDrawn="1"/>
        </p:nvSpPr>
        <p:spPr>
          <a:xfrm>
            <a:off x="-1" y="6219828"/>
            <a:ext cx="1052152" cy="6327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2400" kern="120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E9B76F-E264-471A-961B-734126076347}" type="slidenum">
              <a:rPr lang="pl-PL" sz="1600" smtClean="0">
                <a:solidFill>
                  <a:schemeClr val="bg1"/>
                </a:solidFill>
              </a:rPr>
              <a:pPr/>
              <a:t>‹#›</a:t>
            </a:fld>
            <a:endParaRPr lang="pl-PL" sz="1600">
              <a:solidFill>
                <a:schemeClr val="bg1"/>
              </a:solidFill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7967186-6573-4DA6-8605-DD8D48F6262F}"/>
              </a:ext>
            </a:extLst>
          </p:cNvPr>
          <p:cNvSpPr txBox="1"/>
          <p:nvPr userDrawn="1"/>
        </p:nvSpPr>
        <p:spPr>
          <a:xfrm rot="16200000">
            <a:off x="-805073" y="4862991"/>
            <a:ext cx="26723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100" b="0">
                <a:solidFill>
                  <a:schemeClr val="bg1"/>
                </a:solidFill>
              </a:rPr>
              <a:t>DL INVEST </a:t>
            </a:r>
            <a:r>
              <a:rPr lang="pl-PL" sz="1100" b="0">
                <a:solidFill>
                  <a:schemeClr val="bg1"/>
                </a:solidFill>
              </a:rPr>
              <a:t>GROUP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F94C0D66-DD8E-4EB2-92EF-C7512BFAA9C0}"/>
              </a:ext>
            </a:extLst>
          </p:cNvPr>
          <p:cNvCxnSpPr>
            <a:cxnSpLocks/>
          </p:cNvCxnSpPr>
          <p:nvPr userDrawn="1"/>
        </p:nvCxnSpPr>
        <p:spPr>
          <a:xfrm>
            <a:off x="526073" y="1167464"/>
            <a:ext cx="0" cy="38348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a 2">
            <a:extLst>
              <a:ext uri="{FF2B5EF4-FFF2-40B4-BE49-F238E27FC236}">
                <a16:creationId xmlns:a16="http://schemas.microsoft.com/office/drawing/2014/main" id="{E6B4ED6B-C647-5382-22B6-C8BCCF7DD8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55030" y="509296"/>
            <a:ext cx="1315812" cy="50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87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962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D04370-73D8-4AD9-B37E-F383516A2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AB8FBF-2034-487A-AADF-03EFD6B84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438992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904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C1B440B0-E4D2-41E4-9305-0B3501B54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154" y="1561563"/>
            <a:ext cx="10519162" cy="4671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  <a:lvl2pPr marL="457205" indent="0">
              <a:buNone/>
              <a:defRPr sz="1800">
                <a:latin typeface="+mj-lt"/>
              </a:defRPr>
            </a:lvl2pPr>
            <a:lvl3pPr marL="914411" indent="0">
              <a:buNone/>
              <a:defRPr sz="1800">
                <a:latin typeface="+mj-lt"/>
              </a:defRPr>
            </a:lvl3pPr>
            <a:lvl4pPr marL="1371617" indent="0">
              <a:buNone/>
              <a:defRPr sz="1800">
                <a:latin typeface="+mj-lt"/>
              </a:defRPr>
            </a:lvl4pPr>
            <a:lvl5pPr marL="1828823" indent="0">
              <a:buNone/>
              <a:defRPr sz="1800">
                <a:latin typeface="+mj-lt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Tytuł 11">
            <a:extLst>
              <a:ext uri="{FF2B5EF4-FFF2-40B4-BE49-F238E27FC236}">
                <a16:creationId xmlns:a16="http://schemas.microsoft.com/office/drawing/2014/main" id="{9E008E72-16D5-4357-9B67-E9B961674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2150" y="494587"/>
            <a:ext cx="8964689" cy="523871"/>
          </a:xfrm>
        </p:spPr>
        <p:txBody>
          <a:bodyPr anchor="t"/>
          <a:lstStyle>
            <a:lvl1pPr>
              <a:defRPr b="0">
                <a:latin typeface="+mn-lt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7" name="Symbol zastępczy zawartości 14">
            <a:extLst>
              <a:ext uri="{FF2B5EF4-FFF2-40B4-BE49-F238E27FC236}">
                <a16:creationId xmlns:a16="http://schemas.microsoft.com/office/drawing/2014/main" id="{1E293046-8E56-436E-A035-5F7CB95F95F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52149" y="962900"/>
            <a:ext cx="8964682" cy="658428"/>
          </a:xfrm>
        </p:spPr>
        <p:txBody>
          <a:bodyPr>
            <a:normAutofit/>
          </a:bodyPr>
          <a:lstStyle>
            <a:lvl1pPr marL="0" indent="0">
              <a:lnSpc>
                <a:spcPts val="2100"/>
              </a:lnSpc>
              <a:buNone/>
              <a:defRPr sz="2200">
                <a:latin typeface="+mj-lt"/>
              </a:defRPr>
            </a:lvl1pPr>
          </a:lstStyle>
          <a:p>
            <a:pPr lvl="0"/>
            <a:r>
              <a:rPr lang="pl-PL"/>
              <a:t>KLIKNIJ, ABY EDYTOWAĆ STYLE</a:t>
            </a:r>
          </a:p>
        </p:txBody>
      </p:sp>
    </p:spTree>
    <p:extLst>
      <p:ext uri="{BB962C8B-B14F-4D97-AF65-F5344CB8AC3E}">
        <p14:creationId xmlns:p14="http://schemas.microsoft.com/office/powerpoint/2010/main" val="1872836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1">
            <a:extLst>
              <a:ext uri="{FF2B5EF4-FFF2-40B4-BE49-F238E27FC236}">
                <a16:creationId xmlns:a16="http://schemas.microsoft.com/office/drawing/2014/main" id="{9E008E72-16D5-4357-9B67-E9B961674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2150" y="494587"/>
            <a:ext cx="8964689" cy="523871"/>
          </a:xfrm>
        </p:spPr>
        <p:txBody>
          <a:bodyPr anchor="t"/>
          <a:lstStyle>
            <a:lvl1pPr>
              <a:defRPr b="0">
                <a:latin typeface="+mn-lt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7" name="Symbol zastępczy zawartości 14">
            <a:extLst>
              <a:ext uri="{FF2B5EF4-FFF2-40B4-BE49-F238E27FC236}">
                <a16:creationId xmlns:a16="http://schemas.microsoft.com/office/drawing/2014/main" id="{1E293046-8E56-436E-A035-5F7CB95F95F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52149" y="962900"/>
            <a:ext cx="8964682" cy="658428"/>
          </a:xfrm>
        </p:spPr>
        <p:txBody>
          <a:bodyPr>
            <a:normAutofit/>
          </a:bodyPr>
          <a:lstStyle>
            <a:lvl1pPr marL="0" indent="0">
              <a:lnSpc>
                <a:spcPts val="2100"/>
              </a:lnSpc>
              <a:buNone/>
              <a:defRPr sz="2200">
                <a:latin typeface="+mj-lt"/>
              </a:defRPr>
            </a:lvl1pPr>
          </a:lstStyle>
          <a:p>
            <a:pPr lvl="0"/>
            <a:r>
              <a:rPr lang="pl-PL"/>
              <a:t>KLIKNIJ, ABY EDYTOWAĆ STYLE</a:t>
            </a:r>
          </a:p>
        </p:txBody>
      </p:sp>
    </p:spTree>
    <p:extLst>
      <p:ext uri="{BB962C8B-B14F-4D97-AF65-F5344CB8AC3E}">
        <p14:creationId xmlns:p14="http://schemas.microsoft.com/office/powerpoint/2010/main" val="1845609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778406-D0D8-45E5-B49F-8A7429B7F2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3069" y="4602851"/>
            <a:ext cx="4966327" cy="215401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7460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778406-D0D8-45E5-B49F-8A7429B7F2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5673" y="4160660"/>
            <a:ext cx="4966327" cy="2154011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286113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778406-D0D8-45E5-B49F-8A7429B7F2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585" y="4602851"/>
            <a:ext cx="4966327" cy="2154011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pl-PL"/>
              <a:t>Kliknij, aby edytować styl</a:t>
            </a: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2194F5BA-6C6E-41CA-83F5-6924CD2404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2423" t="619" b="29934"/>
          <a:stretch/>
        </p:blipFill>
        <p:spPr>
          <a:xfrm>
            <a:off x="14759668" y="-685800"/>
            <a:ext cx="4544786" cy="6858000"/>
          </a:xfrm>
          <a:prstGeom prst="rect">
            <a:avLst/>
          </a:prstGeom>
        </p:spPr>
      </p:pic>
      <p:pic>
        <p:nvPicPr>
          <p:cNvPr id="5" name="Obraz 4" descr="Obraz zawierający budynek, wieża&#10;&#10;Opis wygenerowany automatycznie">
            <a:extLst>
              <a:ext uri="{FF2B5EF4-FFF2-40B4-BE49-F238E27FC236}">
                <a16:creationId xmlns:a16="http://schemas.microsoft.com/office/drawing/2014/main" id="{EC3239E1-5926-4B5F-A917-2EAA2FED6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48500" y="-101138"/>
            <a:ext cx="5581650" cy="68580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D8514471-C387-42F3-9137-4630A9DED328}"/>
              </a:ext>
            </a:extLst>
          </p:cNvPr>
          <p:cNvSpPr/>
          <p:nvPr userDrawn="1"/>
        </p:nvSpPr>
        <p:spPr>
          <a:xfrm>
            <a:off x="-7048500" y="-101138"/>
            <a:ext cx="5581650" cy="6858000"/>
          </a:xfrm>
          <a:prstGeom prst="rect">
            <a:avLst/>
          </a:prstGeom>
          <a:solidFill>
            <a:srgbClr val="633F5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6326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2">
            <a:extLst>
              <a:ext uri="{FF2B5EF4-FFF2-40B4-BE49-F238E27FC236}">
                <a16:creationId xmlns:a16="http://schemas.microsoft.com/office/drawing/2014/main" id="{A2D31FF0-A9C3-4974-AE7B-F32144706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154" y="1561563"/>
            <a:ext cx="5041076" cy="4671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050">
                <a:latin typeface="+mj-lt"/>
              </a:defRPr>
            </a:lvl1pPr>
            <a:lvl2pPr marL="457205" indent="0">
              <a:lnSpc>
                <a:spcPct val="100000"/>
              </a:lnSpc>
              <a:spcBef>
                <a:spcPts val="600"/>
              </a:spcBef>
              <a:buNone/>
              <a:defRPr sz="1050">
                <a:latin typeface="+mj-lt"/>
              </a:defRPr>
            </a:lvl2pPr>
            <a:lvl3pPr marL="914411" indent="0">
              <a:lnSpc>
                <a:spcPct val="100000"/>
              </a:lnSpc>
              <a:spcBef>
                <a:spcPts val="600"/>
              </a:spcBef>
              <a:buNone/>
              <a:defRPr sz="1050">
                <a:latin typeface="+mj-lt"/>
              </a:defRPr>
            </a:lvl3pPr>
            <a:lvl4pPr marL="1371617" indent="0">
              <a:lnSpc>
                <a:spcPct val="100000"/>
              </a:lnSpc>
              <a:spcBef>
                <a:spcPts val="600"/>
              </a:spcBef>
              <a:buNone/>
              <a:defRPr sz="1050">
                <a:latin typeface="+mj-lt"/>
              </a:defRPr>
            </a:lvl4pPr>
            <a:lvl5pPr marL="1828823" indent="0">
              <a:lnSpc>
                <a:spcPct val="100000"/>
              </a:lnSpc>
              <a:spcBef>
                <a:spcPts val="600"/>
              </a:spcBef>
              <a:buNone/>
              <a:defRPr sz="1050">
                <a:latin typeface="+mj-lt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2" name="Tytuł 11">
            <a:extLst>
              <a:ext uri="{FF2B5EF4-FFF2-40B4-BE49-F238E27FC236}">
                <a16:creationId xmlns:a16="http://schemas.microsoft.com/office/drawing/2014/main" id="{75481299-3DDC-41C8-8CAC-9F38ABC710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>
              <a:defRPr b="1">
                <a:latin typeface="+mj-lt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15" name="Symbol zastępczy zawartości 14">
            <a:extLst>
              <a:ext uri="{FF2B5EF4-FFF2-40B4-BE49-F238E27FC236}">
                <a16:creationId xmlns:a16="http://schemas.microsoft.com/office/drawing/2014/main" id="{070927EE-C616-489A-803C-6AA36D1C3D4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52149" y="962900"/>
            <a:ext cx="8898186" cy="658428"/>
          </a:xfrm>
        </p:spPr>
        <p:txBody>
          <a:bodyPr>
            <a:normAutofit/>
          </a:bodyPr>
          <a:lstStyle>
            <a:lvl1pPr marL="0" indent="0">
              <a:lnSpc>
                <a:spcPts val="2100"/>
              </a:lnSpc>
              <a:buNone/>
              <a:defRPr sz="2200">
                <a:latin typeface="+mj-lt"/>
              </a:defRPr>
            </a:lvl1pPr>
          </a:lstStyle>
          <a:p>
            <a:pPr lvl="0"/>
            <a:r>
              <a:rPr lang="pl-PL"/>
              <a:t>KLIKNIJ, ABY EDYTOWAĆ STYLE</a:t>
            </a:r>
          </a:p>
        </p:txBody>
      </p:sp>
      <p:sp>
        <p:nvSpPr>
          <p:cNvPr id="17" name="Symbol zastępczy zawartości 16">
            <a:extLst>
              <a:ext uri="{FF2B5EF4-FFF2-40B4-BE49-F238E27FC236}">
                <a16:creationId xmlns:a16="http://schemas.microsoft.com/office/drawing/2014/main" id="{0F0715DD-5AC4-4F14-992B-69988344361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25985" y="1561584"/>
            <a:ext cx="5107850" cy="46707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050">
                <a:latin typeface="+mj-lt"/>
              </a:defRPr>
            </a:lvl1pPr>
            <a:lvl2pPr marL="457205" indent="0">
              <a:lnSpc>
                <a:spcPct val="100000"/>
              </a:lnSpc>
              <a:spcBef>
                <a:spcPts val="600"/>
              </a:spcBef>
              <a:buNone/>
              <a:defRPr sz="1050">
                <a:latin typeface="+mj-lt"/>
              </a:defRPr>
            </a:lvl2pPr>
            <a:lvl3pPr marL="914411" indent="0">
              <a:lnSpc>
                <a:spcPct val="100000"/>
              </a:lnSpc>
              <a:spcBef>
                <a:spcPts val="600"/>
              </a:spcBef>
              <a:buNone/>
              <a:defRPr sz="1050">
                <a:latin typeface="+mj-lt"/>
              </a:defRPr>
            </a:lvl3pPr>
            <a:lvl4pPr marL="1371617" indent="0">
              <a:lnSpc>
                <a:spcPct val="100000"/>
              </a:lnSpc>
              <a:spcBef>
                <a:spcPts val="600"/>
              </a:spcBef>
              <a:buNone/>
              <a:defRPr sz="1050">
                <a:latin typeface="+mj-lt"/>
              </a:defRPr>
            </a:lvl4pPr>
            <a:lvl5pPr marL="1828823" indent="0">
              <a:lnSpc>
                <a:spcPct val="100000"/>
              </a:lnSpc>
              <a:spcBef>
                <a:spcPts val="600"/>
              </a:spcBef>
              <a:buNone/>
              <a:defRPr sz="1050">
                <a:latin typeface="+mj-lt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4939421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ymbol zastępczy zawartości 2">
            <a:extLst>
              <a:ext uri="{FF2B5EF4-FFF2-40B4-BE49-F238E27FC236}">
                <a16:creationId xmlns:a16="http://schemas.microsoft.com/office/drawing/2014/main" id="{D9E51913-6B1D-42CF-A172-987EB9032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865" y="0"/>
            <a:ext cx="10999135" cy="685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070964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ymbol zastępczy zawartości 2">
            <a:extLst>
              <a:ext uri="{FF2B5EF4-FFF2-40B4-BE49-F238E27FC236}">
                <a16:creationId xmlns:a16="http://schemas.microsoft.com/office/drawing/2014/main" id="{D9E51913-6B1D-42CF-A172-987EB9032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237" y="0"/>
            <a:ext cx="3600801" cy="685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5" name="Symbol zastępczy zawartości 2">
            <a:extLst>
              <a:ext uri="{FF2B5EF4-FFF2-40B4-BE49-F238E27FC236}">
                <a16:creationId xmlns:a16="http://schemas.microsoft.com/office/drawing/2014/main" id="{FF376606-8E7D-4C1A-B562-33F0D8B831E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929440" y="0"/>
            <a:ext cx="3509351" cy="685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6" name="Symbol zastępczy zawartości 2">
            <a:extLst>
              <a:ext uri="{FF2B5EF4-FFF2-40B4-BE49-F238E27FC236}">
                <a16:creationId xmlns:a16="http://schemas.microsoft.com/office/drawing/2014/main" id="{4C8E1081-30CF-4C6B-A0CC-C6A43AD27B3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591192" y="0"/>
            <a:ext cx="3600807" cy="685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9689120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ymbol zastępczy zawartości 2">
            <a:extLst>
              <a:ext uri="{FF2B5EF4-FFF2-40B4-BE49-F238E27FC236}">
                <a16:creationId xmlns:a16="http://schemas.microsoft.com/office/drawing/2014/main" id="{D9E51913-6B1D-42CF-A172-987EB9032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024" y="0"/>
            <a:ext cx="5414936" cy="685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5" name="Symbol zastępczy zawartości 2">
            <a:extLst>
              <a:ext uri="{FF2B5EF4-FFF2-40B4-BE49-F238E27FC236}">
                <a16:creationId xmlns:a16="http://schemas.microsoft.com/office/drawing/2014/main" id="{FF376606-8E7D-4C1A-B562-33F0D8B831E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64363" y="0"/>
            <a:ext cx="5414936" cy="685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509297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153DDEEA-4224-4100-884E-029A9E6AD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237" y="0"/>
            <a:ext cx="3600801" cy="685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A8E07A03-547C-4DA0-915B-87FCC9D7D9F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958534" y="0"/>
            <a:ext cx="7233465" cy="685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1495979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1EFA544-630A-4118-9C1E-4E070026E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237" y="0"/>
            <a:ext cx="7262554" cy="685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B1B4B7A1-5A0E-4A0D-8C98-B75C561D410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591192" y="0"/>
            <a:ext cx="3600807" cy="685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3532692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ymbol zastępczy zawartości 2">
            <a:extLst>
              <a:ext uri="{FF2B5EF4-FFF2-40B4-BE49-F238E27FC236}">
                <a16:creationId xmlns:a16="http://schemas.microsoft.com/office/drawing/2014/main" id="{D9E51913-6B1D-42CF-A172-987EB9032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865" y="0"/>
            <a:ext cx="10999135" cy="685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052200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>
            <a:extLst>
              <a:ext uri="{FF2B5EF4-FFF2-40B4-BE49-F238E27FC236}">
                <a16:creationId xmlns:a16="http://schemas.microsoft.com/office/drawing/2014/main" id="{82D5DBD0-D4DE-4B21-8E54-0D3D5802B60D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533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tekstu 2">
            <a:extLst>
              <a:ext uri="{FF2B5EF4-FFF2-40B4-BE49-F238E27FC236}">
                <a16:creationId xmlns:a16="http://schemas.microsoft.com/office/drawing/2014/main" id="{A2D31FF0-A9C3-4974-AE7B-F32144706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154" y="1561563"/>
            <a:ext cx="3360831" cy="4671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050">
                <a:solidFill>
                  <a:schemeClr val="bg1"/>
                </a:solidFill>
                <a:latin typeface="+mj-lt"/>
              </a:defRPr>
            </a:lvl1pPr>
            <a:lvl2pPr marL="457205" indent="0">
              <a:lnSpc>
                <a:spcPct val="100000"/>
              </a:lnSpc>
              <a:spcBef>
                <a:spcPts val="600"/>
              </a:spcBef>
              <a:buNone/>
              <a:defRPr sz="1050">
                <a:solidFill>
                  <a:schemeClr val="bg1"/>
                </a:solidFill>
                <a:latin typeface="+mj-lt"/>
              </a:defRPr>
            </a:lvl2pPr>
            <a:lvl3pPr marL="914411" indent="0">
              <a:lnSpc>
                <a:spcPct val="100000"/>
              </a:lnSpc>
              <a:spcBef>
                <a:spcPts val="600"/>
              </a:spcBef>
              <a:buNone/>
              <a:defRPr sz="1050">
                <a:solidFill>
                  <a:schemeClr val="bg1"/>
                </a:solidFill>
                <a:latin typeface="+mj-lt"/>
              </a:defRPr>
            </a:lvl3pPr>
            <a:lvl4pPr marL="1371617" indent="0">
              <a:lnSpc>
                <a:spcPct val="100000"/>
              </a:lnSpc>
              <a:spcBef>
                <a:spcPts val="600"/>
              </a:spcBef>
              <a:buNone/>
              <a:defRPr sz="1050">
                <a:solidFill>
                  <a:schemeClr val="bg1"/>
                </a:solidFill>
                <a:latin typeface="+mj-lt"/>
              </a:defRPr>
            </a:lvl4pPr>
            <a:lvl5pPr marL="1828823" indent="0">
              <a:lnSpc>
                <a:spcPct val="100000"/>
              </a:lnSpc>
              <a:spcBef>
                <a:spcPts val="600"/>
              </a:spcBef>
              <a:buNone/>
              <a:defRPr sz="105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2" name="Tytuł 11">
            <a:extLst>
              <a:ext uri="{FF2B5EF4-FFF2-40B4-BE49-F238E27FC236}">
                <a16:creationId xmlns:a16="http://schemas.microsoft.com/office/drawing/2014/main" id="{75481299-3DDC-41C8-8CAC-9F38ABC710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15" name="Symbol zastępczy zawartości 14">
            <a:extLst>
              <a:ext uri="{FF2B5EF4-FFF2-40B4-BE49-F238E27FC236}">
                <a16:creationId xmlns:a16="http://schemas.microsoft.com/office/drawing/2014/main" id="{070927EE-C616-489A-803C-6AA36D1C3D4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52149" y="962900"/>
            <a:ext cx="8898186" cy="658428"/>
          </a:xfrm>
        </p:spPr>
        <p:txBody>
          <a:bodyPr>
            <a:normAutofit/>
          </a:bodyPr>
          <a:lstStyle>
            <a:lvl1pPr marL="0" indent="0">
              <a:lnSpc>
                <a:spcPts val="2100"/>
              </a:lnSpc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/>
              <a:t>KLIKNIJ, ABY EDYTOWAĆ STYLE</a:t>
            </a:r>
          </a:p>
        </p:txBody>
      </p:sp>
      <p:sp>
        <p:nvSpPr>
          <p:cNvPr id="17" name="Symbol zastępczy zawartości 16">
            <a:extLst>
              <a:ext uri="{FF2B5EF4-FFF2-40B4-BE49-F238E27FC236}">
                <a16:creationId xmlns:a16="http://schemas.microsoft.com/office/drawing/2014/main" id="{0F0715DD-5AC4-4F14-992B-69988344361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54125" y="1561584"/>
            <a:ext cx="3360831" cy="46707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050">
                <a:solidFill>
                  <a:schemeClr val="bg1"/>
                </a:solidFill>
                <a:latin typeface="+mj-lt"/>
              </a:defRPr>
            </a:lvl1pPr>
            <a:lvl2pPr marL="457205" indent="0">
              <a:lnSpc>
                <a:spcPct val="100000"/>
              </a:lnSpc>
              <a:spcBef>
                <a:spcPts val="600"/>
              </a:spcBef>
              <a:buNone/>
              <a:defRPr sz="1050">
                <a:solidFill>
                  <a:schemeClr val="bg1"/>
                </a:solidFill>
                <a:latin typeface="+mj-lt"/>
              </a:defRPr>
            </a:lvl2pPr>
            <a:lvl3pPr marL="914411" indent="0">
              <a:lnSpc>
                <a:spcPct val="100000"/>
              </a:lnSpc>
              <a:spcBef>
                <a:spcPts val="600"/>
              </a:spcBef>
              <a:buNone/>
              <a:defRPr sz="1050">
                <a:solidFill>
                  <a:schemeClr val="bg1"/>
                </a:solidFill>
                <a:latin typeface="+mj-lt"/>
              </a:defRPr>
            </a:lvl3pPr>
            <a:lvl4pPr marL="1371617" indent="0">
              <a:lnSpc>
                <a:spcPct val="100000"/>
              </a:lnSpc>
              <a:spcBef>
                <a:spcPts val="600"/>
              </a:spcBef>
              <a:buNone/>
              <a:defRPr sz="1050">
                <a:solidFill>
                  <a:schemeClr val="bg1"/>
                </a:solidFill>
                <a:latin typeface="+mj-lt"/>
              </a:defRPr>
            </a:lvl4pPr>
            <a:lvl5pPr marL="1828823" indent="0">
              <a:lnSpc>
                <a:spcPct val="100000"/>
              </a:lnSpc>
              <a:spcBef>
                <a:spcPts val="600"/>
              </a:spcBef>
              <a:buNone/>
              <a:defRPr sz="105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zawartości 16">
            <a:extLst>
              <a:ext uri="{FF2B5EF4-FFF2-40B4-BE49-F238E27FC236}">
                <a16:creationId xmlns:a16="http://schemas.microsoft.com/office/drawing/2014/main" id="{836EE3B0-7510-4FA2-AB49-6AB712895C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56096" y="1561584"/>
            <a:ext cx="3314746" cy="46707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050">
                <a:solidFill>
                  <a:schemeClr val="bg1"/>
                </a:solidFill>
                <a:latin typeface="+mj-lt"/>
              </a:defRPr>
            </a:lvl1pPr>
            <a:lvl2pPr marL="457205" indent="0">
              <a:lnSpc>
                <a:spcPct val="100000"/>
              </a:lnSpc>
              <a:spcBef>
                <a:spcPts val="600"/>
              </a:spcBef>
              <a:buNone/>
              <a:defRPr sz="1050">
                <a:solidFill>
                  <a:schemeClr val="bg1"/>
                </a:solidFill>
                <a:latin typeface="+mj-lt"/>
              </a:defRPr>
            </a:lvl2pPr>
            <a:lvl3pPr marL="914411" indent="0">
              <a:lnSpc>
                <a:spcPct val="100000"/>
              </a:lnSpc>
              <a:spcBef>
                <a:spcPts val="600"/>
              </a:spcBef>
              <a:buNone/>
              <a:defRPr sz="1050">
                <a:solidFill>
                  <a:schemeClr val="bg1"/>
                </a:solidFill>
                <a:latin typeface="+mj-lt"/>
              </a:defRPr>
            </a:lvl3pPr>
            <a:lvl4pPr marL="1371617" indent="0">
              <a:lnSpc>
                <a:spcPct val="100000"/>
              </a:lnSpc>
              <a:spcBef>
                <a:spcPts val="600"/>
              </a:spcBef>
              <a:buNone/>
              <a:defRPr sz="1050">
                <a:solidFill>
                  <a:schemeClr val="bg1"/>
                </a:solidFill>
                <a:latin typeface="+mj-lt"/>
              </a:defRPr>
            </a:lvl4pPr>
            <a:lvl5pPr marL="1828823" indent="0">
              <a:lnSpc>
                <a:spcPct val="100000"/>
              </a:lnSpc>
              <a:spcBef>
                <a:spcPts val="600"/>
              </a:spcBef>
              <a:buNone/>
              <a:defRPr sz="105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FAC2DC8B-F42D-4E51-8FFB-EB51EACBB16E}"/>
              </a:ext>
            </a:extLst>
          </p:cNvPr>
          <p:cNvSpPr/>
          <p:nvPr userDrawn="1"/>
        </p:nvSpPr>
        <p:spPr>
          <a:xfrm>
            <a:off x="-11262" y="0"/>
            <a:ext cx="1052149" cy="6852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12A977F-9216-4A8F-A803-F950912CDBEF}"/>
              </a:ext>
            </a:extLst>
          </p:cNvPr>
          <p:cNvSpPr/>
          <p:nvPr userDrawn="1"/>
        </p:nvSpPr>
        <p:spPr>
          <a:xfrm>
            <a:off x="1" y="5379"/>
            <a:ext cx="1052149" cy="6852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04555A59-61D0-4754-9DA2-2CBAE84BB488}"/>
              </a:ext>
            </a:extLst>
          </p:cNvPr>
          <p:cNvSpPr/>
          <p:nvPr userDrawn="1"/>
        </p:nvSpPr>
        <p:spPr>
          <a:xfrm>
            <a:off x="1" y="5379"/>
            <a:ext cx="1052149" cy="6852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3" name="Grafika 22">
            <a:extLst>
              <a:ext uri="{FF2B5EF4-FFF2-40B4-BE49-F238E27FC236}">
                <a16:creationId xmlns:a16="http://schemas.microsoft.com/office/drawing/2014/main" id="{794816BB-D977-487C-9B90-BC99EB7DF3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7234" b="-14722"/>
          <a:stretch/>
        </p:blipFill>
        <p:spPr>
          <a:xfrm>
            <a:off x="199873" y="374113"/>
            <a:ext cx="652400" cy="793351"/>
          </a:xfrm>
          <a:prstGeom prst="rect">
            <a:avLst/>
          </a:prstGeom>
        </p:spPr>
      </p:pic>
      <p:cxnSp>
        <p:nvCxnSpPr>
          <p:cNvPr id="24" name="Łącznik prosty 23">
            <a:extLst>
              <a:ext uri="{FF2B5EF4-FFF2-40B4-BE49-F238E27FC236}">
                <a16:creationId xmlns:a16="http://schemas.microsoft.com/office/drawing/2014/main" id="{AAB00BF7-CF29-4D7C-99FC-55326DC38234}"/>
              </a:ext>
            </a:extLst>
          </p:cNvPr>
          <p:cNvCxnSpPr>
            <a:cxnSpLocks/>
            <a:endCxn id="23" idx="0"/>
          </p:cNvCxnSpPr>
          <p:nvPr userDrawn="1"/>
        </p:nvCxnSpPr>
        <p:spPr>
          <a:xfrm>
            <a:off x="526073" y="174567"/>
            <a:ext cx="0" cy="1995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ymbol zastępczy numeru slajdu 5">
            <a:extLst>
              <a:ext uri="{FF2B5EF4-FFF2-40B4-BE49-F238E27FC236}">
                <a16:creationId xmlns:a16="http://schemas.microsoft.com/office/drawing/2014/main" id="{76B140E1-E9B9-4993-91B9-A268CFACB2AF}"/>
              </a:ext>
            </a:extLst>
          </p:cNvPr>
          <p:cNvSpPr txBox="1">
            <a:spLocks/>
          </p:cNvSpPr>
          <p:nvPr userDrawn="1"/>
        </p:nvSpPr>
        <p:spPr>
          <a:xfrm>
            <a:off x="-1" y="6219828"/>
            <a:ext cx="1052152" cy="6327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2400" kern="120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E9B76F-E264-471A-961B-734126076347}" type="slidenum">
              <a:rPr lang="pl-PL" sz="1600" smtClean="0">
                <a:solidFill>
                  <a:schemeClr val="bg1"/>
                </a:solidFill>
              </a:rPr>
              <a:pPr/>
              <a:t>‹#›</a:t>
            </a:fld>
            <a:endParaRPr lang="pl-PL" sz="1600">
              <a:solidFill>
                <a:schemeClr val="bg1"/>
              </a:solidFill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0BCB5B1F-3D5E-45D8-B0A7-B51EFFEB0483}"/>
              </a:ext>
            </a:extLst>
          </p:cNvPr>
          <p:cNvSpPr txBox="1"/>
          <p:nvPr userDrawn="1"/>
        </p:nvSpPr>
        <p:spPr>
          <a:xfrm rot="16200000">
            <a:off x="-805073" y="4862991"/>
            <a:ext cx="26723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100" b="0">
                <a:solidFill>
                  <a:schemeClr val="bg1"/>
                </a:solidFill>
              </a:rPr>
              <a:t>DL INVEST </a:t>
            </a:r>
            <a:r>
              <a:rPr lang="pl-PL" sz="1100" b="0">
                <a:solidFill>
                  <a:schemeClr val="bg1"/>
                </a:solidFill>
              </a:rPr>
              <a:t>GROUP</a:t>
            </a:r>
          </a:p>
        </p:txBody>
      </p:sp>
      <p:cxnSp>
        <p:nvCxnSpPr>
          <p:cNvPr id="26" name="Łącznik prosty 25">
            <a:extLst>
              <a:ext uri="{FF2B5EF4-FFF2-40B4-BE49-F238E27FC236}">
                <a16:creationId xmlns:a16="http://schemas.microsoft.com/office/drawing/2014/main" id="{498E6F24-41C1-46EB-B5A6-277CC04F8557}"/>
              </a:ext>
            </a:extLst>
          </p:cNvPr>
          <p:cNvCxnSpPr>
            <a:cxnSpLocks/>
          </p:cNvCxnSpPr>
          <p:nvPr userDrawn="1"/>
        </p:nvCxnSpPr>
        <p:spPr>
          <a:xfrm>
            <a:off x="526073" y="1167464"/>
            <a:ext cx="0" cy="38348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a 2">
            <a:extLst>
              <a:ext uri="{FF2B5EF4-FFF2-40B4-BE49-F238E27FC236}">
                <a16:creationId xmlns:a16="http://schemas.microsoft.com/office/drawing/2014/main" id="{492FFF9A-697D-566F-67EA-E2479522B2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55030" y="509296"/>
            <a:ext cx="1315812" cy="50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C3BE517-9800-499C-814B-6DB57DD4C6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77000" y="0"/>
            <a:ext cx="5715000" cy="6858000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ymbol zastępczy tekstu 2">
            <a:extLst>
              <a:ext uri="{FF2B5EF4-FFF2-40B4-BE49-F238E27FC236}">
                <a16:creationId xmlns:a16="http://schemas.microsoft.com/office/drawing/2014/main" id="{7EDA63E7-14E6-4DD0-BA4C-999705484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154" y="1561563"/>
            <a:ext cx="5041076" cy="4671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  <a:lvl2pPr marL="457205" indent="0">
              <a:buNone/>
              <a:defRPr sz="1800">
                <a:latin typeface="+mj-lt"/>
              </a:defRPr>
            </a:lvl2pPr>
            <a:lvl3pPr marL="914411" indent="0">
              <a:buNone/>
              <a:defRPr sz="1800">
                <a:latin typeface="+mj-lt"/>
              </a:defRPr>
            </a:lvl3pPr>
            <a:lvl4pPr marL="1371617" indent="0">
              <a:buNone/>
              <a:defRPr sz="1800">
                <a:latin typeface="+mj-lt"/>
              </a:defRPr>
            </a:lvl4pPr>
            <a:lvl5pPr marL="1828823" indent="0">
              <a:buNone/>
              <a:defRPr sz="1800">
                <a:latin typeface="+mj-lt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2" name="Tytuł 11">
            <a:extLst>
              <a:ext uri="{FF2B5EF4-FFF2-40B4-BE49-F238E27FC236}">
                <a16:creationId xmlns:a16="http://schemas.microsoft.com/office/drawing/2014/main" id="{13DA2A7A-0D08-49BC-BBE9-6FC2AB814B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2151" y="494587"/>
            <a:ext cx="5041080" cy="523871"/>
          </a:xfrm>
        </p:spPr>
        <p:txBody>
          <a:bodyPr anchor="t"/>
          <a:lstStyle>
            <a:lvl1pPr>
              <a:defRPr b="1">
                <a:latin typeface="+mj-lt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13" name="Symbol zastępczy zawartości 14">
            <a:extLst>
              <a:ext uri="{FF2B5EF4-FFF2-40B4-BE49-F238E27FC236}">
                <a16:creationId xmlns:a16="http://schemas.microsoft.com/office/drawing/2014/main" id="{894790BB-0B09-4941-9C1C-C52463D6B11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52149" y="962900"/>
            <a:ext cx="5041076" cy="658428"/>
          </a:xfrm>
        </p:spPr>
        <p:txBody>
          <a:bodyPr>
            <a:normAutofit/>
          </a:bodyPr>
          <a:lstStyle>
            <a:lvl1pPr marL="0" indent="0">
              <a:lnSpc>
                <a:spcPts val="2100"/>
              </a:lnSpc>
              <a:buNone/>
              <a:defRPr sz="2200">
                <a:latin typeface="+mj-lt"/>
              </a:defRPr>
            </a:lvl1pPr>
          </a:lstStyle>
          <a:p>
            <a:pPr lvl="0"/>
            <a:r>
              <a:rPr lang="pl-PL"/>
              <a:t>KLIKNIJ, ABY EDYTOWAĆ STYLE</a:t>
            </a:r>
          </a:p>
        </p:txBody>
      </p:sp>
    </p:spTree>
    <p:extLst>
      <p:ext uri="{BB962C8B-B14F-4D97-AF65-F5344CB8AC3E}">
        <p14:creationId xmlns:p14="http://schemas.microsoft.com/office/powerpoint/2010/main" val="3466402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C3BE517-9800-499C-814B-6DB57DD4C6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86200" y="0"/>
            <a:ext cx="6605800" cy="6858000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ymbol zastępczy tekstu 2">
            <a:extLst>
              <a:ext uri="{FF2B5EF4-FFF2-40B4-BE49-F238E27FC236}">
                <a16:creationId xmlns:a16="http://schemas.microsoft.com/office/drawing/2014/main" id="{7EDA63E7-14E6-4DD0-BA4C-999705484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154" y="1561563"/>
            <a:ext cx="4224701" cy="4671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latin typeface="+mj-lt"/>
              </a:defRPr>
            </a:lvl1pPr>
            <a:lvl2pPr marL="457205" indent="0">
              <a:lnSpc>
                <a:spcPct val="100000"/>
              </a:lnSpc>
              <a:buNone/>
              <a:defRPr sz="1050">
                <a:latin typeface="+mj-lt"/>
              </a:defRPr>
            </a:lvl2pPr>
            <a:lvl3pPr marL="914411" indent="0">
              <a:lnSpc>
                <a:spcPct val="100000"/>
              </a:lnSpc>
              <a:buNone/>
              <a:defRPr sz="1050">
                <a:latin typeface="+mj-lt"/>
              </a:defRPr>
            </a:lvl3pPr>
            <a:lvl4pPr marL="1371617" indent="0">
              <a:lnSpc>
                <a:spcPct val="100000"/>
              </a:lnSpc>
              <a:buNone/>
              <a:defRPr sz="1050">
                <a:latin typeface="+mj-lt"/>
              </a:defRPr>
            </a:lvl4pPr>
            <a:lvl5pPr marL="1828823" indent="0">
              <a:lnSpc>
                <a:spcPct val="100000"/>
              </a:lnSpc>
              <a:buNone/>
              <a:defRPr sz="1050">
                <a:latin typeface="+mj-lt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2" name="Tytuł 11">
            <a:extLst>
              <a:ext uri="{FF2B5EF4-FFF2-40B4-BE49-F238E27FC236}">
                <a16:creationId xmlns:a16="http://schemas.microsoft.com/office/drawing/2014/main" id="{13DA2A7A-0D08-49BC-BBE9-6FC2AB814B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2151" y="494587"/>
            <a:ext cx="4224704" cy="523871"/>
          </a:xfrm>
        </p:spPr>
        <p:txBody>
          <a:bodyPr anchor="t"/>
          <a:lstStyle>
            <a:lvl1pPr>
              <a:defRPr b="1">
                <a:latin typeface="+mj-lt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13" name="Symbol zastępczy zawartości 14">
            <a:extLst>
              <a:ext uri="{FF2B5EF4-FFF2-40B4-BE49-F238E27FC236}">
                <a16:creationId xmlns:a16="http://schemas.microsoft.com/office/drawing/2014/main" id="{894790BB-0B09-4941-9C1C-C52463D6B11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52149" y="962900"/>
            <a:ext cx="4224701" cy="658428"/>
          </a:xfrm>
        </p:spPr>
        <p:txBody>
          <a:bodyPr>
            <a:normAutofit/>
          </a:bodyPr>
          <a:lstStyle>
            <a:lvl1pPr marL="0" indent="0">
              <a:lnSpc>
                <a:spcPts val="2100"/>
              </a:lnSpc>
              <a:buNone/>
              <a:defRPr sz="2200">
                <a:latin typeface="+mj-lt"/>
              </a:defRPr>
            </a:lvl1pPr>
          </a:lstStyle>
          <a:p>
            <a:pPr lvl="0"/>
            <a:r>
              <a:rPr lang="pl-PL"/>
              <a:t>KLIKNIJ, ABY EDYTOWAĆ STYLE</a:t>
            </a:r>
          </a:p>
        </p:txBody>
      </p:sp>
    </p:spTree>
    <p:extLst>
      <p:ext uri="{BB962C8B-B14F-4D97-AF65-F5344CB8AC3E}">
        <p14:creationId xmlns:p14="http://schemas.microsoft.com/office/powerpoint/2010/main" val="2155258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CFA6871-E4C7-4FDF-8067-1D621E6C8A57}"/>
              </a:ext>
            </a:extLst>
          </p:cNvPr>
          <p:cNvSpPr/>
          <p:nvPr userDrawn="1"/>
        </p:nvSpPr>
        <p:spPr>
          <a:xfrm>
            <a:off x="8091578" y="0"/>
            <a:ext cx="4100422" cy="6858000"/>
          </a:xfrm>
          <a:prstGeom prst="rect">
            <a:avLst/>
          </a:prstGeom>
          <a:solidFill>
            <a:srgbClr val="533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94FA711C-5664-4C2D-AA68-8D1938B2D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153" y="1561563"/>
            <a:ext cx="6753497" cy="4671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latin typeface="+mj-lt"/>
              </a:defRPr>
            </a:lvl1pPr>
            <a:lvl2pPr marL="457205" indent="0">
              <a:lnSpc>
                <a:spcPct val="100000"/>
              </a:lnSpc>
              <a:buNone/>
              <a:defRPr sz="1050">
                <a:latin typeface="+mj-lt"/>
              </a:defRPr>
            </a:lvl2pPr>
            <a:lvl3pPr marL="914411" indent="0">
              <a:lnSpc>
                <a:spcPct val="100000"/>
              </a:lnSpc>
              <a:buNone/>
              <a:defRPr sz="1050">
                <a:latin typeface="+mj-lt"/>
              </a:defRPr>
            </a:lvl3pPr>
            <a:lvl4pPr marL="1371617" indent="0">
              <a:lnSpc>
                <a:spcPct val="100000"/>
              </a:lnSpc>
              <a:buNone/>
              <a:defRPr sz="1050">
                <a:latin typeface="+mj-lt"/>
              </a:defRPr>
            </a:lvl4pPr>
            <a:lvl5pPr marL="1828823" indent="0">
              <a:lnSpc>
                <a:spcPct val="100000"/>
              </a:lnSpc>
              <a:buNone/>
              <a:defRPr sz="1050">
                <a:latin typeface="+mj-lt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Tytuł 11">
            <a:extLst>
              <a:ext uri="{FF2B5EF4-FFF2-40B4-BE49-F238E27FC236}">
                <a16:creationId xmlns:a16="http://schemas.microsoft.com/office/drawing/2014/main" id="{434C0F8D-4C33-4DC2-AD59-B399495AC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2150" y="494587"/>
            <a:ext cx="6753501" cy="523871"/>
          </a:xfrm>
        </p:spPr>
        <p:txBody>
          <a:bodyPr anchor="t"/>
          <a:lstStyle>
            <a:lvl1pPr>
              <a:defRPr b="1">
                <a:latin typeface="+mj-lt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9" name="Symbol zastępczy zawartości 14">
            <a:extLst>
              <a:ext uri="{FF2B5EF4-FFF2-40B4-BE49-F238E27FC236}">
                <a16:creationId xmlns:a16="http://schemas.microsoft.com/office/drawing/2014/main" id="{61E1B6AC-8B79-41F9-9AC5-6C5FAE1F13C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52149" y="962900"/>
            <a:ext cx="6753502" cy="658428"/>
          </a:xfrm>
        </p:spPr>
        <p:txBody>
          <a:bodyPr>
            <a:normAutofit/>
          </a:bodyPr>
          <a:lstStyle>
            <a:lvl1pPr marL="0" indent="0">
              <a:lnSpc>
                <a:spcPts val="2100"/>
              </a:lnSpc>
              <a:buNone/>
              <a:defRPr sz="2200">
                <a:latin typeface="+mj-lt"/>
              </a:defRPr>
            </a:lvl1pPr>
          </a:lstStyle>
          <a:p>
            <a:pPr lvl="0"/>
            <a:r>
              <a:rPr lang="pl-PL"/>
              <a:t>KLIKNIJ, ABY EDYTOWAĆ STYLE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4B00C9E7-4A24-1034-FAD6-63649D418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55030" y="509296"/>
            <a:ext cx="1315812" cy="50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80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E936E1AD-FF8A-471D-9A3B-0D37BC17DA92}"/>
              </a:ext>
            </a:extLst>
          </p:cNvPr>
          <p:cNvSpPr/>
          <p:nvPr userDrawn="1"/>
        </p:nvSpPr>
        <p:spPr>
          <a:xfrm>
            <a:off x="8105775" y="0"/>
            <a:ext cx="4101501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6E93C516-E0DB-4C99-B2BA-BE83AD817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153" y="1561563"/>
            <a:ext cx="6686995" cy="4671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  <a:lvl2pPr marL="457205" indent="0">
              <a:buNone/>
              <a:defRPr sz="1800">
                <a:latin typeface="+mj-lt"/>
              </a:defRPr>
            </a:lvl2pPr>
            <a:lvl3pPr marL="914411" indent="0">
              <a:buNone/>
              <a:defRPr sz="1800">
                <a:latin typeface="+mj-lt"/>
              </a:defRPr>
            </a:lvl3pPr>
            <a:lvl4pPr marL="1371617" indent="0">
              <a:buNone/>
              <a:defRPr sz="1800">
                <a:latin typeface="+mj-lt"/>
              </a:defRPr>
            </a:lvl4pPr>
            <a:lvl5pPr marL="1828823" indent="0">
              <a:buNone/>
              <a:defRPr sz="1800">
                <a:latin typeface="+mj-lt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2" name="Tytuł 11">
            <a:extLst>
              <a:ext uri="{FF2B5EF4-FFF2-40B4-BE49-F238E27FC236}">
                <a16:creationId xmlns:a16="http://schemas.microsoft.com/office/drawing/2014/main" id="{FE55ABBF-54B7-4D30-AFCF-176B612572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2151" y="494587"/>
            <a:ext cx="6686998" cy="523871"/>
          </a:xfrm>
        </p:spPr>
        <p:txBody>
          <a:bodyPr anchor="t"/>
          <a:lstStyle>
            <a:lvl1pPr>
              <a:defRPr b="1">
                <a:latin typeface="+mj-lt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13" name="Symbol zastępczy zawartości 14">
            <a:extLst>
              <a:ext uri="{FF2B5EF4-FFF2-40B4-BE49-F238E27FC236}">
                <a16:creationId xmlns:a16="http://schemas.microsoft.com/office/drawing/2014/main" id="{F8E0AED4-0820-439F-BDB1-8719FB25D10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52148" y="962900"/>
            <a:ext cx="6686995" cy="658428"/>
          </a:xfrm>
        </p:spPr>
        <p:txBody>
          <a:bodyPr>
            <a:normAutofit/>
          </a:bodyPr>
          <a:lstStyle>
            <a:lvl1pPr marL="0" indent="0">
              <a:lnSpc>
                <a:spcPts val="2100"/>
              </a:lnSpc>
              <a:buNone/>
              <a:defRPr sz="2200">
                <a:latin typeface="+mj-lt"/>
              </a:defRPr>
            </a:lvl1pPr>
          </a:lstStyle>
          <a:p>
            <a:pPr lvl="0"/>
            <a:r>
              <a:rPr lang="pl-PL"/>
              <a:t>KLIKNIJ, ABY EDYTOWAĆ STYLE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CB55064-F276-4D88-9FC3-B01E626823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061" y="509295"/>
            <a:ext cx="1308781" cy="494457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4A4EA09F-36B6-4E4B-A965-7E8AA7C809BF}"/>
              </a:ext>
            </a:extLst>
          </p:cNvPr>
          <p:cNvSpPr/>
          <p:nvPr userDrawn="1"/>
        </p:nvSpPr>
        <p:spPr>
          <a:xfrm>
            <a:off x="8090499" y="0"/>
            <a:ext cx="4101501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986463B9-D8A7-4AB4-AA48-DE2599EE2E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6785" y="509295"/>
            <a:ext cx="1308781" cy="49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60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CFA6871-E4C7-4FDF-8067-1D621E6C8A57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rgbClr val="533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11AED644-A07B-45BA-BB32-8EA0AB63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154" y="1561563"/>
            <a:ext cx="4741816" cy="4671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  <a:lvl2pPr marL="457205" indent="0">
              <a:buNone/>
              <a:defRPr sz="1800">
                <a:latin typeface="+mj-lt"/>
              </a:defRPr>
            </a:lvl2pPr>
            <a:lvl3pPr marL="914411" indent="0">
              <a:buNone/>
              <a:defRPr sz="1800">
                <a:latin typeface="+mj-lt"/>
              </a:defRPr>
            </a:lvl3pPr>
            <a:lvl4pPr marL="1371617" indent="0">
              <a:buNone/>
              <a:defRPr sz="1800">
                <a:latin typeface="+mj-lt"/>
              </a:defRPr>
            </a:lvl4pPr>
            <a:lvl5pPr marL="1828823" indent="0">
              <a:buNone/>
              <a:defRPr sz="1800">
                <a:latin typeface="+mj-lt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Tytuł 11">
            <a:extLst>
              <a:ext uri="{FF2B5EF4-FFF2-40B4-BE49-F238E27FC236}">
                <a16:creationId xmlns:a16="http://schemas.microsoft.com/office/drawing/2014/main" id="{0DB17FF8-EE1E-4AA8-8D46-77775BB5F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2150" y="494587"/>
            <a:ext cx="4741821" cy="523871"/>
          </a:xfrm>
        </p:spPr>
        <p:txBody>
          <a:bodyPr anchor="t"/>
          <a:lstStyle>
            <a:lvl1pPr>
              <a:defRPr b="1">
                <a:latin typeface="+mj-lt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9" name="Symbol zastępczy zawartości 14">
            <a:extLst>
              <a:ext uri="{FF2B5EF4-FFF2-40B4-BE49-F238E27FC236}">
                <a16:creationId xmlns:a16="http://schemas.microsoft.com/office/drawing/2014/main" id="{59FEAA9A-6DA8-4E0F-A71C-CDD66A3C14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52148" y="962900"/>
            <a:ext cx="4741821" cy="658428"/>
          </a:xfrm>
        </p:spPr>
        <p:txBody>
          <a:bodyPr>
            <a:normAutofit/>
          </a:bodyPr>
          <a:lstStyle>
            <a:lvl1pPr marL="0" indent="0">
              <a:lnSpc>
                <a:spcPts val="2100"/>
              </a:lnSpc>
              <a:buNone/>
              <a:defRPr sz="2200">
                <a:latin typeface="+mj-lt"/>
              </a:defRPr>
            </a:lvl1pPr>
          </a:lstStyle>
          <a:p>
            <a:pPr lvl="0"/>
            <a:r>
              <a:rPr lang="pl-PL"/>
              <a:t>KLIKNIJ, ABY EDYTOWAĆ STYLE</a:t>
            </a: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C93A1075-8582-74C1-4C88-741D62369E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55030" y="509296"/>
            <a:ext cx="1315812" cy="50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64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4.svg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27A92B3-25D5-4A04-9693-D789AD09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150" y="494587"/>
            <a:ext cx="8898185" cy="523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8B7732AC-6048-4384-BB57-153CBAD3B0D4}"/>
              </a:ext>
            </a:extLst>
          </p:cNvPr>
          <p:cNvGrpSpPr/>
          <p:nvPr userDrawn="1"/>
        </p:nvGrpSpPr>
        <p:grpSpPr>
          <a:xfrm>
            <a:off x="-11262" y="0"/>
            <a:ext cx="1063412" cy="6858000"/>
            <a:chOff x="-11262" y="0"/>
            <a:chExt cx="1063412" cy="6858000"/>
          </a:xfrm>
        </p:grpSpPr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3AACA087-79E5-4C12-A5EE-5EE78489E639}"/>
                </a:ext>
              </a:extLst>
            </p:cNvPr>
            <p:cNvSpPr/>
            <p:nvPr userDrawn="1"/>
          </p:nvSpPr>
          <p:spPr>
            <a:xfrm>
              <a:off x="-11262" y="0"/>
              <a:ext cx="1052149" cy="68526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F706892F-274D-46B3-B18A-F504AA08B25B}"/>
                </a:ext>
              </a:extLst>
            </p:cNvPr>
            <p:cNvSpPr/>
            <p:nvPr userDrawn="1"/>
          </p:nvSpPr>
          <p:spPr>
            <a:xfrm>
              <a:off x="1" y="5379"/>
              <a:ext cx="1052149" cy="68526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B8538C6D-0A9B-47A1-9ADB-340208C1B526}"/>
                </a:ext>
              </a:extLst>
            </p:cNvPr>
            <p:cNvSpPr/>
            <p:nvPr userDrawn="1"/>
          </p:nvSpPr>
          <p:spPr>
            <a:xfrm>
              <a:off x="1" y="5379"/>
              <a:ext cx="1052149" cy="68526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id="{D94FA6A4-B2EF-4390-8BDE-A042290BCE4D}"/>
                </a:ext>
              </a:extLst>
            </p:cNvPr>
            <p:cNvSpPr txBox="1"/>
            <p:nvPr userDrawn="1"/>
          </p:nvSpPr>
          <p:spPr>
            <a:xfrm rot="16200000">
              <a:off x="-805073" y="4862991"/>
              <a:ext cx="267239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100" b="0">
                  <a:solidFill>
                    <a:srgbClr val="684356"/>
                  </a:solidFill>
                </a:rPr>
                <a:t>DL INVEST </a:t>
              </a:r>
              <a:r>
                <a:rPr lang="pl-PL" sz="1100" b="0">
                  <a:solidFill>
                    <a:srgbClr val="684356"/>
                  </a:solidFill>
                </a:rPr>
                <a:t>GROUP</a:t>
              </a:r>
            </a:p>
          </p:txBody>
        </p: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68DB773-48B4-4A1D-B668-2117E661BA90}"/>
                </a:ext>
              </a:extLst>
            </p:cNvPr>
            <p:cNvCxnSpPr>
              <a:cxnSpLocks/>
              <a:stCxn id="26" idx="2"/>
            </p:cNvCxnSpPr>
            <p:nvPr userDrawn="1"/>
          </p:nvCxnSpPr>
          <p:spPr>
            <a:xfrm>
              <a:off x="526073" y="1167464"/>
              <a:ext cx="0" cy="3826332"/>
            </a:xfrm>
            <a:prstGeom prst="line">
              <a:avLst/>
            </a:prstGeom>
            <a:ln>
              <a:solidFill>
                <a:srgbClr val="633F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Grafika 25">
              <a:extLst>
                <a:ext uri="{FF2B5EF4-FFF2-40B4-BE49-F238E27FC236}">
                  <a16:creationId xmlns:a16="http://schemas.microsoft.com/office/drawing/2014/main" id="{2C7E9DD8-DEA3-4080-9169-33D1C936CC7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-17234" b="-14722"/>
            <a:stretch/>
          </p:blipFill>
          <p:spPr>
            <a:xfrm>
              <a:off x="199873" y="374113"/>
              <a:ext cx="652400" cy="793351"/>
            </a:xfrm>
            <a:prstGeom prst="rect">
              <a:avLst/>
            </a:prstGeom>
          </p:spPr>
        </p:pic>
        <p:cxnSp>
          <p:nvCxnSpPr>
            <p:cNvPr id="27" name="Łącznik prosty 26">
              <a:extLst>
                <a:ext uri="{FF2B5EF4-FFF2-40B4-BE49-F238E27FC236}">
                  <a16:creationId xmlns:a16="http://schemas.microsoft.com/office/drawing/2014/main" id="{4D850C8E-267C-4DAE-AD97-41D9A057B51A}"/>
                </a:ext>
              </a:extLst>
            </p:cNvPr>
            <p:cNvCxnSpPr>
              <a:cxnSpLocks/>
              <a:endCxn id="26" idx="0"/>
            </p:cNvCxnSpPr>
            <p:nvPr userDrawn="1"/>
          </p:nvCxnSpPr>
          <p:spPr>
            <a:xfrm>
              <a:off x="526073" y="174567"/>
              <a:ext cx="0" cy="199546"/>
            </a:xfrm>
            <a:prstGeom prst="line">
              <a:avLst/>
            </a:prstGeom>
            <a:ln>
              <a:solidFill>
                <a:srgbClr val="633F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Symbol zastępczy numeru slajdu 5">
            <a:extLst>
              <a:ext uri="{FF2B5EF4-FFF2-40B4-BE49-F238E27FC236}">
                <a16:creationId xmlns:a16="http://schemas.microsoft.com/office/drawing/2014/main" id="{7AF716CF-63BD-432E-BC18-82CAC5B98459}"/>
              </a:ext>
            </a:extLst>
          </p:cNvPr>
          <p:cNvSpPr txBox="1">
            <a:spLocks/>
          </p:cNvSpPr>
          <p:nvPr userDrawn="1"/>
        </p:nvSpPr>
        <p:spPr>
          <a:xfrm>
            <a:off x="-1" y="6219828"/>
            <a:ext cx="1052152" cy="6327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2400" kern="120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E9B76F-E264-471A-961B-734126076347}" type="slidenum">
              <a:rPr lang="pl-PL" sz="1600" smtClean="0">
                <a:solidFill>
                  <a:srgbClr val="633F53"/>
                </a:solidFill>
              </a:rPr>
              <a:pPr/>
              <a:t>‹#›</a:t>
            </a:fld>
            <a:endParaRPr lang="pl-PL" sz="1600">
              <a:solidFill>
                <a:srgbClr val="633F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02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hf hdr="0" ftr="0" dt="0"/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633F53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-18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-18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-18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-18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-18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27A92B3-25D5-4A04-9693-D789AD09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150" y="494587"/>
            <a:ext cx="8898185" cy="523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082E76F-19C1-4C82-845E-ACB6ED075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150" y="1571984"/>
            <a:ext cx="5038726" cy="4642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3" name="Symbol zastępczy stopki 4">
            <a:extLst>
              <a:ext uri="{FF2B5EF4-FFF2-40B4-BE49-F238E27FC236}">
                <a16:creationId xmlns:a16="http://schemas.microsoft.com/office/drawing/2014/main" id="{A2E34A04-C0C9-4D3B-A766-A057FE095E5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85674" y="5093493"/>
            <a:ext cx="18018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/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8B7732AC-6048-4384-BB57-153CBAD3B0D4}"/>
              </a:ext>
            </a:extLst>
          </p:cNvPr>
          <p:cNvGrpSpPr/>
          <p:nvPr userDrawn="1"/>
        </p:nvGrpSpPr>
        <p:grpSpPr>
          <a:xfrm>
            <a:off x="-11262" y="0"/>
            <a:ext cx="1063412" cy="6858000"/>
            <a:chOff x="-11262" y="0"/>
            <a:chExt cx="1063412" cy="6858000"/>
          </a:xfrm>
        </p:grpSpPr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3AACA087-79E5-4C12-A5EE-5EE78489E639}"/>
                </a:ext>
              </a:extLst>
            </p:cNvPr>
            <p:cNvSpPr/>
            <p:nvPr userDrawn="1"/>
          </p:nvSpPr>
          <p:spPr>
            <a:xfrm>
              <a:off x="-11262" y="0"/>
              <a:ext cx="1052149" cy="68526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F706892F-274D-46B3-B18A-F504AA08B25B}"/>
                </a:ext>
              </a:extLst>
            </p:cNvPr>
            <p:cNvSpPr/>
            <p:nvPr userDrawn="1"/>
          </p:nvSpPr>
          <p:spPr>
            <a:xfrm>
              <a:off x="1" y="5379"/>
              <a:ext cx="1052149" cy="68526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B8538C6D-0A9B-47A1-9ADB-340208C1B526}"/>
                </a:ext>
              </a:extLst>
            </p:cNvPr>
            <p:cNvSpPr/>
            <p:nvPr userDrawn="1"/>
          </p:nvSpPr>
          <p:spPr>
            <a:xfrm>
              <a:off x="1" y="5379"/>
              <a:ext cx="1052149" cy="68526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id="{D94FA6A4-B2EF-4390-8BDE-A042290BCE4D}"/>
                </a:ext>
              </a:extLst>
            </p:cNvPr>
            <p:cNvSpPr txBox="1"/>
            <p:nvPr userDrawn="1"/>
          </p:nvSpPr>
          <p:spPr>
            <a:xfrm rot="16200000">
              <a:off x="-805073" y="4862991"/>
              <a:ext cx="267239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100" b="0">
                  <a:solidFill>
                    <a:srgbClr val="684356"/>
                  </a:solidFill>
                </a:rPr>
                <a:t>DL INVEST </a:t>
              </a:r>
              <a:r>
                <a:rPr lang="pl-PL" sz="1100" b="0">
                  <a:solidFill>
                    <a:srgbClr val="684356"/>
                  </a:solidFill>
                </a:rPr>
                <a:t>GROUP</a:t>
              </a:r>
            </a:p>
          </p:txBody>
        </p: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68DB773-48B4-4A1D-B668-2117E661BA90}"/>
                </a:ext>
              </a:extLst>
            </p:cNvPr>
            <p:cNvCxnSpPr>
              <a:cxnSpLocks/>
              <a:stCxn id="26" idx="2"/>
            </p:cNvCxnSpPr>
            <p:nvPr userDrawn="1"/>
          </p:nvCxnSpPr>
          <p:spPr>
            <a:xfrm>
              <a:off x="526073" y="1167464"/>
              <a:ext cx="0" cy="3826332"/>
            </a:xfrm>
            <a:prstGeom prst="line">
              <a:avLst/>
            </a:prstGeom>
            <a:ln>
              <a:solidFill>
                <a:srgbClr val="633F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Grafika 25">
              <a:extLst>
                <a:ext uri="{FF2B5EF4-FFF2-40B4-BE49-F238E27FC236}">
                  <a16:creationId xmlns:a16="http://schemas.microsoft.com/office/drawing/2014/main" id="{2C7E9DD8-DEA3-4080-9169-33D1C936CC7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 t="-17234" b="-14722"/>
            <a:stretch/>
          </p:blipFill>
          <p:spPr>
            <a:xfrm>
              <a:off x="199873" y="374113"/>
              <a:ext cx="652400" cy="793351"/>
            </a:xfrm>
            <a:prstGeom prst="rect">
              <a:avLst/>
            </a:prstGeom>
          </p:spPr>
        </p:pic>
        <p:cxnSp>
          <p:nvCxnSpPr>
            <p:cNvPr id="27" name="Łącznik prosty 26">
              <a:extLst>
                <a:ext uri="{FF2B5EF4-FFF2-40B4-BE49-F238E27FC236}">
                  <a16:creationId xmlns:a16="http://schemas.microsoft.com/office/drawing/2014/main" id="{4D850C8E-267C-4DAE-AD97-41D9A057B51A}"/>
                </a:ext>
              </a:extLst>
            </p:cNvPr>
            <p:cNvCxnSpPr>
              <a:cxnSpLocks/>
              <a:endCxn id="26" idx="0"/>
            </p:cNvCxnSpPr>
            <p:nvPr userDrawn="1"/>
          </p:nvCxnSpPr>
          <p:spPr>
            <a:xfrm>
              <a:off x="526073" y="174567"/>
              <a:ext cx="0" cy="199546"/>
            </a:xfrm>
            <a:prstGeom prst="line">
              <a:avLst/>
            </a:prstGeom>
            <a:ln>
              <a:solidFill>
                <a:srgbClr val="633F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Symbol zastępczy numeru slajdu 5">
            <a:extLst>
              <a:ext uri="{FF2B5EF4-FFF2-40B4-BE49-F238E27FC236}">
                <a16:creationId xmlns:a16="http://schemas.microsoft.com/office/drawing/2014/main" id="{7AF716CF-63BD-432E-BC18-82CAC5B98459}"/>
              </a:ext>
            </a:extLst>
          </p:cNvPr>
          <p:cNvSpPr txBox="1">
            <a:spLocks/>
          </p:cNvSpPr>
          <p:nvPr userDrawn="1"/>
        </p:nvSpPr>
        <p:spPr>
          <a:xfrm>
            <a:off x="-1" y="6219828"/>
            <a:ext cx="1052152" cy="6327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2400" kern="120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E9B76F-E264-471A-961B-734126076347}" type="slidenum">
              <a:rPr lang="pl-PL" sz="1600" smtClean="0">
                <a:solidFill>
                  <a:srgbClr val="633F53"/>
                </a:solidFill>
              </a:rPr>
              <a:pPr/>
              <a:t>‹#›</a:t>
            </a:fld>
            <a:endParaRPr lang="pl-PL" sz="1600">
              <a:solidFill>
                <a:srgbClr val="633F53"/>
              </a:solidFill>
            </a:endParaRP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DB98912D-44CF-8B9E-842D-1BC761CE7D89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255030" y="509296"/>
            <a:ext cx="1315812" cy="50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7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4" r:id="rId2"/>
    <p:sldLayoutId id="2147483731" r:id="rId3"/>
    <p:sldLayoutId id="2147483673" r:id="rId4"/>
    <p:sldLayoutId id="2147483723" r:id="rId5"/>
    <p:sldLayoutId id="2147483681" r:id="rId6"/>
    <p:sldLayoutId id="2147483683" r:id="rId7"/>
    <p:sldLayoutId id="2147483682" r:id="rId8"/>
    <p:sldLayoutId id="2147483735" r:id="rId9"/>
    <p:sldLayoutId id="2147483714" r:id="rId10"/>
    <p:sldLayoutId id="2147483732" r:id="rId11"/>
    <p:sldLayoutId id="2147483722" r:id="rId12"/>
    <p:sldLayoutId id="2147483690" r:id="rId13"/>
    <p:sldLayoutId id="2147483734" r:id="rId14"/>
    <p:sldLayoutId id="2147483687" r:id="rId15"/>
    <p:sldLayoutId id="2147483678" r:id="rId16"/>
    <p:sldLayoutId id="2147483688" r:id="rId17"/>
    <p:sldLayoutId id="2147483651" r:id="rId18"/>
    <p:sldLayoutId id="2147483654" r:id="rId19"/>
    <p:sldLayoutId id="2147483715" r:id="rId20"/>
    <p:sldLayoutId id="2147483655" r:id="rId21"/>
    <p:sldLayoutId id="2147483724" r:id="rId22"/>
    <p:sldLayoutId id="2147483736" r:id="rId23"/>
    <p:sldLayoutId id="2147483738" r:id="rId24"/>
    <p:sldLayoutId id="2147483750" r:id="rId25"/>
  </p:sldLayoutIdLst>
  <p:hf hdr="0" ftr="0" dt="0"/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633F53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-18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-18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-18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-18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-18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62A30DA-88E1-AE6A-1211-5FE8DDAEEE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49" y="81144"/>
            <a:ext cx="11163302" cy="6695712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F13158DD-0A82-41E3-AAEB-9755D87694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577" y="2839704"/>
            <a:ext cx="2946323" cy="11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17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Obraz zawierający budynek, wieża&#10;&#10;Opis wygenerowany automatycznie">
            <a:extLst>
              <a:ext uri="{FF2B5EF4-FFF2-40B4-BE49-F238E27FC236}">
                <a16:creationId xmlns:a16="http://schemas.microsoft.com/office/drawing/2014/main" id="{F71BCA1E-442B-4A2F-ACFA-92CB0F24B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340" y="0"/>
            <a:ext cx="6546415" cy="6857999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BC5E6702-D6D1-437F-BB01-656017EDF2CB}"/>
              </a:ext>
            </a:extLst>
          </p:cNvPr>
          <p:cNvSpPr/>
          <p:nvPr userDrawn="1"/>
        </p:nvSpPr>
        <p:spPr>
          <a:xfrm>
            <a:off x="-74141" y="-3"/>
            <a:ext cx="6711742" cy="6858003"/>
          </a:xfrm>
          <a:prstGeom prst="rect">
            <a:avLst/>
          </a:prstGeom>
          <a:solidFill>
            <a:srgbClr val="633F5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FE830FF1-4157-4339-ADEE-3AF952C8C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4281" t="15544" r="-1858" b="24757"/>
          <a:stretch/>
        </p:blipFill>
        <p:spPr>
          <a:xfrm flipH="1" flipV="1">
            <a:off x="2479187" y="-2"/>
            <a:ext cx="5286894" cy="6858001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F13158DD-0A82-41E3-AAEB-9755D876940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7751" y="2417205"/>
            <a:ext cx="2943049" cy="1111883"/>
          </a:xfrm>
          <a:prstGeom prst="rect">
            <a:avLst/>
          </a:prstGeom>
        </p:spPr>
      </p:pic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A972085-2FE8-4CBA-9918-692ED8F45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7751" y="4247997"/>
            <a:ext cx="47003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16" name="Podtytuł 2">
            <a:extLst>
              <a:ext uri="{FF2B5EF4-FFF2-40B4-BE49-F238E27FC236}">
                <a16:creationId xmlns:a16="http://schemas.microsoft.com/office/drawing/2014/main" id="{D3A68773-4367-41F1-8847-7F6F56433972}"/>
              </a:ext>
            </a:extLst>
          </p:cNvPr>
          <p:cNvSpPr txBox="1">
            <a:spLocks/>
          </p:cNvSpPr>
          <p:nvPr userDrawn="1"/>
        </p:nvSpPr>
        <p:spPr>
          <a:xfrm>
            <a:off x="787069" y="2585649"/>
            <a:ext cx="4989322" cy="919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8000" b="1">
                <a:solidFill>
                  <a:schemeClr val="bg1"/>
                </a:solidFill>
                <a:latin typeface="Lato" panose="020F0502020204030203" pitchFamily="34" charset="-18"/>
              </a:rPr>
              <a:t>DL PIANO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900" b="1">
                <a:solidFill>
                  <a:schemeClr val="bg1"/>
                </a:solidFill>
                <a:latin typeface="Lato" panose="020F0502020204030203" pitchFamily="34" charset="-18"/>
              </a:rPr>
              <a:t>KATOWICE ROŹDZIEŃSKIEGO</a:t>
            </a:r>
            <a:endParaRPr lang="pl-PL" sz="2950" b="1">
              <a:solidFill>
                <a:schemeClr val="bg1"/>
              </a:solidFill>
              <a:latin typeface="Lato" panose="020F05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25371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id="{98619663-09CA-4541-8579-D84F2CF5D087}"/>
              </a:ext>
            </a:extLst>
          </p:cNvPr>
          <p:cNvSpPr/>
          <p:nvPr userDrawn="1"/>
        </p:nvSpPr>
        <p:spPr>
          <a:xfrm>
            <a:off x="-11262" y="0"/>
            <a:ext cx="1052149" cy="6852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4CC1C94C-1025-4CB6-A243-C511DB8297EE}"/>
              </a:ext>
            </a:extLst>
          </p:cNvPr>
          <p:cNvSpPr/>
          <p:nvPr userDrawn="1"/>
        </p:nvSpPr>
        <p:spPr>
          <a:xfrm>
            <a:off x="1" y="5379"/>
            <a:ext cx="1052149" cy="6852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8317B69B-AC8D-4889-8A82-912ABCE36267}"/>
              </a:ext>
            </a:extLst>
          </p:cNvPr>
          <p:cNvSpPr/>
          <p:nvPr userDrawn="1"/>
        </p:nvSpPr>
        <p:spPr>
          <a:xfrm>
            <a:off x="0" y="0"/>
            <a:ext cx="1052149" cy="6858000"/>
          </a:xfrm>
          <a:prstGeom prst="rect">
            <a:avLst/>
          </a:prstGeom>
          <a:solidFill>
            <a:srgbClr val="533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6FDED94-C71A-4BAC-93E0-B976DAA61A8A}"/>
              </a:ext>
            </a:extLst>
          </p:cNvPr>
          <p:cNvSpPr txBox="1"/>
          <p:nvPr userDrawn="1"/>
        </p:nvSpPr>
        <p:spPr>
          <a:xfrm rot="16200000">
            <a:off x="-805073" y="4862991"/>
            <a:ext cx="26723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100" b="0">
                <a:solidFill>
                  <a:schemeClr val="bg1"/>
                </a:solidFill>
              </a:rPr>
              <a:t>DL INVEST </a:t>
            </a:r>
            <a:r>
              <a:rPr lang="pl-PL" sz="1100" b="0">
                <a:solidFill>
                  <a:schemeClr val="bg1"/>
                </a:solidFill>
              </a:rPr>
              <a:t>GROUP</a:t>
            </a:r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85D2827E-2F2E-4A1C-8603-4E53BDC074AB}"/>
              </a:ext>
            </a:extLst>
          </p:cNvPr>
          <p:cNvCxnSpPr>
            <a:cxnSpLocks/>
            <a:stCxn id="16" idx="2"/>
          </p:cNvCxnSpPr>
          <p:nvPr userDrawn="1"/>
        </p:nvCxnSpPr>
        <p:spPr>
          <a:xfrm>
            <a:off x="526073" y="1167464"/>
            <a:ext cx="0" cy="38348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a 15">
            <a:extLst>
              <a:ext uri="{FF2B5EF4-FFF2-40B4-BE49-F238E27FC236}">
                <a16:creationId xmlns:a16="http://schemas.microsoft.com/office/drawing/2014/main" id="{99990E68-83A3-4FD2-BD48-1D197B147D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17234" b="-14722"/>
          <a:stretch/>
        </p:blipFill>
        <p:spPr>
          <a:xfrm>
            <a:off x="199873" y="374113"/>
            <a:ext cx="652400" cy="793351"/>
          </a:xfrm>
          <a:prstGeom prst="rect">
            <a:avLst/>
          </a:prstGeom>
        </p:spPr>
      </p:pic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A70CEE1C-096F-4030-BD3A-D78FF8688EF7}"/>
              </a:ext>
            </a:extLst>
          </p:cNvPr>
          <p:cNvCxnSpPr>
            <a:cxnSpLocks/>
            <a:endCxn id="16" idx="0"/>
          </p:cNvCxnSpPr>
          <p:nvPr userDrawn="1"/>
        </p:nvCxnSpPr>
        <p:spPr>
          <a:xfrm>
            <a:off x="526073" y="174567"/>
            <a:ext cx="0" cy="1995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ymbol zastępczy numeru slajdu 5">
            <a:extLst>
              <a:ext uri="{FF2B5EF4-FFF2-40B4-BE49-F238E27FC236}">
                <a16:creationId xmlns:a16="http://schemas.microsoft.com/office/drawing/2014/main" id="{A69B6745-2CC7-4D67-B811-47AC89A86F63}"/>
              </a:ext>
            </a:extLst>
          </p:cNvPr>
          <p:cNvSpPr txBox="1">
            <a:spLocks/>
          </p:cNvSpPr>
          <p:nvPr userDrawn="1"/>
        </p:nvSpPr>
        <p:spPr>
          <a:xfrm>
            <a:off x="-1" y="6219828"/>
            <a:ext cx="1052152" cy="6327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2400" kern="120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E9B76F-E264-471A-961B-734126076347}" type="slidenum">
              <a:rPr lang="pl-PL" sz="1600" smtClean="0">
                <a:solidFill>
                  <a:schemeClr val="bg1"/>
                </a:solidFill>
              </a:rPr>
              <a:pPr/>
              <a:t>‹#›</a:t>
            </a:fld>
            <a:endParaRPr lang="pl-PL" sz="1600">
              <a:solidFill>
                <a:schemeClr val="bg1"/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13A37B5C-1A14-4E04-B95D-3B83BE02E8CA}"/>
              </a:ext>
            </a:extLst>
          </p:cNvPr>
          <p:cNvSpPr/>
          <p:nvPr userDrawn="1"/>
        </p:nvSpPr>
        <p:spPr>
          <a:xfrm>
            <a:off x="11496675" y="0"/>
            <a:ext cx="695325" cy="374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noFill/>
              </a:ln>
              <a:noFill/>
            </a:endParaRPr>
          </a:p>
        </p:txBody>
      </p:sp>
      <p:sp>
        <p:nvSpPr>
          <p:cNvPr id="48" name="Prostokąt 47">
            <a:extLst>
              <a:ext uri="{FF2B5EF4-FFF2-40B4-BE49-F238E27FC236}">
                <a16:creationId xmlns:a16="http://schemas.microsoft.com/office/drawing/2014/main" id="{C8721601-197E-4DC8-ACF8-B26F067CE526}"/>
              </a:ext>
            </a:extLst>
          </p:cNvPr>
          <p:cNvSpPr/>
          <p:nvPr userDrawn="1"/>
        </p:nvSpPr>
        <p:spPr>
          <a:xfrm>
            <a:off x="11513527" y="0"/>
            <a:ext cx="695325" cy="374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noFill/>
              </a:ln>
              <a:noFill/>
            </a:endParaRP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095DA9C1-45BA-46CC-38F9-B6D75BEC018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55030" y="509296"/>
            <a:ext cx="1315812" cy="50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39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id="{98619663-09CA-4541-8579-D84F2CF5D087}"/>
              </a:ext>
            </a:extLst>
          </p:cNvPr>
          <p:cNvSpPr/>
          <p:nvPr userDrawn="1"/>
        </p:nvSpPr>
        <p:spPr>
          <a:xfrm>
            <a:off x="-11262" y="0"/>
            <a:ext cx="1052149" cy="6852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4CC1C94C-1025-4CB6-A243-C511DB8297EE}"/>
              </a:ext>
            </a:extLst>
          </p:cNvPr>
          <p:cNvSpPr/>
          <p:nvPr userDrawn="1"/>
        </p:nvSpPr>
        <p:spPr>
          <a:xfrm>
            <a:off x="1" y="5379"/>
            <a:ext cx="1052149" cy="6852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8317B69B-AC8D-4889-8A82-912ABCE36267}"/>
              </a:ext>
            </a:extLst>
          </p:cNvPr>
          <p:cNvSpPr/>
          <p:nvPr userDrawn="1"/>
        </p:nvSpPr>
        <p:spPr>
          <a:xfrm>
            <a:off x="0" y="0"/>
            <a:ext cx="1052149" cy="6858000"/>
          </a:xfrm>
          <a:prstGeom prst="rect">
            <a:avLst/>
          </a:prstGeom>
          <a:solidFill>
            <a:srgbClr val="533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6FDED94-C71A-4BAC-93E0-B976DAA61A8A}"/>
              </a:ext>
            </a:extLst>
          </p:cNvPr>
          <p:cNvSpPr txBox="1"/>
          <p:nvPr userDrawn="1"/>
        </p:nvSpPr>
        <p:spPr>
          <a:xfrm rot="16200000">
            <a:off x="-805073" y="4862991"/>
            <a:ext cx="26723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100" b="0">
                <a:solidFill>
                  <a:schemeClr val="bg1"/>
                </a:solidFill>
              </a:rPr>
              <a:t>DL INVEST </a:t>
            </a:r>
            <a:r>
              <a:rPr lang="pl-PL" sz="1100" b="0">
                <a:solidFill>
                  <a:schemeClr val="bg1"/>
                </a:solidFill>
              </a:rPr>
              <a:t>GROUP</a:t>
            </a:r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85D2827E-2F2E-4A1C-8603-4E53BDC074AB}"/>
              </a:ext>
            </a:extLst>
          </p:cNvPr>
          <p:cNvCxnSpPr>
            <a:cxnSpLocks/>
            <a:stCxn id="16" idx="2"/>
          </p:cNvCxnSpPr>
          <p:nvPr userDrawn="1"/>
        </p:nvCxnSpPr>
        <p:spPr>
          <a:xfrm>
            <a:off x="526073" y="1167464"/>
            <a:ext cx="0" cy="38348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a 15">
            <a:extLst>
              <a:ext uri="{FF2B5EF4-FFF2-40B4-BE49-F238E27FC236}">
                <a16:creationId xmlns:a16="http://schemas.microsoft.com/office/drawing/2014/main" id="{99990E68-83A3-4FD2-BD48-1D197B147D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-17234" b="-14722"/>
          <a:stretch/>
        </p:blipFill>
        <p:spPr>
          <a:xfrm>
            <a:off x="199873" y="374113"/>
            <a:ext cx="652400" cy="793351"/>
          </a:xfrm>
          <a:prstGeom prst="rect">
            <a:avLst/>
          </a:prstGeom>
        </p:spPr>
      </p:pic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A70CEE1C-096F-4030-BD3A-D78FF8688EF7}"/>
              </a:ext>
            </a:extLst>
          </p:cNvPr>
          <p:cNvCxnSpPr>
            <a:cxnSpLocks/>
            <a:endCxn id="16" idx="0"/>
          </p:cNvCxnSpPr>
          <p:nvPr userDrawn="1"/>
        </p:nvCxnSpPr>
        <p:spPr>
          <a:xfrm>
            <a:off x="526073" y="174567"/>
            <a:ext cx="0" cy="1995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ymbol zastępczy numeru slajdu 5">
            <a:extLst>
              <a:ext uri="{FF2B5EF4-FFF2-40B4-BE49-F238E27FC236}">
                <a16:creationId xmlns:a16="http://schemas.microsoft.com/office/drawing/2014/main" id="{A69B6745-2CC7-4D67-B811-47AC89A86F63}"/>
              </a:ext>
            </a:extLst>
          </p:cNvPr>
          <p:cNvSpPr txBox="1">
            <a:spLocks/>
          </p:cNvSpPr>
          <p:nvPr userDrawn="1"/>
        </p:nvSpPr>
        <p:spPr>
          <a:xfrm>
            <a:off x="-1" y="6219828"/>
            <a:ext cx="1052152" cy="6327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2400" kern="120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E9B76F-E264-471A-961B-734126076347}" type="slidenum">
              <a:rPr lang="pl-PL" sz="1600" smtClean="0">
                <a:solidFill>
                  <a:schemeClr val="bg1"/>
                </a:solidFill>
              </a:rPr>
              <a:pPr/>
              <a:t>‹#›</a:t>
            </a:fld>
            <a:endParaRPr lang="pl-PL" sz="1600">
              <a:solidFill>
                <a:schemeClr val="bg1"/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13A37B5C-1A14-4E04-B95D-3B83BE02E8CA}"/>
              </a:ext>
            </a:extLst>
          </p:cNvPr>
          <p:cNvSpPr/>
          <p:nvPr userDrawn="1"/>
        </p:nvSpPr>
        <p:spPr>
          <a:xfrm>
            <a:off x="11496675" y="0"/>
            <a:ext cx="695325" cy="374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noFill/>
              </a:ln>
              <a:noFill/>
            </a:endParaRPr>
          </a:p>
        </p:txBody>
      </p:sp>
      <p:sp>
        <p:nvSpPr>
          <p:cNvPr id="48" name="Prostokąt 47">
            <a:extLst>
              <a:ext uri="{FF2B5EF4-FFF2-40B4-BE49-F238E27FC236}">
                <a16:creationId xmlns:a16="http://schemas.microsoft.com/office/drawing/2014/main" id="{C8721601-197E-4DC8-ACF8-B26F067CE526}"/>
              </a:ext>
            </a:extLst>
          </p:cNvPr>
          <p:cNvSpPr/>
          <p:nvPr userDrawn="1"/>
        </p:nvSpPr>
        <p:spPr>
          <a:xfrm>
            <a:off x="11513527" y="0"/>
            <a:ext cx="695325" cy="374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noFill/>
              </a:ln>
              <a:noFill/>
            </a:endParaRP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39BAC17D-5CE3-8B5F-A386-7303D424361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55030" y="509296"/>
            <a:ext cx="1315812" cy="50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44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706" r:id="rId2"/>
    <p:sldLayoutId id="2147483704" r:id="rId3"/>
    <p:sldLayoutId id="2147483703" r:id="rId4"/>
    <p:sldLayoutId id="214748370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microsoft.com/office/2007/relationships/hdphoto" Target="../media/hdphoto3.wdp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image" Target="../media/image58.png"/><Relationship Id="rId16" Type="http://schemas.openxmlformats.org/officeDocument/2006/relationships/image" Target="../media/image72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microsoft.com/office/2007/relationships/hdphoto" Target="../media/hdphoto4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6.svg"/><Relationship Id="rId18" Type="http://schemas.openxmlformats.org/officeDocument/2006/relationships/image" Target="../media/image101.png"/><Relationship Id="rId26" Type="http://schemas.openxmlformats.org/officeDocument/2006/relationships/image" Target="../media/image109.png"/><Relationship Id="rId3" Type="http://schemas.openxmlformats.org/officeDocument/2006/relationships/image" Target="../media/image87.png"/><Relationship Id="rId21" Type="http://schemas.openxmlformats.org/officeDocument/2006/relationships/image" Target="../media/image104.jpeg"/><Relationship Id="rId7" Type="http://schemas.openxmlformats.org/officeDocument/2006/relationships/image" Target="../media/image91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5" Type="http://schemas.openxmlformats.org/officeDocument/2006/relationships/image" Target="../media/image108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29" Type="http://schemas.openxmlformats.org/officeDocument/2006/relationships/image" Target="../media/image11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0.jpeg"/><Relationship Id="rId11" Type="http://schemas.openxmlformats.org/officeDocument/2006/relationships/image" Target="../media/image94.png"/><Relationship Id="rId24" Type="http://schemas.openxmlformats.org/officeDocument/2006/relationships/image" Target="../media/image107.png"/><Relationship Id="rId5" Type="http://schemas.openxmlformats.org/officeDocument/2006/relationships/image" Target="../media/image89.png"/><Relationship Id="rId15" Type="http://schemas.openxmlformats.org/officeDocument/2006/relationships/image" Target="../media/image98.png"/><Relationship Id="rId23" Type="http://schemas.openxmlformats.org/officeDocument/2006/relationships/image" Target="../media/image106.svg"/><Relationship Id="rId28" Type="http://schemas.openxmlformats.org/officeDocument/2006/relationships/image" Target="../media/image111.png"/><Relationship Id="rId10" Type="http://schemas.openxmlformats.org/officeDocument/2006/relationships/image" Target="../media/image93.png"/><Relationship Id="rId19" Type="http://schemas.openxmlformats.org/officeDocument/2006/relationships/image" Target="../media/image102.png"/><Relationship Id="rId31" Type="http://schemas.openxmlformats.org/officeDocument/2006/relationships/image" Target="../media/image114.png"/><Relationship Id="rId4" Type="http://schemas.openxmlformats.org/officeDocument/2006/relationships/image" Target="../media/image88.png"/><Relationship Id="rId9" Type="http://schemas.openxmlformats.org/officeDocument/2006/relationships/image" Target="../media/image64.png"/><Relationship Id="rId14" Type="http://schemas.openxmlformats.org/officeDocument/2006/relationships/image" Target="../media/image97.png"/><Relationship Id="rId22" Type="http://schemas.openxmlformats.org/officeDocument/2006/relationships/image" Target="../media/image105.png"/><Relationship Id="rId27" Type="http://schemas.openxmlformats.org/officeDocument/2006/relationships/image" Target="../media/image110.png"/><Relationship Id="rId30" Type="http://schemas.openxmlformats.org/officeDocument/2006/relationships/image" Target="../media/image1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94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7.png"/><Relationship Id="rId11" Type="http://schemas.openxmlformats.org/officeDocument/2006/relationships/image" Target="../media/image119.svg"/><Relationship Id="rId5" Type="http://schemas.openxmlformats.org/officeDocument/2006/relationships/image" Target="../media/image96.svg"/><Relationship Id="rId10" Type="http://schemas.openxmlformats.org/officeDocument/2006/relationships/image" Target="../media/image118.png"/><Relationship Id="rId4" Type="http://schemas.openxmlformats.org/officeDocument/2006/relationships/image" Target="../media/image95.png"/><Relationship Id="rId9" Type="http://schemas.openxmlformats.org/officeDocument/2006/relationships/image" Target="../media/image11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svg"/><Relationship Id="rId3" Type="http://schemas.openxmlformats.org/officeDocument/2006/relationships/image" Target="../media/image120.sv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5" Type="http://schemas.openxmlformats.org/officeDocument/2006/relationships/image" Target="../media/image13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Relationship Id="rId14" Type="http://schemas.openxmlformats.org/officeDocument/2006/relationships/image" Target="../media/image1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svg"/><Relationship Id="rId3" Type="http://schemas.openxmlformats.org/officeDocument/2006/relationships/image" Target="../media/image133.jpe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5.jpe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5.png"/><Relationship Id="rId9" Type="http://schemas.openxmlformats.org/officeDocument/2006/relationships/image" Target="../media/image1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Relationship Id="rId9" Type="http://schemas.openxmlformats.org/officeDocument/2006/relationships/image" Target="../media/image1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9.png"/><Relationship Id="rId7" Type="http://schemas.openxmlformats.org/officeDocument/2006/relationships/image" Target="../media/image151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0.png"/><Relationship Id="rId5" Type="http://schemas.openxmlformats.org/officeDocument/2006/relationships/image" Target="../media/image5.png"/><Relationship Id="rId4" Type="http://schemas.microsoft.com/office/2007/relationships/hdphoto" Target="../media/hdphoto5.wdp"/><Relationship Id="rId9" Type="http://schemas.openxmlformats.org/officeDocument/2006/relationships/image" Target="../media/image1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5" Type="http://schemas.openxmlformats.org/officeDocument/2006/relationships/image" Target="../media/image158.jpeg"/><Relationship Id="rId10" Type="http://schemas.openxmlformats.org/officeDocument/2006/relationships/image" Target="../media/image163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svg"/><Relationship Id="rId5" Type="http://schemas.openxmlformats.org/officeDocument/2006/relationships/image" Target="../media/image9.png"/><Relationship Id="rId4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2.png"/><Relationship Id="rId18" Type="http://schemas.openxmlformats.org/officeDocument/2006/relationships/image" Target="../media/image187.png"/><Relationship Id="rId3" Type="http://schemas.openxmlformats.org/officeDocument/2006/relationships/image" Target="../media/image172.jpeg"/><Relationship Id="rId21" Type="http://schemas.openxmlformats.org/officeDocument/2006/relationships/image" Target="../media/image190.jpeg"/><Relationship Id="rId7" Type="http://schemas.openxmlformats.org/officeDocument/2006/relationships/image" Target="../media/image176.png"/><Relationship Id="rId12" Type="http://schemas.openxmlformats.org/officeDocument/2006/relationships/image" Target="../media/image181.png"/><Relationship Id="rId17" Type="http://schemas.openxmlformats.org/officeDocument/2006/relationships/image" Target="../media/image186.png"/><Relationship Id="rId2" Type="http://schemas.openxmlformats.org/officeDocument/2006/relationships/image" Target="../media/image171.jpeg"/><Relationship Id="rId16" Type="http://schemas.openxmlformats.org/officeDocument/2006/relationships/image" Target="../media/image185.png"/><Relationship Id="rId20" Type="http://schemas.openxmlformats.org/officeDocument/2006/relationships/image" Target="../media/image18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5.jpeg"/><Relationship Id="rId11" Type="http://schemas.openxmlformats.org/officeDocument/2006/relationships/image" Target="../media/image180.png"/><Relationship Id="rId5" Type="http://schemas.openxmlformats.org/officeDocument/2006/relationships/image" Target="../media/image174.png"/><Relationship Id="rId15" Type="http://schemas.openxmlformats.org/officeDocument/2006/relationships/image" Target="../media/image184.png"/><Relationship Id="rId10" Type="http://schemas.openxmlformats.org/officeDocument/2006/relationships/image" Target="../media/image179.png"/><Relationship Id="rId19" Type="http://schemas.openxmlformats.org/officeDocument/2006/relationships/image" Target="../media/image188.png"/><Relationship Id="rId4" Type="http://schemas.openxmlformats.org/officeDocument/2006/relationships/image" Target="../media/image173.jpeg"/><Relationship Id="rId9" Type="http://schemas.openxmlformats.org/officeDocument/2006/relationships/image" Target="../media/image178.png"/><Relationship Id="rId14" Type="http://schemas.openxmlformats.org/officeDocument/2006/relationships/image" Target="../media/image183.png"/><Relationship Id="rId22" Type="http://schemas.openxmlformats.org/officeDocument/2006/relationships/image" Target="../media/image19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93.jpeg"/><Relationship Id="rId7" Type="http://schemas.openxmlformats.org/officeDocument/2006/relationships/image" Target="../media/image197.jpe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10" Type="http://schemas.openxmlformats.org/officeDocument/2006/relationships/image" Target="../media/image178.png"/><Relationship Id="rId4" Type="http://schemas.openxmlformats.org/officeDocument/2006/relationships/image" Target="../media/image194.jpeg"/><Relationship Id="rId9" Type="http://schemas.openxmlformats.org/officeDocument/2006/relationships/image" Target="../media/image19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7" Type="http://schemas.openxmlformats.org/officeDocument/2006/relationships/image" Target="../media/image182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4.png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07.pn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3.jpeg"/><Relationship Id="rId5" Type="http://schemas.microsoft.com/office/2007/relationships/hdphoto" Target="../media/hdphoto6.wdp"/><Relationship Id="rId4" Type="http://schemas.openxmlformats.org/officeDocument/2006/relationships/image" Target="../media/image2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5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4.em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220.png"/><Relationship Id="rId7" Type="http://schemas.openxmlformats.org/officeDocument/2006/relationships/image" Target="../media/image224.jpeg"/><Relationship Id="rId12" Type="http://schemas.openxmlformats.org/officeDocument/2006/relationships/image" Target="../media/image2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3.png"/><Relationship Id="rId11" Type="http://schemas.openxmlformats.org/officeDocument/2006/relationships/image" Target="../media/image226.png"/><Relationship Id="rId5" Type="http://schemas.openxmlformats.org/officeDocument/2006/relationships/image" Target="../media/image222.png"/><Relationship Id="rId10" Type="http://schemas.openxmlformats.org/officeDocument/2006/relationships/image" Target="../media/image225.png"/><Relationship Id="rId4" Type="http://schemas.openxmlformats.org/officeDocument/2006/relationships/image" Target="../media/image221.png"/><Relationship Id="rId9" Type="http://schemas.openxmlformats.org/officeDocument/2006/relationships/image" Target="../media/image16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237.png"/><Relationship Id="rId3" Type="http://schemas.openxmlformats.org/officeDocument/2006/relationships/image" Target="../media/image229.png"/><Relationship Id="rId7" Type="http://schemas.openxmlformats.org/officeDocument/2006/relationships/image" Target="../media/image233.png"/><Relationship Id="rId12" Type="http://schemas.openxmlformats.org/officeDocument/2006/relationships/image" Target="../media/image236.png"/><Relationship Id="rId17" Type="http://schemas.openxmlformats.org/officeDocument/2006/relationships/image" Target="../media/image241.png"/><Relationship Id="rId2" Type="http://schemas.openxmlformats.org/officeDocument/2006/relationships/image" Target="../media/image228.png"/><Relationship Id="rId16" Type="http://schemas.openxmlformats.org/officeDocument/2006/relationships/image" Target="../media/image24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2.jpeg"/><Relationship Id="rId11" Type="http://schemas.openxmlformats.org/officeDocument/2006/relationships/image" Target="../media/image235.png"/><Relationship Id="rId5" Type="http://schemas.openxmlformats.org/officeDocument/2006/relationships/image" Target="../media/image231.jpeg"/><Relationship Id="rId15" Type="http://schemas.openxmlformats.org/officeDocument/2006/relationships/image" Target="../media/image239.png"/><Relationship Id="rId10" Type="http://schemas.openxmlformats.org/officeDocument/2006/relationships/image" Target="../media/image125.png"/><Relationship Id="rId4" Type="http://schemas.openxmlformats.org/officeDocument/2006/relationships/image" Target="../media/image230.png"/><Relationship Id="rId9" Type="http://schemas.openxmlformats.org/officeDocument/2006/relationships/image" Target="../media/image234.png"/><Relationship Id="rId14" Type="http://schemas.openxmlformats.org/officeDocument/2006/relationships/image" Target="../media/image23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jpeg"/><Relationship Id="rId13" Type="http://schemas.microsoft.com/office/2007/relationships/hdphoto" Target="../media/hdphoto7.wdp"/><Relationship Id="rId3" Type="http://schemas.openxmlformats.org/officeDocument/2006/relationships/image" Target="../media/image243.png"/><Relationship Id="rId7" Type="http://schemas.openxmlformats.org/officeDocument/2006/relationships/image" Target="../media/image247.png"/><Relationship Id="rId12" Type="http://schemas.openxmlformats.org/officeDocument/2006/relationships/image" Target="../media/image252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6.png"/><Relationship Id="rId11" Type="http://schemas.openxmlformats.org/officeDocument/2006/relationships/image" Target="../media/image251.png"/><Relationship Id="rId5" Type="http://schemas.openxmlformats.org/officeDocument/2006/relationships/image" Target="../media/image245.png"/><Relationship Id="rId10" Type="http://schemas.openxmlformats.org/officeDocument/2006/relationships/image" Target="../media/image250.png"/><Relationship Id="rId4" Type="http://schemas.openxmlformats.org/officeDocument/2006/relationships/image" Target="../media/image244.png"/><Relationship Id="rId9" Type="http://schemas.openxmlformats.org/officeDocument/2006/relationships/image" Target="../media/image249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13" Type="http://schemas.openxmlformats.org/officeDocument/2006/relationships/image" Target="../media/image260.png"/><Relationship Id="rId3" Type="http://schemas.microsoft.com/office/2007/relationships/hdphoto" Target="../media/hdphoto8.wdp"/><Relationship Id="rId7" Type="http://schemas.openxmlformats.org/officeDocument/2006/relationships/image" Target="../media/image256.png"/><Relationship Id="rId12" Type="http://schemas.openxmlformats.org/officeDocument/2006/relationships/image" Target="../media/image259.jpe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8.png"/><Relationship Id="rId11" Type="http://schemas.openxmlformats.org/officeDocument/2006/relationships/image" Target="../media/image245.png"/><Relationship Id="rId5" Type="http://schemas.openxmlformats.org/officeDocument/2006/relationships/image" Target="../media/image255.png"/><Relationship Id="rId10" Type="http://schemas.openxmlformats.org/officeDocument/2006/relationships/image" Target="../media/image258.png"/><Relationship Id="rId4" Type="http://schemas.openxmlformats.org/officeDocument/2006/relationships/image" Target="../media/image254.png"/><Relationship Id="rId9" Type="http://schemas.openxmlformats.org/officeDocument/2006/relationships/image" Target="../media/image25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png"/><Relationship Id="rId13" Type="http://schemas.openxmlformats.org/officeDocument/2006/relationships/image" Target="../media/image272.png"/><Relationship Id="rId3" Type="http://schemas.openxmlformats.org/officeDocument/2006/relationships/image" Target="../media/image262.png"/><Relationship Id="rId7" Type="http://schemas.openxmlformats.org/officeDocument/2006/relationships/image" Target="../media/image266.svg"/><Relationship Id="rId12" Type="http://schemas.openxmlformats.org/officeDocument/2006/relationships/image" Target="../media/image271.sv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5.png"/><Relationship Id="rId11" Type="http://schemas.openxmlformats.org/officeDocument/2006/relationships/image" Target="../media/image270.png"/><Relationship Id="rId5" Type="http://schemas.openxmlformats.org/officeDocument/2006/relationships/image" Target="../media/image264.svg"/><Relationship Id="rId10" Type="http://schemas.openxmlformats.org/officeDocument/2006/relationships/image" Target="../media/image269.png"/><Relationship Id="rId4" Type="http://schemas.openxmlformats.org/officeDocument/2006/relationships/image" Target="../media/image263.png"/><Relationship Id="rId9" Type="http://schemas.openxmlformats.org/officeDocument/2006/relationships/image" Target="../media/image268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svg"/><Relationship Id="rId13" Type="http://schemas.openxmlformats.org/officeDocument/2006/relationships/image" Target="../media/image271.svg"/><Relationship Id="rId3" Type="http://schemas.openxmlformats.org/officeDocument/2006/relationships/image" Target="../media/image274.png"/><Relationship Id="rId7" Type="http://schemas.openxmlformats.org/officeDocument/2006/relationships/image" Target="../media/image278.png"/><Relationship Id="rId12" Type="http://schemas.openxmlformats.org/officeDocument/2006/relationships/image" Target="../media/image270.png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7.svg"/><Relationship Id="rId11" Type="http://schemas.openxmlformats.org/officeDocument/2006/relationships/image" Target="../media/image269.png"/><Relationship Id="rId5" Type="http://schemas.openxmlformats.org/officeDocument/2006/relationships/image" Target="../media/image276.png"/><Relationship Id="rId10" Type="http://schemas.openxmlformats.org/officeDocument/2006/relationships/image" Target="../media/image272.png"/><Relationship Id="rId4" Type="http://schemas.openxmlformats.org/officeDocument/2006/relationships/image" Target="../media/image275.svg"/><Relationship Id="rId9" Type="http://schemas.openxmlformats.org/officeDocument/2006/relationships/image" Target="../media/image2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283.png"/><Relationship Id="rId4" Type="http://schemas.openxmlformats.org/officeDocument/2006/relationships/image" Target="../media/image28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svg"/><Relationship Id="rId3" Type="http://schemas.openxmlformats.org/officeDocument/2006/relationships/image" Target="../media/image285.png"/><Relationship Id="rId7" Type="http://schemas.openxmlformats.org/officeDocument/2006/relationships/image" Target="../media/image287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286.png"/><Relationship Id="rId10" Type="http://schemas.openxmlformats.org/officeDocument/2006/relationships/image" Target="../media/image290.svg"/><Relationship Id="rId4" Type="http://schemas.openxmlformats.org/officeDocument/2006/relationships/image" Target="../media/image52.png"/><Relationship Id="rId9" Type="http://schemas.openxmlformats.org/officeDocument/2006/relationships/image" Target="../media/image28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3" Type="http://schemas.openxmlformats.org/officeDocument/2006/relationships/slide" Target="slide7.xml"/><Relationship Id="rId7" Type="http://schemas.openxmlformats.org/officeDocument/2006/relationships/slide" Target="slide45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Relationship Id="rId6" Type="http://schemas.openxmlformats.org/officeDocument/2006/relationships/slide" Target="slide19.xml"/><Relationship Id="rId11" Type="http://schemas.openxmlformats.org/officeDocument/2006/relationships/hyperlink" Target="https://dlinvest.pl/wp-content/uploads/2023/08/DL-FUND_-pl.pdf" TargetMode="External"/><Relationship Id="rId5" Type="http://schemas.openxmlformats.org/officeDocument/2006/relationships/slide" Target="slide13.xml"/><Relationship Id="rId10" Type="http://schemas.openxmlformats.org/officeDocument/2006/relationships/hyperlink" Target="https://dlinvest.pl/wp-content/uploads/2023/08/Najem-zwrotny-zalacznik-pl.pdf" TargetMode="External"/><Relationship Id="rId4" Type="http://schemas.openxmlformats.org/officeDocument/2006/relationships/slide" Target="slide8.xml"/><Relationship Id="rId9" Type="http://schemas.openxmlformats.org/officeDocument/2006/relationships/hyperlink" Target="https://dlinvest.pl/wp-content/uploads/2023/08/Prezentacja-BTS.pdf" TargetMode="Externa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png"/><Relationship Id="rId13" Type="http://schemas.openxmlformats.org/officeDocument/2006/relationships/image" Target="../media/image302.png"/><Relationship Id="rId3" Type="http://schemas.openxmlformats.org/officeDocument/2006/relationships/image" Target="../media/image292.png"/><Relationship Id="rId7" Type="http://schemas.openxmlformats.org/officeDocument/2006/relationships/image" Target="../media/image296.png"/><Relationship Id="rId12" Type="http://schemas.openxmlformats.org/officeDocument/2006/relationships/image" Target="../media/image301.sv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5.png"/><Relationship Id="rId11" Type="http://schemas.openxmlformats.org/officeDocument/2006/relationships/image" Target="../media/image300.png"/><Relationship Id="rId5" Type="http://schemas.openxmlformats.org/officeDocument/2006/relationships/image" Target="../media/image294.png"/><Relationship Id="rId15" Type="http://schemas.openxmlformats.org/officeDocument/2006/relationships/image" Target="../media/image4.svg"/><Relationship Id="rId10" Type="http://schemas.openxmlformats.org/officeDocument/2006/relationships/image" Target="../media/image299.svg"/><Relationship Id="rId4" Type="http://schemas.openxmlformats.org/officeDocument/2006/relationships/image" Target="../media/image293.png"/><Relationship Id="rId9" Type="http://schemas.openxmlformats.org/officeDocument/2006/relationships/image" Target="../media/image298.png"/><Relationship Id="rId1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eg"/><Relationship Id="rId2" Type="http://schemas.openxmlformats.org/officeDocument/2006/relationships/image" Target="../media/image30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7.png"/><Relationship Id="rId5" Type="http://schemas.openxmlformats.org/officeDocument/2006/relationships/image" Target="../media/image306.png"/><Relationship Id="rId4" Type="http://schemas.openxmlformats.org/officeDocument/2006/relationships/image" Target="../media/image30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microsoft.com/office/2014/relationships/chartEx" Target="../charts/chartEx1.xml"/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hyperlink" Target="https://dlinvest.pl/wp-content/uploads/2023/07/PIPELINE-DL-INVEST-GROUP.pptx" TargetMode="External"/><Relationship Id="rId4" Type="http://schemas.openxmlformats.org/officeDocument/2006/relationships/image" Target="../media/image4.svg"/><Relationship Id="rId9" Type="http://schemas.openxmlformats.org/officeDocument/2006/relationships/hyperlink" Target="https://dlinvest.pl/en/3948564-2/" TargetMode="External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4">
            <a:extLst>
              <a:ext uri="{FF2B5EF4-FFF2-40B4-BE49-F238E27FC236}">
                <a16:creationId xmlns:a16="http://schemas.microsoft.com/office/drawing/2014/main" id="{3C416A08-962C-EA7C-D68B-D7C0732C5312}"/>
              </a:ext>
            </a:extLst>
          </p:cNvPr>
          <p:cNvSpPr txBox="1">
            <a:spLocks/>
          </p:cNvSpPr>
          <p:nvPr/>
        </p:nvSpPr>
        <p:spPr>
          <a:xfrm>
            <a:off x="6808198" y="4181813"/>
            <a:ext cx="4812519" cy="11047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sz="2400" b="1" i="1" dirty="0">
                <a:solidFill>
                  <a:srgbClr val="684356"/>
                </a:solidFill>
              </a:rPr>
              <a:t>Prezentacja DL Invest </a:t>
            </a:r>
            <a:r>
              <a:rPr lang="pl-PL" sz="2400" b="1" i="1" dirty="0" err="1">
                <a:solidFill>
                  <a:srgbClr val="684356"/>
                </a:solidFill>
              </a:rPr>
              <a:t>Group</a:t>
            </a:r>
            <a:r>
              <a:rPr lang="pl-PL" sz="2400" b="1" i="1" dirty="0">
                <a:solidFill>
                  <a:srgbClr val="684356"/>
                </a:solidFill>
              </a:rPr>
              <a:t>
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977BC7-4A58-7397-D94E-F18436B15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952" y="4785625"/>
            <a:ext cx="1402595" cy="100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096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ole tekstowe 21">
            <a:extLst>
              <a:ext uri="{FF2B5EF4-FFF2-40B4-BE49-F238E27FC236}">
                <a16:creationId xmlns:a16="http://schemas.microsoft.com/office/drawing/2014/main" id="{B95B2548-7535-D96F-7878-64476293BC97}"/>
              </a:ext>
            </a:extLst>
          </p:cNvPr>
          <p:cNvSpPr txBox="1"/>
          <p:nvPr/>
        </p:nvSpPr>
        <p:spPr>
          <a:xfrm>
            <a:off x="4741791" y="2574070"/>
            <a:ext cx="3160548" cy="52053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r"/>
            <a:r>
              <a:rPr lang="pl-PL" sz="2000" b="1" i="0">
                <a:solidFill>
                  <a:srgbClr val="633F53"/>
                </a:solidFill>
                <a:effectLst/>
              </a:rPr>
              <a:t>2021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E5FC155D-0345-9449-640A-85FCA7423D0E}"/>
              </a:ext>
            </a:extLst>
          </p:cNvPr>
          <p:cNvSpPr txBox="1"/>
          <p:nvPr/>
        </p:nvSpPr>
        <p:spPr>
          <a:xfrm>
            <a:off x="1127099" y="2574070"/>
            <a:ext cx="3158840" cy="52053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r"/>
            <a:r>
              <a:rPr lang="pl-PL" sz="2000" b="1" i="0">
                <a:solidFill>
                  <a:srgbClr val="633F53"/>
                </a:solidFill>
                <a:effectLst/>
              </a:rPr>
              <a:t>2022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BD6D2A3C-F518-BF3A-995E-B110ABCBDBF8}"/>
              </a:ext>
            </a:extLst>
          </p:cNvPr>
          <p:cNvSpPr txBox="1"/>
          <p:nvPr/>
        </p:nvSpPr>
        <p:spPr>
          <a:xfrm>
            <a:off x="8356423" y="2574070"/>
            <a:ext cx="3158840" cy="52053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r"/>
            <a:r>
              <a:rPr lang="pl-PL" sz="2000" b="1" i="0">
                <a:solidFill>
                  <a:srgbClr val="633F53"/>
                </a:solidFill>
                <a:effectLst/>
              </a:rPr>
              <a:t>2020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5C695EC-5698-FFDC-D1CA-5922941E1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41760" y="3072788"/>
            <a:ext cx="3158841" cy="197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cquarie Bank's tech overhaul helps speed up bank account applications |  ZDNET">
            <a:extLst>
              <a:ext uri="{FF2B5EF4-FFF2-40B4-BE49-F238E27FC236}">
                <a16:creationId xmlns:a16="http://schemas.microsoft.com/office/drawing/2014/main" id="{1117A0F1-D288-E092-FF49-77D2D74514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7099" y="3072789"/>
            <a:ext cx="3158843" cy="198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Obraz zawierający tekst, trawa, niebo, zewnętrzne&#10;&#10;Opis wygenerowany automatycznie">
            <a:extLst>
              <a:ext uri="{FF2B5EF4-FFF2-40B4-BE49-F238E27FC236}">
                <a16:creationId xmlns:a16="http://schemas.microsoft.com/office/drawing/2014/main" id="{86E74C3D-B132-AEBD-32CB-40A09E759F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6419" y="3072788"/>
            <a:ext cx="3158843" cy="2038349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5B0B5D68-EFD4-6832-F11D-9B9C3BC4105F}"/>
              </a:ext>
            </a:extLst>
          </p:cNvPr>
          <p:cNvSpPr txBox="1"/>
          <p:nvPr/>
        </p:nvSpPr>
        <p:spPr>
          <a:xfrm>
            <a:off x="4639147" y="5259044"/>
            <a:ext cx="3307227" cy="122341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l-PL" sz="1050" dirty="0">
                <a:solidFill>
                  <a:srgbClr val="633F53"/>
                </a:solidFill>
                <a:latin typeface="+mj-lt"/>
              </a:rPr>
              <a:t>Europejski Bank Odbudowy i Rozwoju (EBOR) wspiera rozwój zielonych nieruchomości finansowaniem </a:t>
            </a:r>
            <a:br>
              <a:rPr lang="pl-PL" sz="1050" dirty="0">
                <a:solidFill>
                  <a:srgbClr val="633F53"/>
                </a:solidFill>
                <a:latin typeface="+mj-lt"/>
              </a:rPr>
            </a:br>
            <a:r>
              <a:rPr lang="pl-PL" sz="1050" dirty="0">
                <a:solidFill>
                  <a:srgbClr val="633F53"/>
                </a:solidFill>
                <a:latin typeface="+mj-lt"/>
              </a:rPr>
              <a:t>w wysokości 72 mln euro dla DL Invest </a:t>
            </a:r>
            <a:r>
              <a:rPr lang="pl-PL" sz="1050" dirty="0" err="1">
                <a:solidFill>
                  <a:srgbClr val="633F53"/>
                </a:solidFill>
                <a:latin typeface="+mj-lt"/>
              </a:rPr>
              <a:t>Group</a:t>
            </a:r>
            <a:r>
              <a:rPr lang="pl-PL" sz="1050" dirty="0">
                <a:solidFill>
                  <a:srgbClr val="633F53"/>
                </a:solidFill>
                <a:latin typeface="+mj-lt"/>
              </a:rPr>
              <a:t> na realizację 6</a:t>
            </a:r>
            <a:r>
              <a:rPr lang="pl-PL" sz="1050" b="1" i="1" dirty="0">
                <a:solidFill>
                  <a:srgbClr val="633F53"/>
                </a:solidFill>
                <a:ea typeface="Calibri" panose="020F0502020204030204" pitchFamily="34" charset="0"/>
              </a:rPr>
              <a:t> </a:t>
            </a:r>
            <a:r>
              <a:rPr lang="pl-PL" sz="1050" dirty="0">
                <a:solidFill>
                  <a:srgbClr val="633F53"/>
                </a:solidFill>
                <a:latin typeface="+mj-lt"/>
              </a:rPr>
              <a:t>projektów. W 2023 r. grupa pozyskała dodatkową kwotę 34,7 mln euro na sfinansowanie 3</a:t>
            </a:r>
            <a:r>
              <a:rPr lang="pl-PL" sz="1050" b="1" i="1" dirty="0">
                <a:solidFill>
                  <a:srgbClr val="633F53"/>
                </a:solidFill>
                <a:ea typeface="Calibri" panose="020F0502020204030204" pitchFamily="34" charset="0"/>
              </a:rPr>
              <a:t> </a:t>
            </a:r>
            <a:r>
              <a:rPr lang="pl-PL" sz="1050" dirty="0">
                <a:solidFill>
                  <a:srgbClr val="633F53"/>
                </a:solidFill>
                <a:latin typeface="+mj-lt"/>
              </a:rPr>
              <a:t>nowych projektów 
</a:t>
            </a:r>
            <a:endParaRPr lang="pl-PL" sz="1050" i="0" dirty="0">
              <a:solidFill>
                <a:srgbClr val="633F53"/>
              </a:solidFill>
              <a:effectLst/>
              <a:latin typeface="+mj-lt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890160B-BC41-4C26-BCA9-40551A12F72A}"/>
              </a:ext>
            </a:extLst>
          </p:cNvPr>
          <p:cNvSpPr txBox="1"/>
          <p:nvPr/>
        </p:nvSpPr>
        <p:spPr>
          <a:xfrm>
            <a:off x="1047769" y="5259044"/>
            <a:ext cx="3692231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b="1">
                <a:solidFill>
                  <a:srgbClr val="633F53"/>
                </a:solidFill>
                <a:latin typeface="+mj-lt"/>
              </a:rPr>
              <a:t>W 2022 roku Macquarie Capital Principal Finance przekazał DL Invest Group 123,4 mln euro w ramach finansowania </a:t>
            </a:r>
            <a:r>
              <a:rPr lang="en-US" sz="1050" b="1" i="0">
                <a:solidFill>
                  <a:srgbClr val="633F53"/>
                </a:solidFill>
                <a:effectLst/>
                <a:latin typeface="+mj-lt"/>
              </a:rPr>
              <a:t>senior secured</a:t>
            </a:r>
            <a:r>
              <a:rPr lang="en-US" sz="1050" i="0">
                <a:solidFill>
                  <a:srgbClr val="633F53"/>
                </a:solidFill>
                <a:effectLst/>
                <a:latin typeface="+mj-lt"/>
              </a:rPr>
              <a:t>. </a:t>
            </a:r>
            <a:r>
              <a:rPr lang="pl-PL" sz="1050">
                <a:solidFill>
                  <a:srgbClr val="633F53"/>
                </a:solidFill>
                <a:latin typeface="+mj-lt"/>
              </a:rPr>
              <a:t>Długoterminowe finansowanie inwestycji w całości finansowane z bilansu Macquarie. W 2023 r. przyznano dodatkową kwotę 20</a:t>
            </a:r>
            <a:r>
              <a:rPr lang="pl-PL" sz="1050" b="1" i="1">
                <a:solidFill>
                  <a:srgbClr val="633F53"/>
                </a:solidFill>
                <a:ea typeface="Calibri" panose="020F0502020204030204" pitchFamily="34" charset="0"/>
              </a:rPr>
              <a:t> </a:t>
            </a:r>
            <a:r>
              <a:rPr lang="pl-PL" sz="1050">
                <a:solidFill>
                  <a:srgbClr val="633F53"/>
                </a:solidFill>
                <a:latin typeface="+mj-lt"/>
              </a:rPr>
              <a:t>mln euro. </a:t>
            </a:r>
            <a:endParaRPr lang="pl-PL" sz="1050" i="0">
              <a:solidFill>
                <a:srgbClr val="633F53"/>
              </a:solidFill>
              <a:effectLst/>
              <a:latin typeface="+mj-lt"/>
            </a:endParaRPr>
          </a:p>
        </p:txBody>
      </p:sp>
      <p:sp>
        <p:nvSpPr>
          <p:cNvPr id="21" name="Tytuł 1">
            <a:extLst>
              <a:ext uri="{FF2B5EF4-FFF2-40B4-BE49-F238E27FC236}">
                <a16:creationId xmlns:a16="http://schemas.microsoft.com/office/drawing/2014/main" id="{754629CA-70F4-4029-9DAC-AC9A6261EF89}"/>
              </a:ext>
            </a:extLst>
          </p:cNvPr>
          <p:cNvSpPr txBox="1">
            <a:spLocks/>
          </p:cNvSpPr>
          <p:nvPr/>
        </p:nvSpPr>
        <p:spPr>
          <a:xfrm>
            <a:off x="1601613" y="500301"/>
            <a:ext cx="10388163" cy="9407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pl-PL" sz="28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12A91F29-39E6-473A-8CE5-F8DE123205C0}"/>
              </a:ext>
            </a:extLst>
          </p:cNvPr>
          <p:cNvSpPr txBox="1">
            <a:spLocks/>
          </p:cNvSpPr>
          <p:nvPr/>
        </p:nvSpPr>
        <p:spPr>
          <a:xfrm>
            <a:off x="1055688" y="471977"/>
            <a:ext cx="10459584" cy="582164"/>
          </a:xfrm>
          <a:prstGeom prst="rect">
            <a:avLst/>
          </a:prstGeom>
          <a:noFill/>
        </p:spPr>
        <p:txBody>
          <a:bodyPr/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l-PL" sz="2800" b="1">
                <a:solidFill>
                  <a:srgbClr val="533245"/>
                </a:solidFill>
              </a:rPr>
              <a:t>KLUCZOWI PARTNERZY DL INVEST GROUP</a:t>
            </a:r>
            <a:r>
              <a:rPr lang="pl-PL" sz="2800" b="1">
                <a:solidFill>
                  <a:srgbClr val="684356"/>
                </a:solidFill>
              </a:rPr>
              <a:t>
</a:t>
            </a:r>
            <a:r>
              <a:rPr lang="pl-PL" sz="1800">
                <a:solidFill>
                  <a:schemeClr val="tx1">
                    <a:lumMod val="85000"/>
                    <a:lumOff val="15000"/>
                  </a:schemeClr>
                </a:solidFill>
              </a:rPr>
              <a:t>DYNAMICZNY ROZWÓJ W WIODĄCYM SEGMENCIE PARKÓW LOGISTYCZNYCH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C47AEBA-F8B6-5614-295B-965009FB415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9279" y="2722512"/>
            <a:ext cx="1346195" cy="19735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6B01EE6-4C9A-CA2E-BC4B-43F1D9958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5532" y="2669147"/>
            <a:ext cx="1391745" cy="28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D7CAD151-AD50-288B-6588-5478317EA110}"/>
              </a:ext>
            </a:extLst>
          </p:cNvPr>
          <p:cNvSpPr txBox="1"/>
          <p:nvPr/>
        </p:nvSpPr>
        <p:spPr>
          <a:xfrm>
            <a:off x="8255604" y="5259044"/>
            <a:ext cx="32821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lnSpc>
                <a:spcPct val="100000"/>
              </a:lnSpc>
              <a:spcBef>
                <a:spcPts val="600"/>
              </a:spcBef>
            </a:pPr>
            <a:r>
              <a:rPr lang="pl-PL" sz="1050" i="0" u="none" strike="noStrike" baseline="0">
                <a:solidFill>
                  <a:srgbClr val="633F53"/>
                </a:solidFill>
                <a:latin typeface="+mj-lt"/>
              </a:rPr>
              <a:t>DL Invest Group wybrane na </a:t>
            </a:r>
            <a:r>
              <a:rPr lang="pl-PL" sz="1050" b="1">
                <a:solidFill>
                  <a:srgbClr val="633F53"/>
                </a:solidFill>
                <a:latin typeface="+mj-lt"/>
              </a:rPr>
              <a:t>Partnera Zarządzającego przedsięwzięcia „JV DHL-DL” z firmą DHL– </a:t>
            </a:r>
            <a:r>
              <a:rPr lang="pl-PL" sz="1050">
                <a:solidFill>
                  <a:srgbClr val="633F53"/>
                </a:solidFill>
                <a:latin typeface="+mj-lt"/>
              </a:rPr>
              <a:t>lidera na świecie w logistyce. Na d</a:t>
            </a:r>
            <a:r>
              <a:rPr lang="pl-PL" sz="1050" i="0" u="none" strike="noStrike" baseline="0">
                <a:solidFill>
                  <a:srgbClr val="633F53"/>
                </a:solidFill>
                <a:latin typeface="+mj-lt"/>
              </a:rPr>
              <a:t>ostarczenie dedykowanych, ekologicznych, powierzchni magazynowych.</a:t>
            </a:r>
            <a:endParaRPr lang="pl-PL" sz="1050">
              <a:solidFill>
                <a:srgbClr val="633F53"/>
              </a:solidFill>
            </a:endParaRPr>
          </a:p>
        </p:txBody>
      </p:sp>
      <p:sp>
        <p:nvSpPr>
          <p:cNvPr id="4" name="Prostokąt: zaokrąglone rogi u góry 3">
            <a:extLst>
              <a:ext uri="{FF2B5EF4-FFF2-40B4-BE49-F238E27FC236}">
                <a16:creationId xmlns:a16="http://schemas.microsoft.com/office/drawing/2014/main" id="{ECF8473B-3DBB-3C66-60F8-F144D5B322F6}"/>
              </a:ext>
            </a:extLst>
          </p:cNvPr>
          <p:cNvSpPr/>
          <p:nvPr/>
        </p:nvSpPr>
        <p:spPr>
          <a:xfrm>
            <a:off x="1127094" y="4393731"/>
            <a:ext cx="3158840" cy="743961"/>
          </a:xfrm>
          <a:prstGeom prst="round2SameRect">
            <a:avLst/>
          </a:prstGeom>
          <a:solidFill>
            <a:srgbClr val="5332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1200"/>
              <a:t>Międzynarodowe długoterminowe finansowanie senioralne
</a:t>
            </a:r>
          </a:p>
        </p:txBody>
      </p:sp>
      <p:sp>
        <p:nvSpPr>
          <p:cNvPr id="7" name="Prostokąt: zaokrąglone rogi u góry 6">
            <a:extLst>
              <a:ext uri="{FF2B5EF4-FFF2-40B4-BE49-F238E27FC236}">
                <a16:creationId xmlns:a16="http://schemas.microsoft.com/office/drawing/2014/main" id="{3C679400-1237-0307-3359-C3085FE38A23}"/>
              </a:ext>
            </a:extLst>
          </p:cNvPr>
          <p:cNvSpPr/>
          <p:nvPr/>
        </p:nvSpPr>
        <p:spPr>
          <a:xfrm>
            <a:off x="4741752" y="4393731"/>
            <a:ext cx="3158840" cy="775688"/>
          </a:xfrm>
          <a:prstGeom prst="round2SameRect">
            <a:avLst/>
          </a:prstGeom>
          <a:solidFill>
            <a:srgbClr val="5332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1200"/>
              <a:t>Międzynarodowe długoterminowe finansowanie budowy
</a:t>
            </a:r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E9368AC9-71F1-BFD8-8253-23D408BD1FFE}"/>
              </a:ext>
            </a:extLst>
          </p:cNvPr>
          <p:cNvSpPr/>
          <p:nvPr/>
        </p:nvSpPr>
        <p:spPr>
          <a:xfrm>
            <a:off x="1127085" y="4933590"/>
            <a:ext cx="3158836" cy="3019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>
                <a:solidFill>
                  <a:schemeClr val="bg1"/>
                </a:solidFill>
              </a:rPr>
              <a:t>Finansowanie projektów ekologicznych
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02F1D29D-5891-5257-EE9D-4B0D95229A79}"/>
              </a:ext>
            </a:extLst>
          </p:cNvPr>
          <p:cNvSpPr/>
          <p:nvPr/>
        </p:nvSpPr>
        <p:spPr>
          <a:xfrm>
            <a:off x="1132418" y="1395996"/>
            <a:ext cx="10388177" cy="90024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1600" b="1">
                <a:solidFill>
                  <a:srgbClr val="533245"/>
                </a:solidFill>
              </a:rPr>
              <a:t>Kluczowe banki finansujące rozwój grupy - ponad 15-letnia współpraca
</a:t>
            </a:r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DDBCB3CC-005E-6E1E-6140-BDC3F086DE4A}"/>
              </a:ext>
            </a:extLst>
          </p:cNvPr>
          <p:cNvGrpSpPr/>
          <p:nvPr/>
        </p:nvGrpSpPr>
        <p:grpSpPr>
          <a:xfrm>
            <a:off x="4838908" y="2671007"/>
            <a:ext cx="1781481" cy="326831"/>
            <a:chOff x="4753457" y="2861446"/>
            <a:chExt cx="1454824" cy="256447"/>
          </a:xfrm>
        </p:grpSpPr>
        <p:grpSp>
          <p:nvGrpSpPr>
            <p:cNvPr id="1031" name="Grupa 1030">
              <a:extLst>
                <a:ext uri="{FF2B5EF4-FFF2-40B4-BE49-F238E27FC236}">
                  <a16:creationId xmlns:a16="http://schemas.microsoft.com/office/drawing/2014/main" id="{0A80DEA6-FBBC-CEA9-E663-72642A976C6E}"/>
                </a:ext>
              </a:extLst>
            </p:cNvPr>
            <p:cNvGrpSpPr/>
            <p:nvPr/>
          </p:nvGrpSpPr>
          <p:grpSpPr>
            <a:xfrm>
              <a:off x="5135625" y="2896872"/>
              <a:ext cx="1072656" cy="185632"/>
              <a:chOff x="4095784" y="1593459"/>
              <a:chExt cx="638922" cy="122946"/>
            </a:xfrm>
          </p:grpSpPr>
          <p:grpSp>
            <p:nvGrpSpPr>
              <p:cNvPr id="18" name="Grafika 12">
                <a:extLst>
                  <a:ext uri="{FF2B5EF4-FFF2-40B4-BE49-F238E27FC236}">
                    <a16:creationId xmlns:a16="http://schemas.microsoft.com/office/drawing/2014/main" id="{2DCE9E79-4276-6E9B-C0D9-EB1494B56EBC}"/>
                  </a:ext>
                </a:extLst>
              </p:cNvPr>
              <p:cNvGrpSpPr/>
              <p:nvPr/>
            </p:nvGrpSpPr>
            <p:grpSpPr>
              <a:xfrm>
                <a:off x="4135377" y="1593459"/>
                <a:ext cx="554658" cy="72109"/>
                <a:chOff x="4191605" y="1806881"/>
                <a:chExt cx="554658" cy="72109"/>
              </a:xfrm>
              <a:solidFill>
                <a:srgbClr val="00529B"/>
              </a:solidFill>
            </p:grpSpPr>
            <p:sp>
              <p:nvSpPr>
                <p:cNvPr id="24" name="Dowolny kształt: kształt 23">
                  <a:extLst>
                    <a:ext uri="{FF2B5EF4-FFF2-40B4-BE49-F238E27FC236}">
                      <a16:creationId xmlns:a16="http://schemas.microsoft.com/office/drawing/2014/main" id="{291BC319-95F1-58D2-132D-AF69D2B163C0}"/>
                    </a:ext>
                  </a:extLst>
                </p:cNvPr>
                <p:cNvSpPr/>
                <p:nvPr/>
              </p:nvSpPr>
              <p:spPr>
                <a:xfrm>
                  <a:off x="4191605" y="1807062"/>
                  <a:ext cx="49524" cy="54422"/>
                </a:xfrm>
                <a:custGeom>
                  <a:avLst/>
                  <a:gdLst>
                    <a:gd name="connsiteX0" fmla="*/ 21101 w 49524"/>
                    <a:gd name="connsiteY0" fmla="*/ 3329 h 54422"/>
                    <a:gd name="connsiteX1" fmla="*/ 21101 w 49524"/>
                    <a:gd name="connsiteY1" fmla="*/ 25551 h 54422"/>
                    <a:gd name="connsiteX2" fmla="*/ 22190 w 49524"/>
                    <a:gd name="connsiteY2" fmla="*/ 25551 h 54422"/>
                    <a:gd name="connsiteX3" fmla="*/ 29718 w 49524"/>
                    <a:gd name="connsiteY3" fmla="*/ 22286 h 54422"/>
                    <a:gd name="connsiteX4" fmla="*/ 32711 w 49524"/>
                    <a:gd name="connsiteY4" fmla="*/ 12671 h 54422"/>
                    <a:gd name="connsiteX5" fmla="*/ 34253 w 49524"/>
                    <a:gd name="connsiteY5" fmla="*/ 12671 h 54422"/>
                    <a:gd name="connsiteX6" fmla="*/ 34253 w 49524"/>
                    <a:gd name="connsiteY6" fmla="*/ 41243 h 54422"/>
                    <a:gd name="connsiteX7" fmla="*/ 32711 w 49524"/>
                    <a:gd name="connsiteY7" fmla="*/ 41243 h 54422"/>
                    <a:gd name="connsiteX8" fmla="*/ 30625 w 49524"/>
                    <a:gd name="connsiteY8" fmla="*/ 33624 h 54422"/>
                    <a:gd name="connsiteX9" fmla="*/ 27088 w 49524"/>
                    <a:gd name="connsiteY9" fmla="*/ 29633 h 54422"/>
                    <a:gd name="connsiteX10" fmla="*/ 21101 w 49524"/>
                    <a:gd name="connsiteY10" fmla="*/ 28544 h 54422"/>
                    <a:gd name="connsiteX11" fmla="*/ 21101 w 49524"/>
                    <a:gd name="connsiteY11" fmla="*/ 43873 h 54422"/>
                    <a:gd name="connsiteX12" fmla="*/ 21464 w 49524"/>
                    <a:gd name="connsiteY12" fmla="*/ 49406 h 54422"/>
                    <a:gd name="connsiteX13" fmla="*/ 22915 w 49524"/>
                    <a:gd name="connsiteY13" fmla="*/ 51039 h 54422"/>
                    <a:gd name="connsiteX14" fmla="*/ 26271 w 49524"/>
                    <a:gd name="connsiteY14" fmla="*/ 51674 h 54422"/>
                    <a:gd name="connsiteX15" fmla="*/ 29537 w 49524"/>
                    <a:gd name="connsiteY15" fmla="*/ 51674 h 54422"/>
                    <a:gd name="connsiteX16" fmla="*/ 41782 w 49524"/>
                    <a:gd name="connsiteY16" fmla="*/ 48137 h 54422"/>
                    <a:gd name="connsiteX17" fmla="*/ 48403 w 49524"/>
                    <a:gd name="connsiteY17" fmla="*/ 37343 h 54422"/>
                    <a:gd name="connsiteX18" fmla="*/ 49854 w 49524"/>
                    <a:gd name="connsiteY18" fmla="*/ 37343 h 54422"/>
                    <a:gd name="connsiteX19" fmla="*/ 47496 w 49524"/>
                    <a:gd name="connsiteY19" fmla="*/ 54758 h 54422"/>
                    <a:gd name="connsiteX20" fmla="*/ 330 w 49524"/>
                    <a:gd name="connsiteY20" fmla="*/ 54758 h 54422"/>
                    <a:gd name="connsiteX21" fmla="*/ 330 w 49524"/>
                    <a:gd name="connsiteY21" fmla="*/ 53307 h 54422"/>
                    <a:gd name="connsiteX22" fmla="*/ 2144 w 49524"/>
                    <a:gd name="connsiteY22" fmla="*/ 53307 h 54422"/>
                    <a:gd name="connsiteX23" fmla="*/ 5953 w 49524"/>
                    <a:gd name="connsiteY23" fmla="*/ 52490 h 54422"/>
                    <a:gd name="connsiteX24" fmla="*/ 7586 w 49524"/>
                    <a:gd name="connsiteY24" fmla="*/ 50586 h 54422"/>
                    <a:gd name="connsiteX25" fmla="*/ 8040 w 49524"/>
                    <a:gd name="connsiteY25" fmla="*/ 45506 h 54422"/>
                    <a:gd name="connsiteX26" fmla="*/ 8040 w 49524"/>
                    <a:gd name="connsiteY26" fmla="*/ 9587 h 54422"/>
                    <a:gd name="connsiteX27" fmla="*/ 7858 w 49524"/>
                    <a:gd name="connsiteY27" fmla="*/ 5052 h 54422"/>
                    <a:gd name="connsiteX28" fmla="*/ 6407 w 49524"/>
                    <a:gd name="connsiteY28" fmla="*/ 2875 h 54422"/>
                    <a:gd name="connsiteX29" fmla="*/ 2235 w 49524"/>
                    <a:gd name="connsiteY29" fmla="*/ 1787 h 54422"/>
                    <a:gd name="connsiteX30" fmla="*/ 420 w 49524"/>
                    <a:gd name="connsiteY30" fmla="*/ 1787 h 54422"/>
                    <a:gd name="connsiteX31" fmla="*/ 420 w 49524"/>
                    <a:gd name="connsiteY31" fmla="*/ 335 h 54422"/>
                    <a:gd name="connsiteX32" fmla="*/ 45954 w 49524"/>
                    <a:gd name="connsiteY32" fmla="*/ 335 h 54422"/>
                    <a:gd name="connsiteX33" fmla="*/ 45954 w 49524"/>
                    <a:gd name="connsiteY33" fmla="*/ 16481 h 54422"/>
                    <a:gd name="connsiteX34" fmla="*/ 44412 w 49524"/>
                    <a:gd name="connsiteY34" fmla="*/ 16481 h 54422"/>
                    <a:gd name="connsiteX35" fmla="*/ 41147 w 49524"/>
                    <a:gd name="connsiteY35" fmla="*/ 7954 h 54422"/>
                    <a:gd name="connsiteX36" fmla="*/ 35160 w 49524"/>
                    <a:gd name="connsiteY36" fmla="*/ 4145 h 54422"/>
                    <a:gd name="connsiteX37" fmla="*/ 26725 w 49524"/>
                    <a:gd name="connsiteY37" fmla="*/ 3419 h 54422"/>
                    <a:gd name="connsiteX38" fmla="*/ 21101 w 49524"/>
                    <a:gd name="connsiteY38" fmla="*/ 3329 h 54422"/>
                    <a:gd name="connsiteX39" fmla="*/ 21101 w 49524"/>
                    <a:gd name="connsiteY39" fmla="*/ 3329 h 54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49524" h="54422">
                      <a:moveTo>
                        <a:pt x="21101" y="3329"/>
                      </a:moveTo>
                      <a:lnTo>
                        <a:pt x="21101" y="25551"/>
                      </a:lnTo>
                      <a:lnTo>
                        <a:pt x="22190" y="25551"/>
                      </a:lnTo>
                      <a:cubicBezTo>
                        <a:pt x="25636" y="25551"/>
                        <a:pt x="28176" y="24463"/>
                        <a:pt x="29718" y="22286"/>
                      </a:cubicBezTo>
                      <a:cubicBezTo>
                        <a:pt x="31260" y="20109"/>
                        <a:pt x="32258" y="16934"/>
                        <a:pt x="32711" y="12671"/>
                      </a:cubicBezTo>
                      <a:lnTo>
                        <a:pt x="34253" y="12671"/>
                      </a:lnTo>
                      <a:lnTo>
                        <a:pt x="34253" y="41243"/>
                      </a:lnTo>
                      <a:lnTo>
                        <a:pt x="32711" y="41243"/>
                      </a:lnTo>
                      <a:cubicBezTo>
                        <a:pt x="32348" y="38159"/>
                        <a:pt x="31714" y="35619"/>
                        <a:pt x="30625" y="33624"/>
                      </a:cubicBezTo>
                      <a:cubicBezTo>
                        <a:pt x="29627" y="31628"/>
                        <a:pt x="28448" y="30268"/>
                        <a:pt x="27088" y="29633"/>
                      </a:cubicBezTo>
                      <a:cubicBezTo>
                        <a:pt x="25727" y="28907"/>
                        <a:pt x="23732" y="28544"/>
                        <a:pt x="21101" y="28544"/>
                      </a:cubicBezTo>
                      <a:lnTo>
                        <a:pt x="21101" y="43873"/>
                      </a:lnTo>
                      <a:cubicBezTo>
                        <a:pt x="21101" y="46867"/>
                        <a:pt x="21192" y="48681"/>
                        <a:pt x="21464" y="49406"/>
                      </a:cubicBezTo>
                      <a:cubicBezTo>
                        <a:pt x="21736" y="50041"/>
                        <a:pt x="22190" y="50586"/>
                        <a:pt x="22915" y="51039"/>
                      </a:cubicBezTo>
                      <a:cubicBezTo>
                        <a:pt x="23641" y="51493"/>
                        <a:pt x="24729" y="51674"/>
                        <a:pt x="26271" y="51674"/>
                      </a:cubicBezTo>
                      <a:lnTo>
                        <a:pt x="29537" y="51674"/>
                      </a:lnTo>
                      <a:cubicBezTo>
                        <a:pt x="34616" y="51674"/>
                        <a:pt x="38698" y="50495"/>
                        <a:pt x="41782" y="48137"/>
                      </a:cubicBezTo>
                      <a:cubicBezTo>
                        <a:pt x="44866" y="45778"/>
                        <a:pt x="47043" y="42150"/>
                        <a:pt x="48403" y="37343"/>
                      </a:cubicBezTo>
                      <a:lnTo>
                        <a:pt x="49854" y="37343"/>
                      </a:lnTo>
                      <a:lnTo>
                        <a:pt x="47496" y="54758"/>
                      </a:lnTo>
                      <a:lnTo>
                        <a:pt x="330" y="54758"/>
                      </a:lnTo>
                      <a:lnTo>
                        <a:pt x="330" y="53307"/>
                      </a:lnTo>
                      <a:lnTo>
                        <a:pt x="2144" y="53307"/>
                      </a:lnTo>
                      <a:cubicBezTo>
                        <a:pt x="3686" y="53307"/>
                        <a:pt x="5046" y="53035"/>
                        <a:pt x="5953" y="52490"/>
                      </a:cubicBezTo>
                      <a:cubicBezTo>
                        <a:pt x="6679" y="52128"/>
                        <a:pt x="7223" y="51493"/>
                        <a:pt x="7586" y="50586"/>
                      </a:cubicBezTo>
                      <a:cubicBezTo>
                        <a:pt x="7858" y="49951"/>
                        <a:pt x="8040" y="48227"/>
                        <a:pt x="8040" y="45506"/>
                      </a:cubicBezTo>
                      <a:lnTo>
                        <a:pt x="8040" y="9587"/>
                      </a:lnTo>
                      <a:cubicBezTo>
                        <a:pt x="8040" y="7138"/>
                        <a:pt x="7949" y="5596"/>
                        <a:pt x="7858" y="5052"/>
                      </a:cubicBezTo>
                      <a:cubicBezTo>
                        <a:pt x="7586" y="4145"/>
                        <a:pt x="7133" y="3419"/>
                        <a:pt x="6407" y="2875"/>
                      </a:cubicBezTo>
                      <a:cubicBezTo>
                        <a:pt x="5409" y="2149"/>
                        <a:pt x="3958" y="1787"/>
                        <a:pt x="2235" y="1787"/>
                      </a:cubicBezTo>
                      <a:lnTo>
                        <a:pt x="420" y="1787"/>
                      </a:lnTo>
                      <a:lnTo>
                        <a:pt x="420" y="335"/>
                      </a:lnTo>
                      <a:lnTo>
                        <a:pt x="45954" y="335"/>
                      </a:lnTo>
                      <a:lnTo>
                        <a:pt x="45954" y="16481"/>
                      </a:lnTo>
                      <a:lnTo>
                        <a:pt x="44412" y="16481"/>
                      </a:lnTo>
                      <a:cubicBezTo>
                        <a:pt x="43596" y="12580"/>
                        <a:pt x="42507" y="9678"/>
                        <a:pt x="41147" y="7954"/>
                      </a:cubicBezTo>
                      <a:cubicBezTo>
                        <a:pt x="39786" y="6231"/>
                        <a:pt x="37791" y="4961"/>
                        <a:pt x="35160" y="4145"/>
                      </a:cubicBezTo>
                      <a:cubicBezTo>
                        <a:pt x="33618" y="3691"/>
                        <a:pt x="30806" y="3419"/>
                        <a:pt x="26725" y="3419"/>
                      </a:cubicBezTo>
                      <a:lnTo>
                        <a:pt x="21101" y="3329"/>
                      </a:lnTo>
                      <a:lnTo>
                        <a:pt x="21101" y="3329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25" name="Dowolny kształt: kształt 24">
                  <a:extLst>
                    <a:ext uri="{FF2B5EF4-FFF2-40B4-BE49-F238E27FC236}">
                      <a16:creationId xmlns:a16="http://schemas.microsoft.com/office/drawing/2014/main" id="{8BA783EA-3220-6274-834E-912024500DB7}"/>
                    </a:ext>
                  </a:extLst>
                </p:cNvPr>
                <p:cNvSpPr/>
                <p:nvPr/>
              </p:nvSpPr>
              <p:spPr>
                <a:xfrm>
                  <a:off x="4247479" y="1823843"/>
                  <a:ext cx="40726" cy="38821"/>
                </a:xfrm>
                <a:custGeom>
                  <a:avLst/>
                  <a:gdLst>
                    <a:gd name="connsiteX0" fmla="*/ 37016 w 40726"/>
                    <a:gd name="connsiteY0" fmla="*/ 342 h 38821"/>
                    <a:gd name="connsiteX1" fmla="*/ 37016 w 40726"/>
                    <a:gd name="connsiteY1" fmla="*/ 29821 h 38821"/>
                    <a:gd name="connsiteX2" fmla="*/ 37832 w 40726"/>
                    <a:gd name="connsiteY2" fmla="*/ 35173 h 38821"/>
                    <a:gd name="connsiteX3" fmla="*/ 41097 w 40726"/>
                    <a:gd name="connsiteY3" fmla="*/ 36534 h 38821"/>
                    <a:gd name="connsiteX4" fmla="*/ 41097 w 40726"/>
                    <a:gd name="connsiteY4" fmla="*/ 37985 h 38821"/>
                    <a:gd name="connsiteX5" fmla="*/ 25678 w 40726"/>
                    <a:gd name="connsiteY5" fmla="*/ 37985 h 38821"/>
                    <a:gd name="connsiteX6" fmla="*/ 25678 w 40726"/>
                    <a:gd name="connsiteY6" fmla="*/ 32996 h 38821"/>
                    <a:gd name="connsiteX7" fmla="*/ 20326 w 40726"/>
                    <a:gd name="connsiteY7" fmla="*/ 37713 h 38821"/>
                    <a:gd name="connsiteX8" fmla="*/ 14249 w 40726"/>
                    <a:gd name="connsiteY8" fmla="*/ 39164 h 38821"/>
                    <a:gd name="connsiteX9" fmla="*/ 8534 w 40726"/>
                    <a:gd name="connsiteY9" fmla="*/ 37259 h 38821"/>
                    <a:gd name="connsiteX10" fmla="*/ 5269 w 40726"/>
                    <a:gd name="connsiteY10" fmla="*/ 32633 h 38821"/>
                    <a:gd name="connsiteX11" fmla="*/ 4453 w 40726"/>
                    <a:gd name="connsiteY11" fmla="*/ 23472 h 38821"/>
                    <a:gd name="connsiteX12" fmla="*/ 4453 w 40726"/>
                    <a:gd name="connsiteY12" fmla="*/ 8506 h 38821"/>
                    <a:gd name="connsiteX13" fmla="*/ 3636 w 40726"/>
                    <a:gd name="connsiteY13" fmla="*/ 3154 h 38821"/>
                    <a:gd name="connsiteX14" fmla="*/ 371 w 40726"/>
                    <a:gd name="connsiteY14" fmla="*/ 1794 h 38821"/>
                    <a:gd name="connsiteX15" fmla="*/ 371 w 40726"/>
                    <a:gd name="connsiteY15" fmla="*/ 342 h 38821"/>
                    <a:gd name="connsiteX16" fmla="*/ 15700 w 40726"/>
                    <a:gd name="connsiteY16" fmla="*/ 342 h 38821"/>
                    <a:gd name="connsiteX17" fmla="*/ 15700 w 40726"/>
                    <a:gd name="connsiteY17" fmla="*/ 26103 h 38821"/>
                    <a:gd name="connsiteX18" fmla="*/ 16063 w 40726"/>
                    <a:gd name="connsiteY18" fmla="*/ 31273 h 38821"/>
                    <a:gd name="connsiteX19" fmla="*/ 17242 w 40726"/>
                    <a:gd name="connsiteY19" fmla="*/ 33087 h 38821"/>
                    <a:gd name="connsiteX20" fmla="*/ 19147 w 40726"/>
                    <a:gd name="connsiteY20" fmla="*/ 33722 h 38821"/>
                    <a:gd name="connsiteX21" fmla="*/ 21777 w 40726"/>
                    <a:gd name="connsiteY21" fmla="*/ 32996 h 38821"/>
                    <a:gd name="connsiteX22" fmla="*/ 25678 w 40726"/>
                    <a:gd name="connsiteY22" fmla="*/ 28733 h 38821"/>
                    <a:gd name="connsiteX23" fmla="*/ 25678 w 40726"/>
                    <a:gd name="connsiteY23" fmla="*/ 8597 h 38821"/>
                    <a:gd name="connsiteX24" fmla="*/ 24861 w 40726"/>
                    <a:gd name="connsiteY24" fmla="*/ 3245 h 38821"/>
                    <a:gd name="connsiteX25" fmla="*/ 21596 w 40726"/>
                    <a:gd name="connsiteY25" fmla="*/ 1884 h 38821"/>
                    <a:gd name="connsiteX26" fmla="*/ 21596 w 40726"/>
                    <a:gd name="connsiteY26" fmla="*/ 433 h 38821"/>
                    <a:gd name="connsiteX27" fmla="*/ 37016 w 40726"/>
                    <a:gd name="connsiteY27" fmla="*/ 342 h 38821"/>
                    <a:gd name="connsiteX28" fmla="*/ 37016 w 40726"/>
                    <a:gd name="connsiteY28" fmla="*/ 342 h 38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40726" h="38821">
                      <a:moveTo>
                        <a:pt x="37016" y="342"/>
                      </a:moveTo>
                      <a:lnTo>
                        <a:pt x="37016" y="29821"/>
                      </a:lnTo>
                      <a:cubicBezTo>
                        <a:pt x="37016" y="32724"/>
                        <a:pt x="37288" y="34447"/>
                        <a:pt x="37832" y="35173"/>
                      </a:cubicBezTo>
                      <a:cubicBezTo>
                        <a:pt x="38376" y="35899"/>
                        <a:pt x="39465" y="36352"/>
                        <a:pt x="41097" y="36534"/>
                      </a:cubicBezTo>
                      <a:lnTo>
                        <a:pt x="41097" y="37985"/>
                      </a:lnTo>
                      <a:lnTo>
                        <a:pt x="25678" y="37985"/>
                      </a:lnTo>
                      <a:lnTo>
                        <a:pt x="25678" y="32996"/>
                      </a:lnTo>
                      <a:cubicBezTo>
                        <a:pt x="23863" y="35173"/>
                        <a:pt x="22049" y="36715"/>
                        <a:pt x="20326" y="37713"/>
                      </a:cubicBezTo>
                      <a:cubicBezTo>
                        <a:pt x="18512" y="38710"/>
                        <a:pt x="16516" y="39164"/>
                        <a:pt x="14249" y="39164"/>
                      </a:cubicBezTo>
                      <a:cubicBezTo>
                        <a:pt x="12163" y="39164"/>
                        <a:pt x="10258" y="38529"/>
                        <a:pt x="8534" y="37259"/>
                      </a:cubicBezTo>
                      <a:cubicBezTo>
                        <a:pt x="6902" y="35989"/>
                        <a:pt x="5813" y="34447"/>
                        <a:pt x="5269" y="32633"/>
                      </a:cubicBezTo>
                      <a:cubicBezTo>
                        <a:pt x="4725" y="30910"/>
                        <a:pt x="4453" y="27826"/>
                        <a:pt x="4453" y="23472"/>
                      </a:cubicBezTo>
                      <a:lnTo>
                        <a:pt x="4453" y="8506"/>
                      </a:lnTo>
                      <a:cubicBezTo>
                        <a:pt x="4453" y="5694"/>
                        <a:pt x="4181" y="3880"/>
                        <a:pt x="3636" y="3154"/>
                      </a:cubicBezTo>
                      <a:cubicBezTo>
                        <a:pt x="3092" y="2429"/>
                        <a:pt x="2004" y="1975"/>
                        <a:pt x="371" y="1794"/>
                      </a:cubicBezTo>
                      <a:lnTo>
                        <a:pt x="371" y="342"/>
                      </a:lnTo>
                      <a:lnTo>
                        <a:pt x="15700" y="342"/>
                      </a:lnTo>
                      <a:lnTo>
                        <a:pt x="15700" y="26103"/>
                      </a:lnTo>
                      <a:cubicBezTo>
                        <a:pt x="15700" y="28824"/>
                        <a:pt x="15791" y="30547"/>
                        <a:pt x="16063" y="31273"/>
                      </a:cubicBezTo>
                      <a:cubicBezTo>
                        <a:pt x="16335" y="32089"/>
                        <a:pt x="16698" y="32633"/>
                        <a:pt x="17242" y="33087"/>
                      </a:cubicBezTo>
                      <a:cubicBezTo>
                        <a:pt x="17786" y="33450"/>
                        <a:pt x="18421" y="33722"/>
                        <a:pt x="19147" y="33722"/>
                      </a:cubicBezTo>
                      <a:cubicBezTo>
                        <a:pt x="20145" y="33722"/>
                        <a:pt x="20961" y="33450"/>
                        <a:pt x="21777" y="32996"/>
                      </a:cubicBezTo>
                      <a:cubicBezTo>
                        <a:pt x="22866" y="32270"/>
                        <a:pt x="24136" y="30910"/>
                        <a:pt x="25678" y="28733"/>
                      </a:cubicBezTo>
                      <a:lnTo>
                        <a:pt x="25678" y="8597"/>
                      </a:lnTo>
                      <a:cubicBezTo>
                        <a:pt x="25678" y="5785"/>
                        <a:pt x="25405" y="3971"/>
                        <a:pt x="24861" y="3245"/>
                      </a:cubicBezTo>
                      <a:cubicBezTo>
                        <a:pt x="24317" y="2519"/>
                        <a:pt x="23229" y="2066"/>
                        <a:pt x="21596" y="1884"/>
                      </a:cubicBezTo>
                      <a:lnTo>
                        <a:pt x="21596" y="433"/>
                      </a:lnTo>
                      <a:lnTo>
                        <a:pt x="37016" y="342"/>
                      </a:lnTo>
                      <a:lnTo>
                        <a:pt x="37016" y="342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26" name="Dowolny kształt: kształt 25">
                  <a:extLst>
                    <a:ext uri="{FF2B5EF4-FFF2-40B4-BE49-F238E27FC236}">
                      <a16:creationId xmlns:a16="http://schemas.microsoft.com/office/drawing/2014/main" id="{54274C8F-8A54-DEA3-990D-96A8742BB2AC}"/>
                    </a:ext>
                  </a:extLst>
                </p:cNvPr>
                <p:cNvSpPr/>
                <p:nvPr/>
              </p:nvSpPr>
              <p:spPr>
                <a:xfrm>
                  <a:off x="4293739" y="1822754"/>
                  <a:ext cx="32381" cy="38730"/>
                </a:xfrm>
                <a:custGeom>
                  <a:avLst/>
                  <a:gdLst>
                    <a:gd name="connsiteX0" fmla="*/ 15915 w 32381"/>
                    <a:gd name="connsiteY0" fmla="*/ 1430 h 38730"/>
                    <a:gd name="connsiteX1" fmla="*/ 15915 w 32381"/>
                    <a:gd name="connsiteY1" fmla="*/ 9956 h 38730"/>
                    <a:gd name="connsiteX2" fmla="*/ 22446 w 32381"/>
                    <a:gd name="connsiteY2" fmla="*/ 2246 h 38730"/>
                    <a:gd name="connsiteX3" fmla="*/ 27888 w 32381"/>
                    <a:gd name="connsiteY3" fmla="*/ 342 h 38730"/>
                    <a:gd name="connsiteX4" fmla="*/ 31426 w 32381"/>
                    <a:gd name="connsiteY4" fmla="*/ 1793 h 38730"/>
                    <a:gd name="connsiteX5" fmla="*/ 32786 w 32381"/>
                    <a:gd name="connsiteY5" fmla="*/ 5693 h 38730"/>
                    <a:gd name="connsiteX6" fmla="*/ 31426 w 32381"/>
                    <a:gd name="connsiteY6" fmla="*/ 9866 h 38730"/>
                    <a:gd name="connsiteX7" fmla="*/ 28251 w 32381"/>
                    <a:gd name="connsiteY7" fmla="*/ 11317 h 38730"/>
                    <a:gd name="connsiteX8" fmla="*/ 24532 w 32381"/>
                    <a:gd name="connsiteY8" fmla="*/ 9956 h 38730"/>
                    <a:gd name="connsiteX9" fmla="*/ 22718 w 32381"/>
                    <a:gd name="connsiteY9" fmla="*/ 8414 h 38730"/>
                    <a:gd name="connsiteX10" fmla="*/ 21811 w 32381"/>
                    <a:gd name="connsiteY10" fmla="*/ 8142 h 38730"/>
                    <a:gd name="connsiteX11" fmla="*/ 19634 w 32381"/>
                    <a:gd name="connsiteY11" fmla="*/ 9049 h 38730"/>
                    <a:gd name="connsiteX12" fmla="*/ 17094 w 32381"/>
                    <a:gd name="connsiteY12" fmla="*/ 12949 h 38730"/>
                    <a:gd name="connsiteX13" fmla="*/ 15825 w 32381"/>
                    <a:gd name="connsiteY13" fmla="*/ 21566 h 38730"/>
                    <a:gd name="connsiteX14" fmla="*/ 15825 w 32381"/>
                    <a:gd name="connsiteY14" fmla="*/ 30183 h 38730"/>
                    <a:gd name="connsiteX15" fmla="*/ 15825 w 32381"/>
                    <a:gd name="connsiteY15" fmla="*/ 32451 h 38730"/>
                    <a:gd name="connsiteX16" fmla="*/ 16097 w 32381"/>
                    <a:gd name="connsiteY16" fmla="*/ 35354 h 38730"/>
                    <a:gd name="connsiteX17" fmla="*/ 17548 w 32381"/>
                    <a:gd name="connsiteY17" fmla="*/ 36986 h 38730"/>
                    <a:gd name="connsiteX18" fmla="*/ 20723 w 32381"/>
                    <a:gd name="connsiteY18" fmla="*/ 37621 h 38730"/>
                    <a:gd name="connsiteX19" fmla="*/ 20723 w 32381"/>
                    <a:gd name="connsiteY19" fmla="*/ 39072 h 38730"/>
                    <a:gd name="connsiteX20" fmla="*/ 495 w 32381"/>
                    <a:gd name="connsiteY20" fmla="*/ 39072 h 38730"/>
                    <a:gd name="connsiteX21" fmla="*/ 495 w 32381"/>
                    <a:gd name="connsiteY21" fmla="*/ 37621 h 38730"/>
                    <a:gd name="connsiteX22" fmla="*/ 3761 w 32381"/>
                    <a:gd name="connsiteY22" fmla="*/ 36261 h 38730"/>
                    <a:gd name="connsiteX23" fmla="*/ 4668 w 32381"/>
                    <a:gd name="connsiteY23" fmla="*/ 30183 h 38730"/>
                    <a:gd name="connsiteX24" fmla="*/ 4668 w 32381"/>
                    <a:gd name="connsiteY24" fmla="*/ 9412 h 38730"/>
                    <a:gd name="connsiteX25" fmla="*/ 4305 w 32381"/>
                    <a:gd name="connsiteY25" fmla="*/ 5330 h 38730"/>
                    <a:gd name="connsiteX26" fmla="*/ 3126 w 32381"/>
                    <a:gd name="connsiteY26" fmla="*/ 3698 h 38730"/>
                    <a:gd name="connsiteX27" fmla="*/ 405 w 32381"/>
                    <a:gd name="connsiteY27" fmla="*/ 2972 h 38730"/>
                    <a:gd name="connsiteX28" fmla="*/ 405 w 32381"/>
                    <a:gd name="connsiteY28" fmla="*/ 1521 h 38730"/>
                    <a:gd name="connsiteX29" fmla="*/ 15915 w 32381"/>
                    <a:gd name="connsiteY29" fmla="*/ 1430 h 38730"/>
                    <a:gd name="connsiteX30" fmla="*/ 15915 w 32381"/>
                    <a:gd name="connsiteY30" fmla="*/ 1430 h 38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32381" h="38730">
                      <a:moveTo>
                        <a:pt x="15915" y="1430"/>
                      </a:moveTo>
                      <a:lnTo>
                        <a:pt x="15915" y="9956"/>
                      </a:lnTo>
                      <a:cubicBezTo>
                        <a:pt x="18455" y="6056"/>
                        <a:pt x="20632" y="3516"/>
                        <a:pt x="22446" y="2246"/>
                      </a:cubicBezTo>
                      <a:cubicBezTo>
                        <a:pt x="24351" y="977"/>
                        <a:pt x="26165" y="342"/>
                        <a:pt x="27888" y="342"/>
                      </a:cubicBezTo>
                      <a:cubicBezTo>
                        <a:pt x="29430" y="342"/>
                        <a:pt x="30609" y="795"/>
                        <a:pt x="31426" y="1793"/>
                      </a:cubicBezTo>
                      <a:cubicBezTo>
                        <a:pt x="32333" y="2700"/>
                        <a:pt x="32786" y="3970"/>
                        <a:pt x="32786" y="5693"/>
                      </a:cubicBezTo>
                      <a:cubicBezTo>
                        <a:pt x="32786" y="7507"/>
                        <a:pt x="32333" y="8868"/>
                        <a:pt x="31426" y="9866"/>
                      </a:cubicBezTo>
                      <a:cubicBezTo>
                        <a:pt x="30609" y="10863"/>
                        <a:pt x="29521" y="11317"/>
                        <a:pt x="28251" y="11317"/>
                      </a:cubicBezTo>
                      <a:cubicBezTo>
                        <a:pt x="26800" y="11317"/>
                        <a:pt x="25621" y="10863"/>
                        <a:pt x="24532" y="9956"/>
                      </a:cubicBezTo>
                      <a:cubicBezTo>
                        <a:pt x="23444" y="9049"/>
                        <a:pt x="22899" y="8505"/>
                        <a:pt x="22718" y="8414"/>
                      </a:cubicBezTo>
                      <a:cubicBezTo>
                        <a:pt x="22446" y="8233"/>
                        <a:pt x="22174" y="8142"/>
                        <a:pt x="21811" y="8142"/>
                      </a:cubicBezTo>
                      <a:cubicBezTo>
                        <a:pt x="20995" y="8142"/>
                        <a:pt x="20269" y="8414"/>
                        <a:pt x="19634" y="9049"/>
                      </a:cubicBezTo>
                      <a:cubicBezTo>
                        <a:pt x="18546" y="9956"/>
                        <a:pt x="17729" y="11226"/>
                        <a:pt x="17094" y="12949"/>
                      </a:cubicBezTo>
                      <a:cubicBezTo>
                        <a:pt x="16278" y="15580"/>
                        <a:pt x="15825" y="18392"/>
                        <a:pt x="15825" y="21566"/>
                      </a:cubicBezTo>
                      <a:lnTo>
                        <a:pt x="15825" y="30183"/>
                      </a:lnTo>
                      <a:lnTo>
                        <a:pt x="15825" y="32451"/>
                      </a:lnTo>
                      <a:cubicBezTo>
                        <a:pt x="15825" y="33993"/>
                        <a:pt x="15915" y="34991"/>
                        <a:pt x="16097" y="35354"/>
                      </a:cubicBezTo>
                      <a:cubicBezTo>
                        <a:pt x="16459" y="36079"/>
                        <a:pt x="16913" y="36623"/>
                        <a:pt x="17548" y="36986"/>
                      </a:cubicBezTo>
                      <a:cubicBezTo>
                        <a:pt x="18183" y="37349"/>
                        <a:pt x="19271" y="37530"/>
                        <a:pt x="20723" y="37621"/>
                      </a:cubicBezTo>
                      <a:lnTo>
                        <a:pt x="20723" y="39072"/>
                      </a:lnTo>
                      <a:lnTo>
                        <a:pt x="495" y="39072"/>
                      </a:lnTo>
                      <a:lnTo>
                        <a:pt x="495" y="37621"/>
                      </a:lnTo>
                      <a:cubicBezTo>
                        <a:pt x="2128" y="37530"/>
                        <a:pt x="3217" y="37077"/>
                        <a:pt x="3761" y="36261"/>
                      </a:cubicBezTo>
                      <a:cubicBezTo>
                        <a:pt x="4396" y="35444"/>
                        <a:pt x="4668" y="33449"/>
                        <a:pt x="4668" y="30183"/>
                      </a:cubicBezTo>
                      <a:lnTo>
                        <a:pt x="4668" y="9412"/>
                      </a:lnTo>
                      <a:cubicBezTo>
                        <a:pt x="4668" y="7235"/>
                        <a:pt x="4577" y="5875"/>
                        <a:pt x="4305" y="5330"/>
                      </a:cubicBezTo>
                      <a:cubicBezTo>
                        <a:pt x="4033" y="4605"/>
                        <a:pt x="3670" y="4060"/>
                        <a:pt x="3126" y="3698"/>
                      </a:cubicBezTo>
                      <a:cubicBezTo>
                        <a:pt x="2582" y="3335"/>
                        <a:pt x="1675" y="3063"/>
                        <a:pt x="405" y="2972"/>
                      </a:cubicBezTo>
                      <a:lnTo>
                        <a:pt x="405" y="1521"/>
                      </a:lnTo>
                      <a:lnTo>
                        <a:pt x="15915" y="1430"/>
                      </a:lnTo>
                      <a:lnTo>
                        <a:pt x="15915" y="1430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27" name="Dowolny kształt: kształt 26">
                  <a:extLst>
                    <a:ext uri="{FF2B5EF4-FFF2-40B4-BE49-F238E27FC236}">
                      <a16:creationId xmlns:a16="http://schemas.microsoft.com/office/drawing/2014/main" id="{41AC993A-4AD0-3AF8-CE54-981294B65CE2}"/>
                    </a:ext>
                  </a:extLst>
                </p:cNvPr>
                <p:cNvSpPr/>
                <p:nvPr/>
              </p:nvSpPr>
              <p:spPr>
                <a:xfrm>
                  <a:off x="4328932" y="1822754"/>
                  <a:ext cx="35374" cy="39910"/>
                </a:xfrm>
                <a:custGeom>
                  <a:avLst/>
                  <a:gdLst>
                    <a:gd name="connsiteX0" fmla="*/ 18031 w 35374"/>
                    <a:gd name="connsiteY0" fmla="*/ 342 h 39910"/>
                    <a:gd name="connsiteX1" fmla="*/ 27192 w 35374"/>
                    <a:gd name="connsiteY1" fmla="*/ 2882 h 39910"/>
                    <a:gd name="connsiteX2" fmla="*/ 33632 w 35374"/>
                    <a:gd name="connsiteY2" fmla="*/ 10047 h 39910"/>
                    <a:gd name="connsiteX3" fmla="*/ 35809 w 35374"/>
                    <a:gd name="connsiteY3" fmla="*/ 20297 h 39910"/>
                    <a:gd name="connsiteX4" fmla="*/ 31727 w 35374"/>
                    <a:gd name="connsiteY4" fmla="*/ 33721 h 39910"/>
                    <a:gd name="connsiteX5" fmla="*/ 18122 w 35374"/>
                    <a:gd name="connsiteY5" fmla="*/ 40252 h 39910"/>
                    <a:gd name="connsiteX6" fmla="*/ 5060 w 35374"/>
                    <a:gd name="connsiteY6" fmla="*/ 34266 h 39910"/>
                    <a:gd name="connsiteX7" fmla="*/ 434 w 35374"/>
                    <a:gd name="connsiteY7" fmla="*/ 20478 h 39910"/>
                    <a:gd name="connsiteX8" fmla="*/ 5060 w 35374"/>
                    <a:gd name="connsiteY8" fmla="*/ 6419 h 39910"/>
                    <a:gd name="connsiteX9" fmla="*/ 18031 w 35374"/>
                    <a:gd name="connsiteY9" fmla="*/ 342 h 39910"/>
                    <a:gd name="connsiteX10" fmla="*/ 18031 w 35374"/>
                    <a:gd name="connsiteY10" fmla="*/ 342 h 39910"/>
                    <a:gd name="connsiteX11" fmla="*/ 18212 w 35374"/>
                    <a:gd name="connsiteY11" fmla="*/ 3154 h 39910"/>
                    <a:gd name="connsiteX12" fmla="*/ 14675 w 35374"/>
                    <a:gd name="connsiteY12" fmla="*/ 4696 h 39910"/>
                    <a:gd name="connsiteX13" fmla="*/ 12770 w 35374"/>
                    <a:gd name="connsiteY13" fmla="*/ 10773 h 39910"/>
                    <a:gd name="connsiteX14" fmla="*/ 12316 w 35374"/>
                    <a:gd name="connsiteY14" fmla="*/ 23472 h 39910"/>
                    <a:gd name="connsiteX15" fmla="*/ 12861 w 35374"/>
                    <a:gd name="connsiteY15" fmla="*/ 31544 h 39910"/>
                    <a:gd name="connsiteX16" fmla="*/ 14765 w 35374"/>
                    <a:gd name="connsiteY16" fmla="*/ 35898 h 39910"/>
                    <a:gd name="connsiteX17" fmla="*/ 18031 w 35374"/>
                    <a:gd name="connsiteY17" fmla="*/ 37350 h 39910"/>
                    <a:gd name="connsiteX18" fmla="*/ 21024 w 35374"/>
                    <a:gd name="connsiteY18" fmla="*/ 36352 h 39910"/>
                    <a:gd name="connsiteX19" fmla="*/ 23110 w 35374"/>
                    <a:gd name="connsiteY19" fmla="*/ 32542 h 39910"/>
                    <a:gd name="connsiteX20" fmla="*/ 23927 w 35374"/>
                    <a:gd name="connsiteY20" fmla="*/ 17122 h 39910"/>
                    <a:gd name="connsiteX21" fmla="*/ 23201 w 35374"/>
                    <a:gd name="connsiteY21" fmla="*/ 7780 h 39910"/>
                    <a:gd name="connsiteX22" fmla="*/ 20933 w 35374"/>
                    <a:gd name="connsiteY22" fmla="*/ 4061 h 39910"/>
                    <a:gd name="connsiteX23" fmla="*/ 18212 w 35374"/>
                    <a:gd name="connsiteY23" fmla="*/ 3154 h 39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35374" h="39910">
                      <a:moveTo>
                        <a:pt x="18031" y="342"/>
                      </a:moveTo>
                      <a:cubicBezTo>
                        <a:pt x="21296" y="342"/>
                        <a:pt x="24380" y="1158"/>
                        <a:pt x="27192" y="2882"/>
                      </a:cubicBezTo>
                      <a:cubicBezTo>
                        <a:pt x="30004" y="4605"/>
                        <a:pt x="32181" y="6963"/>
                        <a:pt x="33632" y="10047"/>
                      </a:cubicBezTo>
                      <a:cubicBezTo>
                        <a:pt x="35083" y="13131"/>
                        <a:pt x="35809" y="16578"/>
                        <a:pt x="35809" y="20297"/>
                      </a:cubicBezTo>
                      <a:cubicBezTo>
                        <a:pt x="35809" y="25649"/>
                        <a:pt x="34448" y="30093"/>
                        <a:pt x="31727" y="33721"/>
                      </a:cubicBezTo>
                      <a:cubicBezTo>
                        <a:pt x="28462" y="38075"/>
                        <a:pt x="23927" y="40252"/>
                        <a:pt x="18122" y="40252"/>
                      </a:cubicBezTo>
                      <a:cubicBezTo>
                        <a:pt x="12498" y="40252"/>
                        <a:pt x="8144" y="38257"/>
                        <a:pt x="5060" y="34266"/>
                      </a:cubicBezTo>
                      <a:cubicBezTo>
                        <a:pt x="1976" y="30275"/>
                        <a:pt x="434" y="25649"/>
                        <a:pt x="434" y="20478"/>
                      </a:cubicBezTo>
                      <a:cubicBezTo>
                        <a:pt x="434" y="15127"/>
                        <a:pt x="1976" y="10410"/>
                        <a:pt x="5060" y="6419"/>
                      </a:cubicBezTo>
                      <a:cubicBezTo>
                        <a:pt x="8325" y="2338"/>
                        <a:pt x="12589" y="342"/>
                        <a:pt x="18031" y="342"/>
                      </a:cubicBezTo>
                      <a:lnTo>
                        <a:pt x="18031" y="342"/>
                      </a:lnTo>
                      <a:close/>
                      <a:moveTo>
                        <a:pt x="18212" y="3154"/>
                      </a:moveTo>
                      <a:cubicBezTo>
                        <a:pt x="16852" y="3154"/>
                        <a:pt x="15673" y="3698"/>
                        <a:pt x="14675" y="4696"/>
                      </a:cubicBezTo>
                      <a:cubicBezTo>
                        <a:pt x="13677" y="5694"/>
                        <a:pt x="13042" y="7780"/>
                        <a:pt x="12770" y="10773"/>
                      </a:cubicBezTo>
                      <a:cubicBezTo>
                        <a:pt x="12498" y="13766"/>
                        <a:pt x="12316" y="18029"/>
                        <a:pt x="12316" y="23472"/>
                      </a:cubicBezTo>
                      <a:cubicBezTo>
                        <a:pt x="12316" y="26374"/>
                        <a:pt x="12498" y="29005"/>
                        <a:pt x="12861" y="31544"/>
                      </a:cubicBezTo>
                      <a:cubicBezTo>
                        <a:pt x="13133" y="33449"/>
                        <a:pt x="13768" y="34900"/>
                        <a:pt x="14765" y="35898"/>
                      </a:cubicBezTo>
                      <a:cubicBezTo>
                        <a:pt x="15763" y="36896"/>
                        <a:pt x="16852" y="37350"/>
                        <a:pt x="18031" y="37350"/>
                      </a:cubicBezTo>
                      <a:cubicBezTo>
                        <a:pt x="19210" y="37350"/>
                        <a:pt x="20208" y="36987"/>
                        <a:pt x="21024" y="36352"/>
                      </a:cubicBezTo>
                      <a:cubicBezTo>
                        <a:pt x="22113" y="35445"/>
                        <a:pt x="22747" y="34175"/>
                        <a:pt x="23110" y="32542"/>
                      </a:cubicBezTo>
                      <a:cubicBezTo>
                        <a:pt x="23655" y="30002"/>
                        <a:pt x="23927" y="24832"/>
                        <a:pt x="23927" y="17122"/>
                      </a:cubicBezTo>
                      <a:cubicBezTo>
                        <a:pt x="23927" y="12587"/>
                        <a:pt x="23655" y="9412"/>
                        <a:pt x="23201" y="7780"/>
                      </a:cubicBezTo>
                      <a:cubicBezTo>
                        <a:pt x="22657" y="6056"/>
                        <a:pt x="21931" y="4787"/>
                        <a:pt x="20933" y="4061"/>
                      </a:cubicBezTo>
                      <a:cubicBezTo>
                        <a:pt x="20298" y="3426"/>
                        <a:pt x="19301" y="3154"/>
                        <a:pt x="18212" y="3154"/>
                      </a:cubicBez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28" name="Dowolny kształt: kształt 27">
                  <a:extLst>
                    <a:ext uri="{FF2B5EF4-FFF2-40B4-BE49-F238E27FC236}">
                      <a16:creationId xmlns:a16="http://schemas.microsoft.com/office/drawing/2014/main" id="{D4072463-F602-7D76-1007-9B808220D29E}"/>
                    </a:ext>
                  </a:extLst>
                </p:cNvPr>
                <p:cNvSpPr/>
                <p:nvPr/>
              </p:nvSpPr>
              <p:spPr>
                <a:xfrm>
                  <a:off x="4368933" y="1822663"/>
                  <a:ext cx="40817" cy="56327"/>
                </a:xfrm>
                <a:custGeom>
                  <a:avLst/>
                  <a:gdLst>
                    <a:gd name="connsiteX0" fmla="*/ 16160 w 40817"/>
                    <a:gd name="connsiteY0" fmla="*/ 35361 h 56327"/>
                    <a:gd name="connsiteX1" fmla="*/ 16160 w 40817"/>
                    <a:gd name="connsiteY1" fmla="*/ 49329 h 56327"/>
                    <a:gd name="connsiteX2" fmla="*/ 16614 w 40817"/>
                    <a:gd name="connsiteY2" fmla="*/ 53229 h 56327"/>
                    <a:gd name="connsiteX3" fmla="*/ 18065 w 40817"/>
                    <a:gd name="connsiteY3" fmla="*/ 54771 h 56327"/>
                    <a:gd name="connsiteX4" fmla="*/ 21875 w 40817"/>
                    <a:gd name="connsiteY4" fmla="*/ 55225 h 56327"/>
                    <a:gd name="connsiteX5" fmla="*/ 21875 w 40817"/>
                    <a:gd name="connsiteY5" fmla="*/ 56676 h 56327"/>
                    <a:gd name="connsiteX6" fmla="*/ 468 w 40817"/>
                    <a:gd name="connsiteY6" fmla="*/ 56676 h 56327"/>
                    <a:gd name="connsiteX7" fmla="*/ 468 w 40817"/>
                    <a:gd name="connsiteY7" fmla="*/ 55225 h 56327"/>
                    <a:gd name="connsiteX8" fmla="*/ 4187 w 40817"/>
                    <a:gd name="connsiteY8" fmla="*/ 53774 h 56327"/>
                    <a:gd name="connsiteX9" fmla="*/ 5004 w 40817"/>
                    <a:gd name="connsiteY9" fmla="*/ 48966 h 56327"/>
                    <a:gd name="connsiteX10" fmla="*/ 5004 w 40817"/>
                    <a:gd name="connsiteY10" fmla="*/ 9238 h 56327"/>
                    <a:gd name="connsiteX11" fmla="*/ 4097 w 40817"/>
                    <a:gd name="connsiteY11" fmla="*/ 4158 h 56327"/>
                    <a:gd name="connsiteX12" fmla="*/ 559 w 40817"/>
                    <a:gd name="connsiteY12" fmla="*/ 2888 h 56327"/>
                    <a:gd name="connsiteX13" fmla="*/ 559 w 40817"/>
                    <a:gd name="connsiteY13" fmla="*/ 1437 h 56327"/>
                    <a:gd name="connsiteX14" fmla="*/ 16342 w 40817"/>
                    <a:gd name="connsiteY14" fmla="*/ 1437 h 56327"/>
                    <a:gd name="connsiteX15" fmla="*/ 16342 w 40817"/>
                    <a:gd name="connsiteY15" fmla="*/ 6426 h 56327"/>
                    <a:gd name="connsiteX16" fmla="*/ 20333 w 40817"/>
                    <a:gd name="connsiteY16" fmla="*/ 2253 h 56327"/>
                    <a:gd name="connsiteX17" fmla="*/ 26773 w 40817"/>
                    <a:gd name="connsiteY17" fmla="*/ 349 h 56327"/>
                    <a:gd name="connsiteX18" fmla="*/ 34301 w 40817"/>
                    <a:gd name="connsiteY18" fmla="*/ 2979 h 56327"/>
                    <a:gd name="connsiteX19" fmla="*/ 39471 w 40817"/>
                    <a:gd name="connsiteY19" fmla="*/ 10235 h 56327"/>
                    <a:gd name="connsiteX20" fmla="*/ 41285 w 40817"/>
                    <a:gd name="connsiteY20" fmla="*/ 20122 h 56327"/>
                    <a:gd name="connsiteX21" fmla="*/ 39471 w 40817"/>
                    <a:gd name="connsiteY21" fmla="*/ 30553 h 56327"/>
                    <a:gd name="connsiteX22" fmla="*/ 34120 w 40817"/>
                    <a:gd name="connsiteY22" fmla="*/ 37719 h 56327"/>
                    <a:gd name="connsiteX23" fmla="*/ 26410 w 40817"/>
                    <a:gd name="connsiteY23" fmla="*/ 40168 h 56327"/>
                    <a:gd name="connsiteX24" fmla="*/ 20605 w 40817"/>
                    <a:gd name="connsiteY24" fmla="*/ 38807 h 56327"/>
                    <a:gd name="connsiteX25" fmla="*/ 16160 w 40817"/>
                    <a:gd name="connsiteY25" fmla="*/ 35361 h 56327"/>
                    <a:gd name="connsiteX26" fmla="*/ 16160 w 40817"/>
                    <a:gd name="connsiteY26" fmla="*/ 35361 h 56327"/>
                    <a:gd name="connsiteX27" fmla="*/ 16160 w 40817"/>
                    <a:gd name="connsiteY27" fmla="*/ 31279 h 56327"/>
                    <a:gd name="connsiteX28" fmla="*/ 23598 w 40817"/>
                    <a:gd name="connsiteY28" fmla="*/ 36177 h 56327"/>
                    <a:gd name="connsiteX29" fmla="*/ 27136 w 40817"/>
                    <a:gd name="connsiteY29" fmla="*/ 33909 h 56327"/>
                    <a:gd name="connsiteX30" fmla="*/ 29222 w 40817"/>
                    <a:gd name="connsiteY30" fmla="*/ 21029 h 56327"/>
                    <a:gd name="connsiteX31" fmla="*/ 26954 w 40817"/>
                    <a:gd name="connsiteY31" fmla="*/ 7696 h 56327"/>
                    <a:gd name="connsiteX32" fmla="*/ 22872 w 40817"/>
                    <a:gd name="connsiteY32" fmla="*/ 5337 h 56327"/>
                    <a:gd name="connsiteX33" fmla="*/ 16160 w 40817"/>
                    <a:gd name="connsiteY33" fmla="*/ 11233 h 56327"/>
                    <a:gd name="connsiteX34" fmla="*/ 16160 w 40817"/>
                    <a:gd name="connsiteY34" fmla="*/ 31279 h 56327"/>
                    <a:gd name="connsiteX35" fmla="*/ 16160 w 40817"/>
                    <a:gd name="connsiteY35" fmla="*/ 31279 h 56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40817" h="56327">
                      <a:moveTo>
                        <a:pt x="16160" y="35361"/>
                      </a:moveTo>
                      <a:lnTo>
                        <a:pt x="16160" y="49329"/>
                      </a:lnTo>
                      <a:cubicBezTo>
                        <a:pt x="16160" y="51234"/>
                        <a:pt x="16342" y="52594"/>
                        <a:pt x="16614" y="53229"/>
                      </a:cubicBezTo>
                      <a:cubicBezTo>
                        <a:pt x="16977" y="53955"/>
                        <a:pt x="17430" y="54408"/>
                        <a:pt x="18065" y="54771"/>
                      </a:cubicBezTo>
                      <a:cubicBezTo>
                        <a:pt x="18700" y="55134"/>
                        <a:pt x="19970" y="55225"/>
                        <a:pt x="21875" y="55225"/>
                      </a:cubicBezTo>
                      <a:lnTo>
                        <a:pt x="21875" y="56676"/>
                      </a:lnTo>
                      <a:lnTo>
                        <a:pt x="468" y="56676"/>
                      </a:lnTo>
                      <a:lnTo>
                        <a:pt x="468" y="55225"/>
                      </a:lnTo>
                      <a:cubicBezTo>
                        <a:pt x="2101" y="55134"/>
                        <a:pt x="3371" y="54681"/>
                        <a:pt x="4187" y="53774"/>
                      </a:cubicBezTo>
                      <a:cubicBezTo>
                        <a:pt x="4731" y="53139"/>
                        <a:pt x="5004" y="51597"/>
                        <a:pt x="5004" y="48966"/>
                      </a:cubicBezTo>
                      <a:lnTo>
                        <a:pt x="5004" y="9238"/>
                      </a:lnTo>
                      <a:cubicBezTo>
                        <a:pt x="5004" y="6607"/>
                        <a:pt x="4731" y="4884"/>
                        <a:pt x="4097" y="4158"/>
                      </a:cubicBezTo>
                      <a:cubicBezTo>
                        <a:pt x="3462" y="3433"/>
                        <a:pt x="2282" y="2979"/>
                        <a:pt x="559" y="2888"/>
                      </a:cubicBezTo>
                      <a:lnTo>
                        <a:pt x="559" y="1437"/>
                      </a:lnTo>
                      <a:lnTo>
                        <a:pt x="16342" y="1437"/>
                      </a:lnTo>
                      <a:lnTo>
                        <a:pt x="16342" y="6426"/>
                      </a:lnTo>
                      <a:cubicBezTo>
                        <a:pt x="17612" y="4521"/>
                        <a:pt x="18972" y="3070"/>
                        <a:pt x="20333" y="2253"/>
                      </a:cubicBezTo>
                      <a:cubicBezTo>
                        <a:pt x="22328" y="983"/>
                        <a:pt x="24414" y="349"/>
                        <a:pt x="26773" y="349"/>
                      </a:cubicBezTo>
                      <a:cubicBezTo>
                        <a:pt x="29494" y="349"/>
                        <a:pt x="32034" y="1256"/>
                        <a:pt x="34301" y="2979"/>
                      </a:cubicBezTo>
                      <a:cubicBezTo>
                        <a:pt x="36569" y="4702"/>
                        <a:pt x="38292" y="7151"/>
                        <a:pt x="39471" y="10235"/>
                      </a:cubicBezTo>
                      <a:cubicBezTo>
                        <a:pt x="40651" y="13319"/>
                        <a:pt x="41285" y="16585"/>
                        <a:pt x="41285" y="20122"/>
                      </a:cubicBezTo>
                      <a:cubicBezTo>
                        <a:pt x="41285" y="23932"/>
                        <a:pt x="40651" y="27379"/>
                        <a:pt x="39471" y="30553"/>
                      </a:cubicBezTo>
                      <a:cubicBezTo>
                        <a:pt x="38292" y="33728"/>
                        <a:pt x="36478" y="36086"/>
                        <a:pt x="34120" y="37719"/>
                      </a:cubicBezTo>
                      <a:cubicBezTo>
                        <a:pt x="31852" y="39352"/>
                        <a:pt x="29222" y="40168"/>
                        <a:pt x="26410" y="40168"/>
                      </a:cubicBezTo>
                      <a:cubicBezTo>
                        <a:pt x="24324" y="40168"/>
                        <a:pt x="22419" y="39714"/>
                        <a:pt x="20605" y="38807"/>
                      </a:cubicBezTo>
                      <a:cubicBezTo>
                        <a:pt x="19063" y="38263"/>
                        <a:pt x="17702" y="37084"/>
                        <a:pt x="16160" y="35361"/>
                      </a:cubicBezTo>
                      <a:lnTo>
                        <a:pt x="16160" y="35361"/>
                      </a:lnTo>
                      <a:close/>
                      <a:moveTo>
                        <a:pt x="16160" y="31279"/>
                      </a:moveTo>
                      <a:cubicBezTo>
                        <a:pt x="18428" y="34544"/>
                        <a:pt x="20968" y="36177"/>
                        <a:pt x="23598" y="36177"/>
                      </a:cubicBezTo>
                      <a:cubicBezTo>
                        <a:pt x="25049" y="36177"/>
                        <a:pt x="26228" y="35451"/>
                        <a:pt x="27136" y="33909"/>
                      </a:cubicBezTo>
                      <a:cubicBezTo>
                        <a:pt x="28496" y="31642"/>
                        <a:pt x="29222" y="27379"/>
                        <a:pt x="29222" y="21029"/>
                      </a:cubicBezTo>
                      <a:cubicBezTo>
                        <a:pt x="29222" y="14498"/>
                        <a:pt x="28496" y="10054"/>
                        <a:pt x="26954" y="7696"/>
                      </a:cubicBezTo>
                      <a:cubicBezTo>
                        <a:pt x="25956" y="6154"/>
                        <a:pt x="24596" y="5337"/>
                        <a:pt x="22872" y="5337"/>
                      </a:cubicBezTo>
                      <a:cubicBezTo>
                        <a:pt x="20151" y="5337"/>
                        <a:pt x="17974" y="7333"/>
                        <a:pt x="16160" y="11233"/>
                      </a:cubicBezTo>
                      <a:lnTo>
                        <a:pt x="16160" y="31279"/>
                      </a:lnTo>
                      <a:lnTo>
                        <a:pt x="16160" y="31279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29" name="Dowolny kształt: kształt 28">
                  <a:extLst>
                    <a:ext uri="{FF2B5EF4-FFF2-40B4-BE49-F238E27FC236}">
                      <a16:creationId xmlns:a16="http://schemas.microsoft.com/office/drawing/2014/main" id="{7C70021E-B349-FBC1-2F6C-83DADDABD3CD}"/>
                    </a:ext>
                  </a:extLst>
                </p:cNvPr>
                <p:cNvSpPr/>
                <p:nvPr/>
              </p:nvSpPr>
              <p:spPr>
                <a:xfrm>
                  <a:off x="4416281" y="1822663"/>
                  <a:ext cx="31565" cy="39910"/>
                </a:xfrm>
                <a:custGeom>
                  <a:avLst/>
                  <a:gdLst>
                    <a:gd name="connsiteX0" fmla="*/ 32068 w 31565"/>
                    <a:gd name="connsiteY0" fmla="*/ 19027 h 39910"/>
                    <a:gd name="connsiteX1" fmla="*/ 11387 w 31565"/>
                    <a:gd name="connsiteY1" fmla="*/ 19027 h 39910"/>
                    <a:gd name="connsiteX2" fmla="*/ 15378 w 31565"/>
                    <a:gd name="connsiteY2" fmla="*/ 30819 h 39910"/>
                    <a:gd name="connsiteX3" fmla="*/ 22090 w 31565"/>
                    <a:gd name="connsiteY3" fmla="*/ 34175 h 39910"/>
                    <a:gd name="connsiteX4" fmla="*/ 26444 w 31565"/>
                    <a:gd name="connsiteY4" fmla="*/ 32814 h 39910"/>
                    <a:gd name="connsiteX5" fmla="*/ 30707 w 31565"/>
                    <a:gd name="connsiteY5" fmla="*/ 27916 h 39910"/>
                    <a:gd name="connsiteX6" fmla="*/ 32068 w 31565"/>
                    <a:gd name="connsiteY6" fmla="*/ 28823 h 39910"/>
                    <a:gd name="connsiteX7" fmla="*/ 25265 w 31565"/>
                    <a:gd name="connsiteY7" fmla="*/ 37712 h 39910"/>
                    <a:gd name="connsiteX8" fmla="*/ 16648 w 31565"/>
                    <a:gd name="connsiteY8" fmla="*/ 40252 h 39910"/>
                    <a:gd name="connsiteX9" fmla="*/ 3949 w 31565"/>
                    <a:gd name="connsiteY9" fmla="*/ 33812 h 39910"/>
                    <a:gd name="connsiteX10" fmla="*/ 503 w 31565"/>
                    <a:gd name="connsiteY10" fmla="*/ 20932 h 39910"/>
                    <a:gd name="connsiteX11" fmla="*/ 5582 w 31565"/>
                    <a:gd name="connsiteY11" fmla="*/ 5966 h 39910"/>
                    <a:gd name="connsiteX12" fmla="*/ 17555 w 31565"/>
                    <a:gd name="connsiteY12" fmla="*/ 342 h 39910"/>
                    <a:gd name="connsiteX13" fmla="*/ 27442 w 31565"/>
                    <a:gd name="connsiteY13" fmla="*/ 5059 h 39910"/>
                    <a:gd name="connsiteX14" fmla="*/ 32068 w 31565"/>
                    <a:gd name="connsiteY14" fmla="*/ 19027 h 39910"/>
                    <a:gd name="connsiteX15" fmla="*/ 32068 w 31565"/>
                    <a:gd name="connsiteY15" fmla="*/ 19027 h 39910"/>
                    <a:gd name="connsiteX16" fmla="*/ 22181 w 31565"/>
                    <a:gd name="connsiteY16" fmla="*/ 16306 h 39910"/>
                    <a:gd name="connsiteX17" fmla="*/ 21455 w 31565"/>
                    <a:gd name="connsiteY17" fmla="*/ 7417 h 39910"/>
                    <a:gd name="connsiteX18" fmla="*/ 19278 w 31565"/>
                    <a:gd name="connsiteY18" fmla="*/ 3789 h 39910"/>
                    <a:gd name="connsiteX19" fmla="*/ 17011 w 31565"/>
                    <a:gd name="connsiteY19" fmla="*/ 3063 h 39910"/>
                    <a:gd name="connsiteX20" fmla="*/ 13564 w 31565"/>
                    <a:gd name="connsiteY20" fmla="*/ 5149 h 39910"/>
                    <a:gd name="connsiteX21" fmla="*/ 11206 w 31565"/>
                    <a:gd name="connsiteY21" fmla="*/ 14945 h 39910"/>
                    <a:gd name="connsiteX22" fmla="*/ 11206 w 31565"/>
                    <a:gd name="connsiteY22" fmla="*/ 16397 h 39910"/>
                    <a:gd name="connsiteX23" fmla="*/ 22181 w 31565"/>
                    <a:gd name="connsiteY23" fmla="*/ 16397 h 39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31565" h="39910">
                      <a:moveTo>
                        <a:pt x="32068" y="19027"/>
                      </a:moveTo>
                      <a:lnTo>
                        <a:pt x="11387" y="19027"/>
                      </a:lnTo>
                      <a:cubicBezTo>
                        <a:pt x="11659" y="24016"/>
                        <a:pt x="12929" y="27916"/>
                        <a:pt x="15378" y="30819"/>
                      </a:cubicBezTo>
                      <a:cubicBezTo>
                        <a:pt x="17192" y="33086"/>
                        <a:pt x="19460" y="34175"/>
                        <a:pt x="22090" y="34175"/>
                      </a:cubicBezTo>
                      <a:cubicBezTo>
                        <a:pt x="23723" y="34175"/>
                        <a:pt x="25174" y="33721"/>
                        <a:pt x="26444" y="32814"/>
                      </a:cubicBezTo>
                      <a:cubicBezTo>
                        <a:pt x="27714" y="31907"/>
                        <a:pt x="29165" y="30274"/>
                        <a:pt x="30707" y="27916"/>
                      </a:cubicBezTo>
                      <a:lnTo>
                        <a:pt x="32068" y="28823"/>
                      </a:lnTo>
                      <a:cubicBezTo>
                        <a:pt x="30072" y="32996"/>
                        <a:pt x="27805" y="35898"/>
                        <a:pt x="25265" y="37712"/>
                      </a:cubicBezTo>
                      <a:cubicBezTo>
                        <a:pt x="22816" y="39436"/>
                        <a:pt x="19913" y="40252"/>
                        <a:pt x="16648" y="40252"/>
                      </a:cubicBezTo>
                      <a:cubicBezTo>
                        <a:pt x="11024" y="40252"/>
                        <a:pt x="6852" y="38075"/>
                        <a:pt x="3949" y="33812"/>
                      </a:cubicBezTo>
                      <a:cubicBezTo>
                        <a:pt x="1682" y="30365"/>
                        <a:pt x="503" y="26102"/>
                        <a:pt x="503" y="20932"/>
                      </a:cubicBezTo>
                      <a:cubicBezTo>
                        <a:pt x="503" y="14673"/>
                        <a:pt x="2226" y="9685"/>
                        <a:pt x="5582" y="5966"/>
                      </a:cubicBezTo>
                      <a:cubicBezTo>
                        <a:pt x="9029" y="2247"/>
                        <a:pt x="12929" y="342"/>
                        <a:pt x="17555" y="342"/>
                      </a:cubicBezTo>
                      <a:cubicBezTo>
                        <a:pt x="21365" y="342"/>
                        <a:pt x="24630" y="1884"/>
                        <a:pt x="27442" y="5059"/>
                      </a:cubicBezTo>
                      <a:cubicBezTo>
                        <a:pt x="30344" y="8233"/>
                        <a:pt x="31886" y="12859"/>
                        <a:pt x="32068" y="19027"/>
                      </a:cubicBezTo>
                      <a:lnTo>
                        <a:pt x="32068" y="19027"/>
                      </a:lnTo>
                      <a:close/>
                      <a:moveTo>
                        <a:pt x="22181" y="16306"/>
                      </a:moveTo>
                      <a:cubicBezTo>
                        <a:pt x="22181" y="11952"/>
                        <a:pt x="21909" y="9050"/>
                        <a:pt x="21455" y="7417"/>
                      </a:cubicBezTo>
                      <a:cubicBezTo>
                        <a:pt x="21002" y="5784"/>
                        <a:pt x="20276" y="4605"/>
                        <a:pt x="19278" y="3789"/>
                      </a:cubicBezTo>
                      <a:cubicBezTo>
                        <a:pt x="18734" y="3335"/>
                        <a:pt x="18009" y="3063"/>
                        <a:pt x="17011" y="3063"/>
                      </a:cubicBezTo>
                      <a:cubicBezTo>
                        <a:pt x="15650" y="3063"/>
                        <a:pt x="14471" y="3789"/>
                        <a:pt x="13564" y="5149"/>
                      </a:cubicBezTo>
                      <a:cubicBezTo>
                        <a:pt x="12022" y="7508"/>
                        <a:pt x="11206" y="10773"/>
                        <a:pt x="11206" y="14945"/>
                      </a:cubicBezTo>
                      <a:lnTo>
                        <a:pt x="11206" y="16397"/>
                      </a:lnTo>
                      <a:lnTo>
                        <a:pt x="22181" y="16397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30" name="Dowolny kształt: kształt 29">
                  <a:extLst>
                    <a:ext uri="{FF2B5EF4-FFF2-40B4-BE49-F238E27FC236}">
                      <a16:creationId xmlns:a16="http://schemas.microsoft.com/office/drawing/2014/main" id="{F1ACEDD1-9626-5819-8260-1B69638E63B4}"/>
                    </a:ext>
                  </a:extLst>
                </p:cNvPr>
                <p:cNvSpPr/>
                <p:nvPr/>
              </p:nvSpPr>
              <p:spPr>
                <a:xfrm>
                  <a:off x="4453379" y="1822754"/>
                  <a:ext cx="36191" cy="39456"/>
                </a:xfrm>
                <a:custGeom>
                  <a:avLst/>
                  <a:gdLst>
                    <a:gd name="connsiteX0" fmla="*/ 20398 w 36191"/>
                    <a:gd name="connsiteY0" fmla="*/ 33540 h 39456"/>
                    <a:gd name="connsiteX1" fmla="*/ 8063 w 36191"/>
                    <a:gd name="connsiteY1" fmla="*/ 39617 h 39456"/>
                    <a:gd name="connsiteX2" fmla="*/ 2711 w 36191"/>
                    <a:gd name="connsiteY2" fmla="*/ 37531 h 39456"/>
                    <a:gd name="connsiteX3" fmla="*/ 534 w 36191"/>
                    <a:gd name="connsiteY3" fmla="*/ 32179 h 39456"/>
                    <a:gd name="connsiteX4" fmla="*/ 4253 w 36191"/>
                    <a:gd name="connsiteY4" fmla="*/ 24469 h 39456"/>
                    <a:gd name="connsiteX5" fmla="*/ 20398 w 36191"/>
                    <a:gd name="connsiteY5" fmla="*/ 15308 h 39456"/>
                    <a:gd name="connsiteX6" fmla="*/ 20398 w 36191"/>
                    <a:gd name="connsiteY6" fmla="*/ 11499 h 39456"/>
                    <a:gd name="connsiteX7" fmla="*/ 19945 w 36191"/>
                    <a:gd name="connsiteY7" fmla="*/ 6147 h 39456"/>
                    <a:gd name="connsiteX8" fmla="*/ 18222 w 36191"/>
                    <a:gd name="connsiteY8" fmla="*/ 4242 h 39456"/>
                    <a:gd name="connsiteX9" fmla="*/ 15319 w 36191"/>
                    <a:gd name="connsiteY9" fmla="*/ 3426 h 39456"/>
                    <a:gd name="connsiteX10" fmla="*/ 11056 w 36191"/>
                    <a:gd name="connsiteY10" fmla="*/ 4605 h 39456"/>
                    <a:gd name="connsiteX11" fmla="*/ 9967 w 36191"/>
                    <a:gd name="connsiteY11" fmla="*/ 6328 h 39456"/>
                    <a:gd name="connsiteX12" fmla="*/ 11056 w 36191"/>
                    <a:gd name="connsiteY12" fmla="*/ 8415 h 39456"/>
                    <a:gd name="connsiteX13" fmla="*/ 12598 w 36191"/>
                    <a:gd name="connsiteY13" fmla="*/ 11771 h 39456"/>
                    <a:gd name="connsiteX14" fmla="*/ 11147 w 36191"/>
                    <a:gd name="connsiteY14" fmla="*/ 15127 h 39456"/>
                    <a:gd name="connsiteX15" fmla="*/ 7337 w 36191"/>
                    <a:gd name="connsiteY15" fmla="*/ 16487 h 39456"/>
                    <a:gd name="connsiteX16" fmla="*/ 3074 w 36191"/>
                    <a:gd name="connsiteY16" fmla="*/ 14945 h 39456"/>
                    <a:gd name="connsiteX17" fmla="*/ 1351 w 36191"/>
                    <a:gd name="connsiteY17" fmla="*/ 11408 h 39456"/>
                    <a:gd name="connsiteX18" fmla="*/ 3618 w 36191"/>
                    <a:gd name="connsiteY18" fmla="*/ 5875 h 39456"/>
                    <a:gd name="connsiteX19" fmla="*/ 10058 w 36191"/>
                    <a:gd name="connsiteY19" fmla="*/ 1793 h 39456"/>
                    <a:gd name="connsiteX20" fmla="*/ 18584 w 36191"/>
                    <a:gd name="connsiteY20" fmla="*/ 342 h 39456"/>
                    <a:gd name="connsiteX21" fmla="*/ 27020 w 36191"/>
                    <a:gd name="connsiteY21" fmla="*/ 2609 h 39456"/>
                    <a:gd name="connsiteX22" fmla="*/ 31102 w 36191"/>
                    <a:gd name="connsiteY22" fmla="*/ 7508 h 39456"/>
                    <a:gd name="connsiteX23" fmla="*/ 31646 w 36191"/>
                    <a:gd name="connsiteY23" fmla="*/ 15308 h 39456"/>
                    <a:gd name="connsiteX24" fmla="*/ 31646 w 36191"/>
                    <a:gd name="connsiteY24" fmla="*/ 29912 h 39456"/>
                    <a:gd name="connsiteX25" fmla="*/ 31827 w 36191"/>
                    <a:gd name="connsiteY25" fmla="*/ 33177 h 39456"/>
                    <a:gd name="connsiteX26" fmla="*/ 32462 w 36191"/>
                    <a:gd name="connsiteY26" fmla="*/ 34175 h 39456"/>
                    <a:gd name="connsiteX27" fmla="*/ 33369 w 36191"/>
                    <a:gd name="connsiteY27" fmla="*/ 34537 h 39456"/>
                    <a:gd name="connsiteX28" fmla="*/ 35546 w 36191"/>
                    <a:gd name="connsiteY28" fmla="*/ 33086 h 39456"/>
                    <a:gd name="connsiteX29" fmla="*/ 36725 w 36191"/>
                    <a:gd name="connsiteY29" fmla="*/ 34084 h 39456"/>
                    <a:gd name="connsiteX30" fmla="*/ 32553 w 36191"/>
                    <a:gd name="connsiteY30" fmla="*/ 38438 h 39456"/>
                    <a:gd name="connsiteX31" fmla="*/ 27655 w 36191"/>
                    <a:gd name="connsiteY31" fmla="*/ 39798 h 39456"/>
                    <a:gd name="connsiteX32" fmla="*/ 22666 w 36191"/>
                    <a:gd name="connsiteY32" fmla="*/ 38347 h 39456"/>
                    <a:gd name="connsiteX33" fmla="*/ 20398 w 36191"/>
                    <a:gd name="connsiteY33" fmla="*/ 33540 h 39456"/>
                    <a:gd name="connsiteX34" fmla="*/ 20398 w 36191"/>
                    <a:gd name="connsiteY34" fmla="*/ 33540 h 39456"/>
                    <a:gd name="connsiteX35" fmla="*/ 20398 w 36191"/>
                    <a:gd name="connsiteY35" fmla="*/ 30637 h 39456"/>
                    <a:gd name="connsiteX36" fmla="*/ 20398 w 36191"/>
                    <a:gd name="connsiteY36" fmla="*/ 18029 h 39456"/>
                    <a:gd name="connsiteX37" fmla="*/ 13142 w 36191"/>
                    <a:gd name="connsiteY37" fmla="*/ 24106 h 39456"/>
                    <a:gd name="connsiteX38" fmla="*/ 11600 w 36191"/>
                    <a:gd name="connsiteY38" fmla="*/ 28460 h 39456"/>
                    <a:gd name="connsiteX39" fmla="*/ 12961 w 36191"/>
                    <a:gd name="connsiteY39" fmla="*/ 31726 h 39456"/>
                    <a:gd name="connsiteX40" fmla="*/ 15773 w 36191"/>
                    <a:gd name="connsiteY40" fmla="*/ 32814 h 39456"/>
                    <a:gd name="connsiteX41" fmla="*/ 20398 w 36191"/>
                    <a:gd name="connsiteY41" fmla="*/ 30637 h 39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6191" h="39456">
                      <a:moveTo>
                        <a:pt x="20398" y="33540"/>
                      </a:moveTo>
                      <a:cubicBezTo>
                        <a:pt x="15773" y="37621"/>
                        <a:pt x="11691" y="39617"/>
                        <a:pt x="8063" y="39617"/>
                      </a:cubicBezTo>
                      <a:cubicBezTo>
                        <a:pt x="5886" y="39617"/>
                        <a:pt x="4162" y="38891"/>
                        <a:pt x="2711" y="37531"/>
                      </a:cubicBezTo>
                      <a:cubicBezTo>
                        <a:pt x="1260" y="36079"/>
                        <a:pt x="534" y="34356"/>
                        <a:pt x="534" y="32179"/>
                      </a:cubicBezTo>
                      <a:cubicBezTo>
                        <a:pt x="534" y="29277"/>
                        <a:pt x="1804" y="26737"/>
                        <a:pt x="4253" y="24469"/>
                      </a:cubicBezTo>
                      <a:cubicBezTo>
                        <a:pt x="6702" y="22202"/>
                        <a:pt x="12144" y="19118"/>
                        <a:pt x="20398" y="15308"/>
                      </a:cubicBezTo>
                      <a:lnTo>
                        <a:pt x="20398" y="11499"/>
                      </a:lnTo>
                      <a:cubicBezTo>
                        <a:pt x="20398" y="8687"/>
                        <a:pt x="20217" y="6873"/>
                        <a:pt x="19945" y="6147"/>
                      </a:cubicBezTo>
                      <a:cubicBezTo>
                        <a:pt x="19673" y="5421"/>
                        <a:pt x="19038" y="4786"/>
                        <a:pt x="18222" y="4242"/>
                      </a:cubicBezTo>
                      <a:cubicBezTo>
                        <a:pt x="17405" y="3698"/>
                        <a:pt x="16407" y="3426"/>
                        <a:pt x="15319" y="3426"/>
                      </a:cubicBezTo>
                      <a:cubicBezTo>
                        <a:pt x="13596" y="3426"/>
                        <a:pt x="12144" y="3789"/>
                        <a:pt x="11056" y="4605"/>
                      </a:cubicBezTo>
                      <a:cubicBezTo>
                        <a:pt x="10330" y="5059"/>
                        <a:pt x="9967" y="5693"/>
                        <a:pt x="9967" y="6328"/>
                      </a:cubicBezTo>
                      <a:cubicBezTo>
                        <a:pt x="9967" y="6873"/>
                        <a:pt x="10330" y="7598"/>
                        <a:pt x="11056" y="8415"/>
                      </a:cubicBezTo>
                      <a:cubicBezTo>
                        <a:pt x="12054" y="9594"/>
                        <a:pt x="12598" y="10682"/>
                        <a:pt x="12598" y="11771"/>
                      </a:cubicBezTo>
                      <a:cubicBezTo>
                        <a:pt x="12598" y="13040"/>
                        <a:pt x="12144" y="14220"/>
                        <a:pt x="11147" y="15127"/>
                      </a:cubicBezTo>
                      <a:cubicBezTo>
                        <a:pt x="10149" y="16034"/>
                        <a:pt x="8879" y="16487"/>
                        <a:pt x="7337" y="16487"/>
                      </a:cubicBezTo>
                      <a:cubicBezTo>
                        <a:pt x="5614" y="16487"/>
                        <a:pt x="4253" y="15943"/>
                        <a:pt x="3074" y="14945"/>
                      </a:cubicBezTo>
                      <a:cubicBezTo>
                        <a:pt x="1985" y="13948"/>
                        <a:pt x="1351" y="12768"/>
                        <a:pt x="1351" y="11408"/>
                      </a:cubicBezTo>
                      <a:cubicBezTo>
                        <a:pt x="1351" y="9503"/>
                        <a:pt x="2076" y="7598"/>
                        <a:pt x="3618" y="5875"/>
                      </a:cubicBezTo>
                      <a:cubicBezTo>
                        <a:pt x="5160" y="4061"/>
                        <a:pt x="7246" y="2791"/>
                        <a:pt x="10058" y="1793"/>
                      </a:cubicBezTo>
                      <a:cubicBezTo>
                        <a:pt x="12779" y="886"/>
                        <a:pt x="15682" y="342"/>
                        <a:pt x="18584" y="342"/>
                      </a:cubicBezTo>
                      <a:cubicBezTo>
                        <a:pt x="22122" y="342"/>
                        <a:pt x="24934" y="1068"/>
                        <a:pt x="27020" y="2609"/>
                      </a:cubicBezTo>
                      <a:cubicBezTo>
                        <a:pt x="29106" y="4151"/>
                        <a:pt x="30467" y="5784"/>
                        <a:pt x="31102" y="7508"/>
                      </a:cubicBezTo>
                      <a:cubicBezTo>
                        <a:pt x="31464" y="8596"/>
                        <a:pt x="31646" y="11226"/>
                        <a:pt x="31646" y="15308"/>
                      </a:cubicBezTo>
                      <a:lnTo>
                        <a:pt x="31646" y="29912"/>
                      </a:lnTo>
                      <a:cubicBezTo>
                        <a:pt x="31646" y="31635"/>
                        <a:pt x="31737" y="32723"/>
                        <a:pt x="31827" y="33177"/>
                      </a:cubicBezTo>
                      <a:cubicBezTo>
                        <a:pt x="31918" y="33630"/>
                        <a:pt x="32190" y="33903"/>
                        <a:pt x="32462" y="34175"/>
                      </a:cubicBezTo>
                      <a:cubicBezTo>
                        <a:pt x="32734" y="34447"/>
                        <a:pt x="33006" y="34537"/>
                        <a:pt x="33369" y="34537"/>
                      </a:cubicBezTo>
                      <a:cubicBezTo>
                        <a:pt x="34095" y="34537"/>
                        <a:pt x="34821" y="34084"/>
                        <a:pt x="35546" y="33086"/>
                      </a:cubicBezTo>
                      <a:lnTo>
                        <a:pt x="36725" y="34084"/>
                      </a:lnTo>
                      <a:cubicBezTo>
                        <a:pt x="35365" y="36079"/>
                        <a:pt x="34004" y="37531"/>
                        <a:pt x="32553" y="38438"/>
                      </a:cubicBezTo>
                      <a:cubicBezTo>
                        <a:pt x="31102" y="39345"/>
                        <a:pt x="29469" y="39798"/>
                        <a:pt x="27655" y="39798"/>
                      </a:cubicBezTo>
                      <a:cubicBezTo>
                        <a:pt x="25478" y="39798"/>
                        <a:pt x="23845" y="39345"/>
                        <a:pt x="22666" y="38347"/>
                      </a:cubicBezTo>
                      <a:cubicBezTo>
                        <a:pt x="21487" y="37077"/>
                        <a:pt x="20671" y="35535"/>
                        <a:pt x="20398" y="33540"/>
                      </a:cubicBezTo>
                      <a:lnTo>
                        <a:pt x="20398" y="33540"/>
                      </a:lnTo>
                      <a:close/>
                      <a:moveTo>
                        <a:pt x="20398" y="30637"/>
                      </a:moveTo>
                      <a:lnTo>
                        <a:pt x="20398" y="18029"/>
                      </a:lnTo>
                      <a:cubicBezTo>
                        <a:pt x="17133" y="19934"/>
                        <a:pt x="14775" y="21930"/>
                        <a:pt x="13142" y="24106"/>
                      </a:cubicBezTo>
                      <a:cubicBezTo>
                        <a:pt x="12054" y="25558"/>
                        <a:pt x="11600" y="27009"/>
                        <a:pt x="11600" y="28460"/>
                      </a:cubicBezTo>
                      <a:cubicBezTo>
                        <a:pt x="11600" y="29730"/>
                        <a:pt x="12054" y="30819"/>
                        <a:pt x="12961" y="31726"/>
                      </a:cubicBezTo>
                      <a:cubicBezTo>
                        <a:pt x="13596" y="32451"/>
                        <a:pt x="14593" y="32814"/>
                        <a:pt x="15773" y="32814"/>
                      </a:cubicBezTo>
                      <a:cubicBezTo>
                        <a:pt x="17133" y="32814"/>
                        <a:pt x="18675" y="32088"/>
                        <a:pt x="20398" y="30637"/>
                      </a:cubicBez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31" name="Dowolny kształt: kształt 30">
                  <a:extLst>
                    <a:ext uri="{FF2B5EF4-FFF2-40B4-BE49-F238E27FC236}">
                      <a16:creationId xmlns:a16="http://schemas.microsoft.com/office/drawing/2014/main" id="{C7B9B619-26A9-4DC3-9129-A3ACF14938B9}"/>
                    </a:ext>
                  </a:extLst>
                </p:cNvPr>
                <p:cNvSpPr/>
                <p:nvPr/>
              </p:nvSpPr>
              <p:spPr>
                <a:xfrm>
                  <a:off x="4493470" y="1822754"/>
                  <a:ext cx="40726" cy="38821"/>
                </a:xfrm>
                <a:custGeom>
                  <a:avLst/>
                  <a:gdLst>
                    <a:gd name="connsiteX0" fmla="*/ 16169 w 40726"/>
                    <a:gd name="connsiteY0" fmla="*/ 1430 h 38821"/>
                    <a:gd name="connsiteX1" fmla="*/ 16169 w 40726"/>
                    <a:gd name="connsiteY1" fmla="*/ 6328 h 38821"/>
                    <a:gd name="connsiteX2" fmla="*/ 21702 w 40726"/>
                    <a:gd name="connsiteY2" fmla="*/ 1793 h 38821"/>
                    <a:gd name="connsiteX3" fmla="*/ 27417 w 40726"/>
                    <a:gd name="connsiteY3" fmla="*/ 342 h 38821"/>
                    <a:gd name="connsiteX4" fmla="*/ 33494 w 40726"/>
                    <a:gd name="connsiteY4" fmla="*/ 2428 h 38821"/>
                    <a:gd name="connsiteX5" fmla="*/ 36669 w 40726"/>
                    <a:gd name="connsiteY5" fmla="*/ 7417 h 38821"/>
                    <a:gd name="connsiteX6" fmla="*/ 37303 w 40726"/>
                    <a:gd name="connsiteY6" fmla="*/ 16215 h 38821"/>
                    <a:gd name="connsiteX7" fmla="*/ 37303 w 40726"/>
                    <a:gd name="connsiteY7" fmla="*/ 30909 h 38821"/>
                    <a:gd name="connsiteX8" fmla="*/ 38029 w 40726"/>
                    <a:gd name="connsiteY8" fmla="*/ 36351 h 38821"/>
                    <a:gd name="connsiteX9" fmla="*/ 41295 w 40726"/>
                    <a:gd name="connsiteY9" fmla="*/ 37712 h 38821"/>
                    <a:gd name="connsiteX10" fmla="*/ 41295 w 40726"/>
                    <a:gd name="connsiteY10" fmla="*/ 39163 h 38821"/>
                    <a:gd name="connsiteX11" fmla="*/ 22247 w 40726"/>
                    <a:gd name="connsiteY11" fmla="*/ 39163 h 38821"/>
                    <a:gd name="connsiteX12" fmla="*/ 22247 w 40726"/>
                    <a:gd name="connsiteY12" fmla="*/ 37621 h 38821"/>
                    <a:gd name="connsiteX13" fmla="*/ 25331 w 40726"/>
                    <a:gd name="connsiteY13" fmla="*/ 35807 h 38821"/>
                    <a:gd name="connsiteX14" fmla="*/ 25965 w 40726"/>
                    <a:gd name="connsiteY14" fmla="*/ 30818 h 38821"/>
                    <a:gd name="connsiteX15" fmla="*/ 25965 w 40726"/>
                    <a:gd name="connsiteY15" fmla="*/ 14038 h 38821"/>
                    <a:gd name="connsiteX16" fmla="*/ 25603 w 40726"/>
                    <a:gd name="connsiteY16" fmla="*/ 8233 h 38821"/>
                    <a:gd name="connsiteX17" fmla="*/ 24333 w 40726"/>
                    <a:gd name="connsiteY17" fmla="*/ 6419 h 38821"/>
                    <a:gd name="connsiteX18" fmla="*/ 22428 w 40726"/>
                    <a:gd name="connsiteY18" fmla="*/ 5693 h 38821"/>
                    <a:gd name="connsiteX19" fmla="*/ 15988 w 40726"/>
                    <a:gd name="connsiteY19" fmla="*/ 10682 h 38821"/>
                    <a:gd name="connsiteX20" fmla="*/ 15988 w 40726"/>
                    <a:gd name="connsiteY20" fmla="*/ 30818 h 38821"/>
                    <a:gd name="connsiteX21" fmla="*/ 16714 w 40726"/>
                    <a:gd name="connsiteY21" fmla="*/ 36170 h 38821"/>
                    <a:gd name="connsiteX22" fmla="*/ 19616 w 40726"/>
                    <a:gd name="connsiteY22" fmla="*/ 37621 h 38821"/>
                    <a:gd name="connsiteX23" fmla="*/ 19616 w 40726"/>
                    <a:gd name="connsiteY23" fmla="*/ 39072 h 38821"/>
                    <a:gd name="connsiteX24" fmla="*/ 568 w 40726"/>
                    <a:gd name="connsiteY24" fmla="*/ 39072 h 38821"/>
                    <a:gd name="connsiteX25" fmla="*/ 568 w 40726"/>
                    <a:gd name="connsiteY25" fmla="*/ 37621 h 38821"/>
                    <a:gd name="connsiteX26" fmla="*/ 3924 w 40726"/>
                    <a:gd name="connsiteY26" fmla="*/ 36079 h 38821"/>
                    <a:gd name="connsiteX27" fmla="*/ 4650 w 40726"/>
                    <a:gd name="connsiteY27" fmla="*/ 30818 h 38821"/>
                    <a:gd name="connsiteX28" fmla="*/ 4650 w 40726"/>
                    <a:gd name="connsiteY28" fmla="*/ 9593 h 38821"/>
                    <a:gd name="connsiteX29" fmla="*/ 3834 w 40726"/>
                    <a:gd name="connsiteY29" fmla="*/ 4242 h 38821"/>
                    <a:gd name="connsiteX30" fmla="*/ 568 w 40726"/>
                    <a:gd name="connsiteY30" fmla="*/ 2881 h 38821"/>
                    <a:gd name="connsiteX31" fmla="*/ 568 w 40726"/>
                    <a:gd name="connsiteY31" fmla="*/ 1430 h 38821"/>
                    <a:gd name="connsiteX32" fmla="*/ 16169 w 40726"/>
                    <a:gd name="connsiteY32" fmla="*/ 1430 h 38821"/>
                    <a:gd name="connsiteX33" fmla="*/ 16169 w 40726"/>
                    <a:gd name="connsiteY33" fmla="*/ 1430 h 38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0726" h="38821">
                      <a:moveTo>
                        <a:pt x="16169" y="1430"/>
                      </a:moveTo>
                      <a:lnTo>
                        <a:pt x="16169" y="6328"/>
                      </a:lnTo>
                      <a:cubicBezTo>
                        <a:pt x="18074" y="4242"/>
                        <a:pt x="19979" y="2700"/>
                        <a:pt x="21702" y="1793"/>
                      </a:cubicBezTo>
                      <a:cubicBezTo>
                        <a:pt x="23516" y="795"/>
                        <a:pt x="25421" y="342"/>
                        <a:pt x="27417" y="342"/>
                      </a:cubicBezTo>
                      <a:cubicBezTo>
                        <a:pt x="29866" y="342"/>
                        <a:pt x="31861" y="1067"/>
                        <a:pt x="33494" y="2428"/>
                      </a:cubicBezTo>
                      <a:cubicBezTo>
                        <a:pt x="35127" y="3788"/>
                        <a:pt x="36215" y="5421"/>
                        <a:pt x="36669" y="7417"/>
                      </a:cubicBezTo>
                      <a:cubicBezTo>
                        <a:pt x="37122" y="8959"/>
                        <a:pt x="37303" y="11861"/>
                        <a:pt x="37303" y="16215"/>
                      </a:cubicBezTo>
                      <a:lnTo>
                        <a:pt x="37303" y="30909"/>
                      </a:lnTo>
                      <a:cubicBezTo>
                        <a:pt x="37303" y="33812"/>
                        <a:pt x="37576" y="35626"/>
                        <a:pt x="38029" y="36351"/>
                      </a:cubicBezTo>
                      <a:cubicBezTo>
                        <a:pt x="38573" y="37077"/>
                        <a:pt x="39662" y="37530"/>
                        <a:pt x="41295" y="37712"/>
                      </a:cubicBezTo>
                      <a:lnTo>
                        <a:pt x="41295" y="39163"/>
                      </a:lnTo>
                      <a:lnTo>
                        <a:pt x="22247" y="39163"/>
                      </a:lnTo>
                      <a:lnTo>
                        <a:pt x="22247" y="37621"/>
                      </a:lnTo>
                      <a:cubicBezTo>
                        <a:pt x="23698" y="37440"/>
                        <a:pt x="24696" y="36805"/>
                        <a:pt x="25331" y="35807"/>
                      </a:cubicBezTo>
                      <a:cubicBezTo>
                        <a:pt x="25784" y="35172"/>
                        <a:pt x="25965" y="33449"/>
                        <a:pt x="25965" y="30818"/>
                      </a:cubicBezTo>
                      <a:lnTo>
                        <a:pt x="25965" y="14038"/>
                      </a:lnTo>
                      <a:cubicBezTo>
                        <a:pt x="25965" y="10954"/>
                        <a:pt x="25875" y="9049"/>
                        <a:pt x="25603" y="8233"/>
                      </a:cubicBezTo>
                      <a:cubicBezTo>
                        <a:pt x="25331" y="7417"/>
                        <a:pt x="24968" y="6782"/>
                        <a:pt x="24333" y="6419"/>
                      </a:cubicBezTo>
                      <a:cubicBezTo>
                        <a:pt x="23789" y="5965"/>
                        <a:pt x="23154" y="5693"/>
                        <a:pt x="22428" y="5693"/>
                      </a:cubicBezTo>
                      <a:cubicBezTo>
                        <a:pt x="20160" y="5693"/>
                        <a:pt x="17983" y="7326"/>
                        <a:pt x="15988" y="10682"/>
                      </a:cubicBezTo>
                      <a:lnTo>
                        <a:pt x="15988" y="30818"/>
                      </a:lnTo>
                      <a:cubicBezTo>
                        <a:pt x="15988" y="33630"/>
                        <a:pt x="16260" y="35444"/>
                        <a:pt x="16714" y="36170"/>
                      </a:cubicBezTo>
                      <a:cubicBezTo>
                        <a:pt x="17258" y="36896"/>
                        <a:pt x="18256" y="37349"/>
                        <a:pt x="19616" y="37621"/>
                      </a:cubicBezTo>
                      <a:lnTo>
                        <a:pt x="19616" y="39072"/>
                      </a:lnTo>
                      <a:lnTo>
                        <a:pt x="568" y="39072"/>
                      </a:lnTo>
                      <a:lnTo>
                        <a:pt x="568" y="37621"/>
                      </a:lnTo>
                      <a:cubicBezTo>
                        <a:pt x="2110" y="37440"/>
                        <a:pt x="3289" y="36986"/>
                        <a:pt x="3924" y="36079"/>
                      </a:cubicBezTo>
                      <a:cubicBezTo>
                        <a:pt x="4378" y="35444"/>
                        <a:pt x="4650" y="33721"/>
                        <a:pt x="4650" y="30818"/>
                      </a:cubicBezTo>
                      <a:lnTo>
                        <a:pt x="4650" y="9593"/>
                      </a:lnTo>
                      <a:cubicBezTo>
                        <a:pt x="4650" y="6782"/>
                        <a:pt x="4378" y="4968"/>
                        <a:pt x="3834" y="4242"/>
                      </a:cubicBezTo>
                      <a:cubicBezTo>
                        <a:pt x="3289" y="3516"/>
                        <a:pt x="2201" y="3063"/>
                        <a:pt x="568" y="2881"/>
                      </a:cubicBezTo>
                      <a:lnTo>
                        <a:pt x="568" y="1430"/>
                      </a:lnTo>
                      <a:lnTo>
                        <a:pt x="16169" y="1430"/>
                      </a:lnTo>
                      <a:lnTo>
                        <a:pt x="16169" y="1430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32" name="Dowolny kształt: kształt 31">
                  <a:extLst>
                    <a:ext uri="{FF2B5EF4-FFF2-40B4-BE49-F238E27FC236}">
                      <a16:creationId xmlns:a16="http://schemas.microsoft.com/office/drawing/2014/main" id="{979CAC89-08A0-546D-5A61-094BF6A781FA}"/>
                    </a:ext>
                  </a:extLst>
                </p:cNvPr>
                <p:cNvSpPr/>
                <p:nvPr/>
              </p:nvSpPr>
              <p:spPr>
                <a:xfrm>
                  <a:off x="4559050" y="1807062"/>
                  <a:ext cx="50431" cy="54422"/>
                </a:xfrm>
                <a:custGeom>
                  <a:avLst/>
                  <a:gdLst>
                    <a:gd name="connsiteX0" fmla="*/ 35637 w 50431"/>
                    <a:gd name="connsiteY0" fmla="*/ 25823 h 54422"/>
                    <a:gd name="connsiteX1" fmla="*/ 46521 w 50431"/>
                    <a:gd name="connsiteY1" fmla="*/ 30177 h 54422"/>
                    <a:gd name="connsiteX2" fmla="*/ 51056 w 50431"/>
                    <a:gd name="connsiteY2" fmla="*/ 39701 h 54422"/>
                    <a:gd name="connsiteX3" fmla="*/ 46068 w 50431"/>
                    <a:gd name="connsiteY3" fmla="*/ 49860 h 54422"/>
                    <a:gd name="connsiteX4" fmla="*/ 28380 w 50431"/>
                    <a:gd name="connsiteY4" fmla="*/ 54758 h 54422"/>
                    <a:gd name="connsiteX5" fmla="*/ 625 w 50431"/>
                    <a:gd name="connsiteY5" fmla="*/ 54758 h 54422"/>
                    <a:gd name="connsiteX6" fmla="*/ 625 w 50431"/>
                    <a:gd name="connsiteY6" fmla="*/ 53307 h 54422"/>
                    <a:gd name="connsiteX7" fmla="*/ 5704 w 50431"/>
                    <a:gd name="connsiteY7" fmla="*/ 52581 h 54422"/>
                    <a:gd name="connsiteX8" fmla="*/ 7609 w 50431"/>
                    <a:gd name="connsiteY8" fmla="*/ 50767 h 54422"/>
                    <a:gd name="connsiteX9" fmla="*/ 8153 w 50431"/>
                    <a:gd name="connsiteY9" fmla="*/ 45234 h 54422"/>
                    <a:gd name="connsiteX10" fmla="*/ 8153 w 50431"/>
                    <a:gd name="connsiteY10" fmla="*/ 9859 h 54422"/>
                    <a:gd name="connsiteX11" fmla="*/ 7609 w 50431"/>
                    <a:gd name="connsiteY11" fmla="*/ 4326 h 54422"/>
                    <a:gd name="connsiteX12" fmla="*/ 5704 w 50431"/>
                    <a:gd name="connsiteY12" fmla="*/ 2512 h 54422"/>
                    <a:gd name="connsiteX13" fmla="*/ 625 w 50431"/>
                    <a:gd name="connsiteY13" fmla="*/ 1787 h 54422"/>
                    <a:gd name="connsiteX14" fmla="*/ 625 w 50431"/>
                    <a:gd name="connsiteY14" fmla="*/ 335 h 54422"/>
                    <a:gd name="connsiteX15" fmla="*/ 26747 w 50431"/>
                    <a:gd name="connsiteY15" fmla="*/ 335 h 54422"/>
                    <a:gd name="connsiteX16" fmla="*/ 39990 w 50431"/>
                    <a:gd name="connsiteY16" fmla="*/ 2059 h 54422"/>
                    <a:gd name="connsiteX17" fmla="*/ 46158 w 50431"/>
                    <a:gd name="connsiteY17" fmla="*/ 7047 h 54422"/>
                    <a:gd name="connsiteX18" fmla="*/ 48426 w 50431"/>
                    <a:gd name="connsiteY18" fmla="*/ 14122 h 54422"/>
                    <a:gd name="connsiteX19" fmla="*/ 45523 w 50431"/>
                    <a:gd name="connsiteY19" fmla="*/ 21197 h 54422"/>
                    <a:gd name="connsiteX20" fmla="*/ 35637 w 50431"/>
                    <a:gd name="connsiteY20" fmla="*/ 25823 h 54422"/>
                    <a:gd name="connsiteX21" fmla="*/ 35637 w 50431"/>
                    <a:gd name="connsiteY21" fmla="*/ 25823 h 54422"/>
                    <a:gd name="connsiteX22" fmla="*/ 21033 w 50431"/>
                    <a:gd name="connsiteY22" fmla="*/ 24735 h 54422"/>
                    <a:gd name="connsiteX23" fmla="*/ 29469 w 50431"/>
                    <a:gd name="connsiteY23" fmla="*/ 23465 h 54422"/>
                    <a:gd name="connsiteX24" fmla="*/ 33641 w 50431"/>
                    <a:gd name="connsiteY24" fmla="*/ 19837 h 54422"/>
                    <a:gd name="connsiteX25" fmla="*/ 35092 w 50431"/>
                    <a:gd name="connsiteY25" fmla="*/ 13850 h 54422"/>
                    <a:gd name="connsiteX26" fmla="*/ 33641 w 50431"/>
                    <a:gd name="connsiteY26" fmla="*/ 7954 h 54422"/>
                    <a:gd name="connsiteX27" fmla="*/ 29559 w 50431"/>
                    <a:gd name="connsiteY27" fmla="*/ 4417 h 54422"/>
                    <a:gd name="connsiteX28" fmla="*/ 21033 w 50431"/>
                    <a:gd name="connsiteY28" fmla="*/ 3238 h 54422"/>
                    <a:gd name="connsiteX29" fmla="*/ 21033 w 50431"/>
                    <a:gd name="connsiteY29" fmla="*/ 24735 h 54422"/>
                    <a:gd name="connsiteX30" fmla="*/ 21033 w 50431"/>
                    <a:gd name="connsiteY30" fmla="*/ 24735 h 54422"/>
                    <a:gd name="connsiteX31" fmla="*/ 21033 w 50431"/>
                    <a:gd name="connsiteY31" fmla="*/ 27909 h 54422"/>
                    <a:gd name="connsiteX32" fmla="*/ 21033 w 50431"/>
                    <a:gd name="connsiteY32" fmla="*/ 45415 h 54422"/>
                    <a:gd name="connsiteX33" fmla="*/ 21033 w 50431"/>
                    <a:gd name="connsiteY33" fmla="*/ 47411 h 54422"/>
                    <a:gd name="connsiteX34" fmla="*/ 22122 w 50431"/>
                    <a:gd name="connsiteY34" fmla="*/ 50676 h 54422"/>
                    <a:gd name="connsiteX35" fmla="*/ 25387 w 50431"/>
                    <a:gd name="connsiteY35" fmla="*/ 51765 h 54422"/>
                    <a:gd name="connsiteX36" fmla="*/ 31283 w 50431"/>
                    <a:gd name="connsiteY36" fmla="*/ 50313 h 54422"/>
                    <a:gd name="connsiteX37" fmla="*/ 35455 w 50431"/>
                    <a:gd name="connsiteY37" fmla="*/ 46141 h 54422"/>
                    <a:gd name="connsiteX38" fmla="*/ 36906 w 50431"/>
                    <a:gd name="connsiteY38" fmla="*/ 40064 h 54422"/>
                    <a:gd name="connsiteX39" fmla="*/ 35092 w 50431"/>
                    <a:gd name="connsiteY39" fmla="*/ 33261 h 54422"/>
                    <a:gd name="connsiteX40" fmla="*/ 30194 w 50431"/>
                    <a:gd name="connsiteY40" fmla="*/ 28998 h 54422"/>
                    <a:gd name="connsiteX41" fmla="*/ 21033 w 50431"/>
                    <a:gd name="connsiteY41" fmla="*/ 27909 h 54422"/>
                    <a:gd name="connsiteX42" fmla="*/ 21033 w 50431"/>
                    <a:gd name="connsiteY42" fmla="*/ 27909 h 54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50431" h="54422">
                      <a:moveTo>
                        <a:pt x="35637" y="25823"/>
                      </a:moveTo>
                      <a:cubicBezTo>
                        <a:pt x="40807" y="27002"/>
                        <a:pt x="44435" y="28454"/>
                        <a:pt x="46521" y="30177"/>
                      </a:cubicBezTo>
                      <a:cubicBezTo>
                        <a:pt x="49514" y="32626"/>
                        <a:pt x="51056" y="35801"/>
                        <a:pt x="51056" y="39701"/>
                      </a:cubicBezTo>
                      <a:cubicBezTo>
                        <a:pt x="51056" y="43783"/>
                        <a:pt x="49424" y="47230"/>
                        <a:pt x="46068" y="49860"/>
                      </a:cubicBezTo>
                      <a:cubicBezTo>
                        <a:pt x="41986" y="53125"/>
                        <a:pt x="36090" y="54758"/>
                        <a:pt x="28380" y="54758"/>
                      </a:cubicBezTo>
                      <a:lnTo>
                        <a:pt x="625" y="54758"/>
                      </a:lnTo>
                      <a:lnTo>
                        <a:pt x="625" y="53307"/>
                      </a:lnTo>
                      <a:cubicBezTo>
                        <a:pt x="3164" y="53307"/>
                        <a:pt x="4888" y="53035"/>
                        <a:pt x="5704" y="52581"/>
                      </a:cubicBezTo>
                      <a:cubicBezTo>
                        <a:pt x="6611" y="52128"/>
                        <a:pt x="7246" y="51493"/>
                        <a:pt x="7609" y="50767"/>
                      </a:cubicBezTo>
                      <a:cubicBezTo>
                        <a:pt x="7972" y="50041"/>
                        <a:pt x="8153" y="48137"/>
                        <a:pt x="8153" y="45234"/>
                      </a:cubicBezTo>
                      <a:lnTo>
                        <a:pt x="8153" y="9859"/>
                      </a:lnTo>
                      <a:cubicBezTo>
                        <a:pt x="8153" y="6866"/>
                        <a:pt x="7972" y="5052"/>
                        <a:pt x="7609" y="4326"/>
                      </a:cubicBezTo>
                      <a:cubicBezTo>
                        <a:pt x="7246" y="3510"/>
                        <a:pt x="6611" y="2966"/>
                        <a:pt x="5704" y="2512"/>
                      </a:cubicBezTo>
                      <a:cubicBezTo>
                        <a:pt x="4797" y="2059"/>
                        <a:pt x="3074" y="1787"/>
                        <a:pt x="625" y="1787"/>
                      </a:cubicBezTo>
                      <a:lnTo>
                        <a:pt x="625" y="335"/>
                      </a:lnTo>
                      <a:lnTo>
                        <a:pt x="26747" y="335"/>
                      </a:lnTo>
                      <a:cubicBezTo>
                        <a:pt x="33006" y="335"/>
                        <a:pt x="37451" y="880"/>
                        <a:pt x="39990" y="2059"/>
                      </a:cubicBezTo>
                      <a:cubicBezTo>
                        <a:pt x="42621" y="3147"/>
                        <a:pt x="44616" y="4780"/>
                        <a:pt x="46158" y="7047"/>
                      </a:cubicBezTo>
                      <a:cubicBezTo>
                        <a:pt x="47700" y="9224"/>
                        <a:pt x="48426" y="11583"/>
                        <a:pt x="48426" y="14122"/>
                      </a:cubicBezTo>
                      <a:cubicBezTo>
                        <a:pt x="48426" y="16753"/>
                        <a:pt x="47428" y="19111"/>
                        <a:pt x="45523" y="21197"/>
                      </a:cubicBezTo>
                      <a:cubicBezTo>
                        <a:pt x="43800" y="23011"/>
                        <a:pt x="40444" y="24644"/>
                        <a:pt x="35637" y="25823"/>
                      </a:cubicBezTo>
                      <a:lnTo>
                        <a:pt x="35637" y="25823"/>
                      </a:lnTo>
                      <a:close/>
                      <a:moveTo>
                        <a:pt x="21033" y="24735"/>
                      </a:moveTo>
                      <a:cubicBezTo>
                        <a:pt x="24843" y="24735"/>
                        <a:pt x="27655" y="24281"/>
                        <a:pt x="29469" y="23465"/>
                      </a:cubicBezTo>
                      <a:cubicBezTo>
                        <a:pt x="31283" y="22649"/>
                        <a:pt x="32643" y="21379"/>
                        <a:pt x="33641" y="19837"/>
                      </a:cubicBezTo>
                      <a:cubicBezTo>
                        <a:pt x="34639" y="18295"/>
                        <a:pt x="35092" y="16299"/>
                        <a:pt x="35092" y="13850"/>
                      </a:cubicBezTo>
                      <a:cubicBezTo>
                        <a:pt x="35092" y="11401"/>
                        <a:pt x="34639" y="9496"/>
                        <a:pt x="33641" y="7954"/>
                      </a:cubicBezTo>
                      <a:cubicBezTo>
                        <a:pt x="32734" y="6412"/>
                        <a:pt x="31373" y="5233"/>
                        <a:pt x="29559" y="4417"/>
                      </a:cubicBezTo>
                      <a:cubicBezTo>
                        <a:pt x="27745" y="3601"/>
                        <a:pt x="24933" y="3238"/>
                        <a:pt x="21033" y="3238"/>
                      </a:cubicBezTo>
                      <a:lnTo>
                        <a:pt x="21033" y="24735"/>
                      </a:lnTo>
                      <a:lnTo>
                        <a:pt x="21033" y="24735"/>
                      </a:lnTo>
                      <a:close/>
                      <a:moveTo>
                        <a:pt x="21033" y="27909"/>
                      </a:moveTo>
                      <a:lnTo>
                        <a:pt x="21033" y="45415"/>
                      </a:lnTo>
                      <a:lnTo>
                        <a:pt x="21033" y="47411"/>
                      </a:lnTo>
                      <a:cubicBezTo>
                        <a:pt x="21033" y="48862"/>
                        <a:pt x="21396" y="49951"/>
                        <a:pt x="22122" y="50676"/>
                      </a:cubicBezTo>
                      <a:cubicBezTo>
                        <a:pt x="22847" y="51402"/>
                        <a:pt x="23936" y="51765"/>
                        <a:pt x="25387" y="51765"/>
                      </a:cubicBezTo>
                      <a:cubicBezTo>
                        <a:pt x="27564" y="51765"/>
                        <a:pt x="29469" y="51311"/>
                        <a:pt x="31283" y="50313"/>
                      </a:cubicBezTo>
                      <a:cubicBezTo>
                        <a:pt x="33097" y="49316"/>
                        <a:pt x="34457" y="47955"/>
                        <a:pt x="35455" y="46141"/>
                      </a:cubicBezTo>
                      <a:cubicBezTo>
                        <a:pt x="36453" y="44327"/>
                        <a:pt x="36906" y="42331"/>
                        <a:pt x="36906" y="40064"/>
                      </a:cubicBezTo>
                      <a:cubicBezTo>
                        <a:pt x="36906" y="37524"/>
                        <a:pt x="36271" y="35257"/>
                        <a:pt x="35092" y="33261"/>
                      </a:cubicBezTo>
                      <a:cubicBezTo>
                        <a:pt x="33913" y="31266"/>
                        <a:pt x="32280" y="29814"/>
                        <a:pt x="30194" y="28998"/>
                      </a:cubicBezTo>
                      <a:cubicBezTo>
                        <a:pt x="28199" y="28272"/>
                        <a:pt x="25115" y="27819"/>
                        <a:pt x="21033" y="27909"/>
                      </a:cubicBezTo>
                      <a:lnTo>
                        <a:pt x="21033" y="27909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33" name="Dowolny kształt: kształt 32">
                  <a:extLst>
                    <a:ext uri="{FF2B5EF4-FFF2-40B4-BE49-F238E27FC236}">
                      <a16:creationId xmlns:a16="http://schemas.microsoft.com/office/drawing/2014/main" id="{DEDAF726-D68C-BC52-59B1-5BD955D4EAEE}"/>
                    </a:ext>
                  </a:extLst>
                </p:cNvPr>
                <p:cNvSpPr/>
                <p:nvPr/>
              </p:nvSpPr>
              <p:spPr>
                <a:xfrm>
                  <a:off x="4616193" y="1822754"/>
                  <a:ext cx="36191" cy="39456"/>
                </a:xfrm>
                <a:custGeom>
                  <a:avLst/>
                  <a:gdLst>
                    <a:gd name="connsiteX0" fmla="*/ 20529 w 36191"/>
                    <a:gd name="connsiteY0" fmla="*/ 33540 h 39456"/>
                    <a:gd name="connsiteX1" fmla="*/ 8193 w 36191"/>
                    <a:gd name="connsiteY1" fmla="*/ 39617 h 39456"/>
                    <a:gd name="connsiteX2" fmla="*/ 2842 w 36191"/>
                    <a:gd name="connsiteY2" fmla="*/ 37531 h 39456"/>
                    <a:gd name="connsiteX3" fmla="*/ 665 w 36191"/>
                    <a:gd name="connsiteY3" fmla="*/ 32179 h 39456"/>
                    <a:gd name="connsiteX4" fmla="*/ 4384 w 36191"/>
                    <a:gd name="connsiteY4" fmla="*/ 24469 h 39456"/>
                    <a:gd name="connsiteX5" fmla="*/ 20529 w 36191"/>
                    <a:gd name="connsiteY5" fmla="*/ 15308 h 39456"/>
                    <a:gd name="connsiteX6" fmla="*/ 20529 w 36191"/>
                    <a:gd name="connsiteY6" fmla="*/ 11499 h 39456"/>
                    <a:gd name="connsiteX7" fmla="*/ 20075 w 36191"/>
                    <a:gd name="connsiteY7" fmla="*/ 6147 h 39456"/>
                    <a:gd name="connsiteX8" fmla="*/ 18352 w 36191"/>
                    <a:gd name="connsiteY8" fmla="*/ 4242 h 39456"/>
                    <a:gd name="connsiteX9" fmla="*/ 15450 w 36191"/>
                    <a:gd name="connsiteY9" fmla="*/ 3426 h 39456"/>
                    <a:gd name="connsiteX10" fmla="*/ 11186 w 36191"/>
                    <a:gd name="connsiteY10" fmla="*/ 4605 h 39456"/>
                    <a:gd name="connsiteX11" fmla="*/ 10098 w 36191"/>
                    <a:gd name="connsiteY11" fmla="*/ 6328 h 39456"/>
                    <a:gd name="connsiteX12" fmla="*/ 11186 w 36191"/>
                    <a:gd name="connsiteY12" fmla="*/ 8415 h 39456"/>
                    <a:gd name="connsiteX13" fmla="*/ 12728 w 36191"/>
                    <a:gd name="connsiteY13" fmla="*/ 11771 h 39456"/>
                    <a:gd name="connsiteX14" fmla="*/ 11277 w 36191"/>
                    <a:gd name="connsiteY14" fmla="*/ 15127 h 39456"/>
                    <a:gd name="connsiteX15" fmla="*/ 7468 w 36191"/>
                    <a:gd name="connsiteY15" fmla="*/ 16487 h 39456"/>
                    <a:gd name="connsiteX16" fmla="*/ 3204 w 36191"/>
                    <a:gd name="connsiteY16" fmla="*/ 14945 h 39456"/>
                    <a:gd name="connsiteX17" fmla="*/ 1481 w 36191"/>
                    <a:gd name="connsiteY17" fmla="*/ 11408 h 39456"/>
                    <a:gd name="connsiteX18" fmla="*/ 3749 w 36191"/>
                    <a:gd name="connsiteY18" fmla="*/ 5875 h 39456"/>
                    <a:gd name="connsiteX19" fmla="*/ 10189 w 36191"/>
                    <a:gd name="connsiteY19" fmla="*/ 1793 h 39456"/>
                    <a:gd name="connsiteX20" fmla="*/ 18715 w 36191"/>
                    <a:gd name="connsiteY20" fmla="*/ 342 h 39456"/>
                    <a:gd name="connsiteX21" fmla="*/ 27150 w 36191"/>
                    <a:gd name="connsiteY21" fmla="*/ 2609 h 39456"/>
                    <a:gd name="connsiteX22" fmla="*/ 31232 w 36191"/>
                    <a:gd name="connsiteY22" fmla="*/ 7508 h 39456"/>
                    <a:gd name="connsiteX23" fmla="*/ 31776 w 36191"/>
                    <a:gd name="connsiteY23" fmla="*/ 15308 h 39456"/>
                    <a:gd name="connsiteX24" fmla="*/ 31776 w 36191"/>
                    <a:gd name="connsiteY24" fmla="*/ 29912 h 39456"/>
                    <a:gd name="connsiteX25" fmla="*/ 31958 w 36191"/>
                    <a:gd name="connsiteY25" fmla="*/ 33177 h 39456"/>
                    <a:gd name="connsiteX26" fmla="*/ 32593 w 36191"/>
                    <a:gd name="connsiteY26" fmla="*/ 34175 h 39456"/>
                    <a:gd name="connsiteX27" fmla="*/ 33500 w 36191"/>
                    <a:gd name="connsiteY27" fmla="*/ 34537 h 39456"/>
                    <a:gd name="connsiteX28" fmla="*/ 35677 w 36191"/>
                    <a:gd name="connsiteY28" fmla="*/ 33086 h 39456"/>
                    <a:gd name="connsiteX29" fmla="*/ 36856 w 36191"/>
                    <a:gd name="connsiteY29" fmla="*/ 34084 h 39456"/>
                    <a:gd name="connsiteX30" fmla="*/ 32683 w 36191"/>
                    <a:gd name="connsiteY30" fmla="*/ 38438 h 39456"/>
                    <a:gd name="connsiteX31" fmla="*/ 27785 w 36191"/>
                    <a:gd name="connsiteY31" fmla="*/ 39798 h 39456"/>
                    <a:gd name="connsiteX32" fmla="*/ 22797 w 36191"/>
                    <a:gd name="connsiteY32" fmla="*/ 38347 h 39456"/>
                    <a:gd name="connsiteX33" fmla="*/ 20529 w 36191"/>
                    <a:gd name="connsiteY33" fmla="*/ 33540 h 39456"/>
                    <a:gd name="connsiteX34" fmla="*/ 20529 w 36191"/>
                    <a:gd name="connsiteY34" fmla="*/ 30637 h 39456"/>
                    <a:gd name="connsiteX35" fmla="*/ 20529 w 36191"/>
                    <a:gd name="connsiteY35" fmla="*/ 18029 h 39456"/>
                    <a:gd name="connsiteX36" fmla="*/ 13273 w 36191"/>
                    <a:gd name="connsiteY36" fmla="*/ 24106 h 39456"/>
                    <a:gd name="connsiteX37" fmla="*/ 11731 w 36191"/>
                    <a:gd name="connsiteY37" fmla="*/ 28460 h 39456"/>
                    <a:gd name="connsiteX38" fmla="*/ 13091 w 36191"/>
                    <a:gd name="connsiteY38" fmla="*/ 31726 h 39456"/>
                    <a:gd name="connsiteX39" fmla="*/ 15903 w 36191"/>
                    <a:gd name="connsiteY39" fmla="*/ 32814 h 39456"/>
                    <a:gd name="connsiteX40" fmla="*/ 20529 w 36191"/>
                    <a:gd name="connsiteY40" fmla="*/ 30637 h 39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36191" h="39456">
                      <a:moveTo>
                        <a:pt x="20529" y="33540"/>
                      </a:moveTo>
                      <a:cubicBezTo>
                        <a:pt x="15903" y="37621"/>
                        <a:pt x="11821" y="39617"/>
                        <a:pt x="8193" y="39617"/>
                      </a:cubicBezTo>
                      <a:cubicBezTo>
                        <a:pt x="6016" y="39617"/>
                        <a:pt x="4293" y="38891"/>
                        <a:pt x="2842" y="37531"/>
                      </a:cubicBezTo>
                      <a:cubicBezTo>
                        <a:pt x="1390" y="36079"/>
                        <a:pt x="665" y="34356"/>
                        <a:pt x="665" y="32179"/>
                      </a:cubicBezTo>
                      <a:cubicBezTo>
                        <a:pt x="665" y="29277"/>
                        <a:pt x="1935" y="26737"/>
                        <a:pt x="4384" y="24469"/>
                      </a:cubicBezTo>
                      <a:cubicBezTo>
                        <a:pt x="6833" y="22202"/>
                        <a:pt x="12275" y="19118"/>
                        <a:pt x="20529" y="15308"/>
                      </a:cubicBezTo>
                      <a:lnTo>
                        <a:pt x="20529" y="11499"/>
                      </a:lnTo>
                      <a:cubicBezTo>
                        <a:pt x="20529" y="8687"/>
                        <a:pt x="20348" y="6873"/>
                        <a:pt x="20075" y="6147"/>
                      </a:cubicBezTo>
                      <a:cubicBezTo>
                        <a:pt x="19803" y="5421"/>
                        <a:pt x="19168" y="4786"/>
                        <a:pt x="18352" y="4242"/>
                      </a:cubicBezTo>
                      <a:cubicBezTo>
                        <a:pt x="17536" y="3698"/>
                        <a:pt x="16538" y="3426"/>
                        <a:pt x="15450" y="3426"/>
                      </a:cubicBezTo>
                      <a:cubicBezTo>
                        <a:pt x="13726" y="3426"/>
                        <a:pt x="12275" y="3789"/>
                        <a:pt x="11186" y="4605"/>
                      </a:cubicBezTo>
                      <a:cubicBezTo>
                        <a:pt x="10461" y="5059"/>
                        <a:pt x="10098" y="5693"/>
                        <a:pt x="10098" y="6328"/>
                      </a:cubicBezTo>
                      <a:cubicBezTo>
                        <a:pt x="10098" y="6873"/>
                        <a:pt x="10461" y="7598"/>
                        <a:pt x="11186" y="8415"/>
                      </a:cubicBezTo>
                      <a:cubicBezTo>
                        <a:pt x="12184" y="9594"/>
                        <a:pt x="12728" y="10682"/>
                        <a:pt x="12728" y="11771"/>
                      </a:cubicBezTo>
                      <a:cubicBezTo>
                        <a:pt x="12728" y="13040"/>
                        <a:pt x="12275" y="14220"/>
                        <a:pt x="11277" y="15127"/>
                      </a:cubicBezTo>
                      <a:cubicBezTo>
                        <a:pt x="10279" y="16034"/>
                        <a:pt x="9009" y="16487"/>
                        <a:pt x="7468" y="16487"/>
                      </a:cubicBezTo>
                      <a:cubicBezTo>
                        <a:pt x="5744" y="16487"/>
                        <a:pt x="4384" y="15943"/>
                        <a:pt x="3204" y="14945"/>
                      </a:cubicBezTo>
                      <a:cubicBezTo>
                        <a:pt x="2116" y="13948"/>
                        <a:pt x="1481" y="12768"/>
                        <a:pt x="1481" y="11408"/>
                      </a:cubicBezTo>
                      <a:cubicBezTo>
                        <a:pt x="1481" y="9503"/>
                        <a:pt x="2207" y="7598"/>
                        <a:pt x="3749" y="5875"/>
                      </a:cubicBezTo>
                      <a:cubicBezTo>
                        <a:pt x="5291" y="4061"/>
                        <a:pt x="7377" y="2791"/>
                        <a:pt x="10189" y="1793"/>
                      </a:cubicBezTo>
                      <a:cubicBezTo>
                        <a:pt x="12910" y="886"/>
                        <a:pt x="15812" y="342"/>
                        <a:pt x="18715" y="342"/>
                      </a:cubicBezTo>
                      <a:cubicBezTo>
                        <a:pt x="22252" y="342"/>
                        <a:pt x="25064" y="1068"/>
                        <a:pt x="27150" y="2609"/>
                      </a:cubicBezTo>
                      <a:cubicBezTo>
                        <a:pt x="29237" y="4151"/>
                        <a:pt x="30597" y="5784"/>
                        <a:pt x="31232" y="7508"/>
                      </a:cubicBezTo>
                      <a:cubicBezTo>
                        <a:pt x="31595" y="8596"/>
                        <a:pt x="31776" y="11226"/>
                        <a:pt x="31776" y="15308"/>
                      </a:cubicBezTo>
                      <a:lnTo>
                        <a:pt x="31776" y="29912"/>
                      </a:lnTo>
                      <a:cubicBezTo>
                        <a:pt x="31776" y="31635"/>
                        <a:pt x="31867" y="32723"/>
                        <a:pt x="31958" y="33177"/>
                      </a:cubicBezTo>
                      <a:cubicBezTo>
                        <a:pt x="32048" y="33630"/>
                        <a:pt x="32321" y="33903"/>
                        <a:pt x="32593" y="34175"/>
                      </a:cubicBezTo>
                      <a:cubicBezTo>
                        <a:pt x="32865" y="34447"/>
                        <a:pt x="33137" y="34537"/>
                        <a:pt x="33500" y="34537"/>
                      </a:cubicBezTo>
                      <a:cubicBezTo>
                        <a:pt x="34225" y="34537"/>
                        <a:pt x="34951" y="34084"/>
                        <a:pt x="35677" y="33086"/>
                      </a:cubicBezTo>
                      <a:lnTo>
                        <a:pt x="36856" y="34084"/>
                      </a:lnTo>
                      <a:cubicBezTo>
                        <a:pt x="35495" y="36079"/>
                        <a:pt x="34135" y="37531"/>
                        <a:pt x="32683" y="38438"/>
                      </a:cubicBezTo>
                      <a:cubicBezTo>
                        <a:pt x="31232" y="39345"/>
                        <a:pt x="29599" y="39798"/>
                        <a:pt x="27785" y="39798"/>
                      </a:cubicBezTo>
                      <a:cubicBezTo>
                        <a:pt x="25608" y="39798"/>
                        <a:pt x="23976" y="39345"/>
                        <a:pt x="22797" y="38347"/>
                      </a:cubicBezTo>
                      <a:cubicBezTo>
                        <a:pt x="21527" y="37077"/>
                        <a:pt x="20801" y="35535"/>
                        <a:pt x="20529" y="33540"/>
                      </a:cubicBezTo>
                      <a:close/>
                      <a:moveTo>
                        <a:pt x="20529" y="30637"/>
                      </a:moveTo>
                      <a:lnTo>
                        <a:pt x="20529" y="18029"/>
                      </a:lnTo>
                      <a:cubicBezTo>
                        <a:pt x="17264" y="19934"/>
                        <a:pt x="14905" y="21930"/>
                        <a:pt x="13273" y="24106"/>
                      </a:cubicBezTo>
                      <a:cubicBezTo>
                        <a:pt x="12184" y="25558"/>
                        <a:pt x="11731" y="27009"/>
                        <a:pt x="11731" y="28460"/>
                      </a:cubicBezTo>
                      <a:cubicBezTo>
                        <a:pt x="11731" y="29730"/>
                        <a:pt x="12184" y="30819"/>
                        <a:pt x="13091" y="31726"/>
                      </a:cubicBezTo>
                      <a:cubicBezTo>
                        <a:pt x="13726" y="32451"/>
                        <a:pt x="14724" y="32814"/>
                        <a:pt x="15903" y="32814"/>
                      </a:cubicBezTo>
                      <a:cubicBezTo>
                        <a:pt x="17173" y="32814"/>
                        <a:pt x="18715" y="32088"/>
                        <a:pt x="20529" y="30637"/>
                      </a:cubicBez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34" name="Dowolny kształt: kształt 33">
                  <a:extLst>
                    <a:ext uri="{FF2B5EF4-FFF2-40B4-BE49-F238E27FC236}">
                      <a16:creationId xmlns:a16="http://schemas.microsoft.com/office/drawing/2014/main" id="{2F0DDD61-866C-D75F-EF26-BFCA3353C1BE}"/>
                    </a:ext>
                  </a:extLst>
                </p:cNvPr>
                <p:cNvSpPr/>
                <p:nvPr/>
              </p:nvSpPr>
              <p:spPr>
                <a:xfrm>
                  <a:off x="4656285" y="1822754"/>
                  <a:ext cx="40726" cy="38821"/>
                </a:xfrm>
                <a:custGeom>
                  <a:avLst/>
                  <a:gdLst>
                    <a:gd name="connsiteX0" fmla="*/ 16300 w 40726"/>
                    <a:gd name="connsiteY0" fmla="*/ 1430 h 38821"/>
                    <a:gd name="connsiteX1" fmla="*/ 16300 w 40726"/>
                    <a:gd name="connsiteY1" fmla="*/ 6328 h 38821"/>
                    <a:gd name="connsiteX2" fmla="*/ 21833 w 40726"/>
                    <a:gd name="connsiteY2" fmla="*/ 1793 h 38821"/>
                    <a:gd name="connsiteX3" fmla="*/ 27547 w 40726"/>
                    <a:gd name="connsiteY3" fmla="*/ 342 h 38821"/>
                    <a:gd name="connsiteX4" fmla="*/ 33624 w 40726"/>
                    <a:gd name="connsiteY4" fmla="*/ 2428 h 38821"/>
                    <a:gd name="connsiteX5" fmla="*/ 36799 w 40726"/>
                    <a:gd name="connsiteY5" fmla="*/ 7417 h 38821"/>
                    <a:gd name="connsiteX6" fmla="*/ 37434 w 40726"/>
                    <a:gd name="connsiteY6" fmla="*/ 16215 h 38821"/>
                    <a:gd name="connsiteX7" fmla="*/ 37434 w 40726"/>
                    <a:gd name="connsiteY7" fmla="*/ 30909 h 38821"/>
                    <a:gd name="connsiteX8" fmla="*/ 38160 w 40726"/>
                    <a:gd name="connsiteY8" fmla="*/ 36351 h 38821"/>
                    <a:gd name="connsiteX9" fmla="*/ 41425 w 40726"/>
                    <a:gd name="connsiteY9" fmla="*/ 37712 h 38821"/>
                    <a:gd name="connsiteX10" fmla="*/ 41425 w 40726"/>
                    <a:gd name="connsiteY10" fmla="*/ 39163 h 38821"/>
                    <a:gd name="connsiteX11" fmla="*/ 22377 w 40726"/>
                    <a:gd name="connsiteY11" fmla="*/ 39163 h 38821"/>
                    <a:gd name="connsiteX12" fmla="*/ 22377 w 40726"/>
                    <a:gd name="connsiteY12" fmla="*/ 37621 h 38821"/>
                    <a:gd name="connsiteX13" fmla="*/ 25461 w 40726"/>
                    <a:gd name="connsiteY13" fmla="*/ 35807 h 38821"/>
                    <a:gd name="connsiteX14" fmla="*/ 26096 w 40726"/>
                    <a:gd name="connsiteY14" fmla="*/ 30818 h 38821"/>
                    <a:gd name="connsiteX15" fmla="*/ 26096 w 40726"/>
                    <a:gd name="connsiteY15" fmla="*/ 14038 h 38821"/>
                    <a:gd name="connsiteX16" fmla="*/ 25733 w 40726"/>
                    <a:gd name="connsiteY16" fmla="*/ 8233 h 38821"/>
                    <a:gd name="connsiteX17" fmla="*/ 24463 w 40726"/>
                    <a:gd name="connsiteY17" fmla="*/ 6419 h 38821"/>
                    <a:gd name="connsiteX18" fmla="*/ 22558 w 40726"/>
                    <a:gd name="connsiteY18" fmla="*/ 5693 h 38821"/>
                    <a:gd name="connsiteX19" fmla="*/ 16118 w 40726"/>
                    <a:gd name="connsiteY19" fmla="*/ 10682 h 38821"/>
                    <a:gd name="connsiteX20" fmla="*/ 16118 w 40726"/>
                    <a:gd name="connsiteY20" fmla="*/ 30818 h 38821"/>
                    <a:gd name="connsiteX21" fmla="*/ 16844 w 40726"/>
                    <a:gd name="connsiteY21" fmla="*/ 36170 h 38821"/>
                    <a:gd name="connsiteX22" fmla="*/ 19747 w 40726"/>
                    <a:gd name="connsiteY22" fmla="*/ 37621 h 38821"/>
                    <a:gd name="connsiteX23" fmla="*/ 19747 w 40726"/>
                    <a:gd name="connsiteY23" fmla="*/ 39072 h 38821"/>
                    <a:gd name="connsiteX24" fmla="*/ 699 w 40726"/>
                    <a:gd name="connsiteY24" fmla="*/ 39072 h 38821"/>
                    <a:gd name="connsiteX25" fmla="*/ 699 w 40726"/>
                    <a:gd name="connsiteY25" fmla="*/ 37621 h 38821"/>
                    <a:gd name="connsiteX26" fmla="*/ 4055 w 40726"/>
                    <a:gd name="connsiteY26" fmla="*/ 36079 h 38821"/>
                    <a:gd name="connsiteX27" fmla="*/ 4780 w 40726"/>
                    <a:gd name="connsiteY27" fmla="*/ 30818 h 38821"/>
                    <a:gd name="connsiteX28" fmla="*/ 4780 w 40726"/>
                    <a:gd name="connsiteY28" fmla="*/ 9593 h 38821"/>
                    <a:gd name="connsiteX29" fmla="*/ 3964 w 40726"/>
                    <a:gd name="connsiteY29" fmla="*/ 4242 h 38821"/>
                    <a:gd name="connsiteX30" fmla="*/ 699 w 40726"/>
                    <a:gd name="connsiteY30" fmla="*/ 2881 h 38821"/>
                    <a:gd name="connsiteX31" fmla="*/ 699 w 40726"/>
                    <a:gd name="connsiteY31" fmla="*/ 1430 h 38821"/>
                    <a:gd name="connsiteX32" fmla="*/ 16300 w 40726"/>
                    <a:gd name="connsiteY32" fmla="*/ 1430 h 38821"/>
                    <a:gd name="connsiteX33" fmla="*/ 16300 w 40726"/>
                    <a:gd name="connsiteY33" fmla="*/ 1430 h 38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0726" h="38821">
                      <a:moveTo>
                        <a:pt x="16300" y="1430"/>
                      </a:moveTo>
                      <a:lnTo>
                        <a:pt x="16300" y="6328"/>
                      </a:lnTo>
                      <a:cubicBezTo>
                        <a:pt x="18205" y="4242"/>
                        <a:pt x="20109" y="2700"/>
                        <a:pt x="21833" y="1793"/>
                      </a:cubicBezTo>
                      <a:cubicBezTo>
                        <a:pt x="23647" y="795"/>
                        <a:pt x="25552" y="342"/>
                        <a:pt x="27547" y="342"/>
                      </a:cubicBezTo>
                      <a:cubicBezTo>
                        <a:pt x="29996" y="342"/>
                        <a:pt x="31992" y="1067"/>
                        <a:pt x="33624" y="2428"/>
                      </a:cubicBezTo>
                      <a:cubicBezTo>
                        <a:pt x="35257" y="3788"/>
                        <a:pt x="36346" y="5421"/>
                        <a:pt x="36799" y="7417"/>
                      </a:cubicBezTo>
                      <a:cubicBezTo>
                        <a:pt x="37253" y="8959"/>
                        <a:pt x="37434" y="11861"/>
                        <a:pt x="37434" y="16215"/>
                      </a:cubicBezTo>
                      <a:lnTo>
                        <a:pt x="37434" y="30909"/>
                      </a:lnTo>
                      <a:cubicBezTo>
                        <a:pt x="37434" y="33812"/>
                        <a:pt x="37706" y="35626"/>
                        <a:pt x="38160" y="36351"/>
                      </a:cubicBezTo>
                      <a:cubicBezTo>
                        <a:pt x="38704" y="37077"/>
                        <a:pt x="39792" y="37530"/>
                        <a:pt x="41425" y="37712"/>
                      </a:cubicBezTo>
                      <a:lnTo>
                        <a:pt x="41425" y="39163"/>
                      </a:lnTo>
                      <a:lnTo>
                        <a:pt x="22377" y="39163"/>
                      </a:lnTo>
                      <a:lnTo>
                        <a:pt x="22377" y="37621"/>
                      </a:lnTo>
                      <a:cubicBezTo>
                        <a:pt x="23828" y="37440"/>
                        <a:pt x="24826" y="36805"/>
                        <a:pt x="25461" y="35807"/>
                      </a:cubicBezTo>
                      <a:cubicBezTo>
                        <a:pt x="25915" y="35172"/>
                        <a:pt x="26096" y="33449"/>
                        <a:pt x="26096" y="30818"/>
                      </a:cubicBezTo>
                      <a:lnTo>
                        <a:pt x="26096" y="14038"/>
                      </a:lnTo>
                      <a:cubicBezTo>
                        <a:pt x="26096" y="10954"/>
                        <a:pt x="26005" y="9049"/>
                        <a:pt x="25733" y="8233"/>
                      </a:cubicBezTo>
                      <a:cubicBezTo>
                        <a:pt x="25461" y="7417"/>
                        <a:pt x="25098" y="6782"/>
                        <a:pt x="24463" y="6419"/>
                      </a:cubicBezTo>
                      <a:cubicBezTo>
                        <a:pt x="23919" y="5965"/>
                        <a:pt x="23284" y="5693"/>
                        <a:pt x="22558" y="5693"/>
                      </a:cubicBezTo>
                      <a:cubicBezTo>
                        <a:pt x="20291" y="5693"/>
                        <a:pt x="18114" y="7326"/>
                        <a:pt x="16118" y="10682"/>
                      </a:cubicBezTo>
                      <a:lnTo>
                        <a:pt x="16118" y="30818"/>
                      </a:lnTo>
                      <a:cubicBezTo>
                        <a:pt x="16118" y="33630"/>
                        <a:pt x="16391" y="35444"/>
                        <a:pt x="16844" y="36170"/>
                      </a:cubicBezTo>
                      <a:cubicBezTo>
                        <a:pt x="17388" y="36896"/>
                        <a:pt x="18386" y="37349"/>
                        <a:pt x="19747" y="37621"/>
                      </a:cubicBezTo>
                      <a:lnTo>
                        <a:pt x="19747" y="39072"/>
                      </a:lnTo>
                      <a:lnTo>
                        <a:pt x="699" y="39072"/>
                      </a:lnTo>
                      <a:lnTo>
                        <a:pt x="699" y="37621"/>
                      </a:lnTo>
                      <a:cubicBezTo>
                        <a:pt x="2241" y="37440"/>
                        <a:pt x="3420" y="36986"/>
                        <a:pt x="4055" y="36079"/>
                      </a:cubicBezTo>
                      <a:cubicBezTo>
                        <a:pt x="4508" y="35444"/>
                        <a:pt x="4780" y="33721"/>
                        <a:pt x="4780" y="30818"/>
                      </a:cubicBezTo>
                      <a:lnTo>
                        <a:pt x="4780" y="9593"/>
                      </a:lnTo>
                      <a:cubicBezTo>
                        <a:pt x="4780" y="6782"/>
                        <a:pt x="4508" y="4968"/>
                        <a:pt x="3964" y="4242"/>
                      </a:cubicBezTo>
                      <a:cubicBezTo>
                        <a:pt x="3420" y="3516"/>
                        <a:pt x="2331" y="3063"/>
                        <a:pt x="699" y="2881"/>
                      </a:cubicBezTo>
                      <a:lnTo>
                        <a:pt x="699" y="1430"/>
                      </a:lnTo>
                      <a:lnTo>
                        <a:pt x="16300" y="1430"/>
                      </a:lnTo>
                      <a:lnTo>
                        <a:pt x="16300" y="1430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35" name="Dowolny kształt: kształt 34">
                  <a:extLst>
                    <a:ext uri="{FF2B5EF4-FFF2-40B4-BE49-F238E27FC236}">
                      <a16:creationId xmlns:a16="http://schemas.microsoft.com/office/drawing/2014/main" id="{292D6F81-702A-D333-B68A-1BE97CB3719D}"/>
                    </a:ext>
                  </a:extLst>
                </p:cNvPr>
                <p:cNvSpPr/>
                <p:nvPr/>
              </p:nvSpPr>
              <p:spPr>
                <a:xfrm>
                  <a:off x="4702272" y="1806881"/>
                  <a:ext cx="43991" cy="54604"/>
                </a:xfrm>
                <a:custGeom>
                  <a:avLst/>
                  <a:gdLst>
                    <a:gd name="connsiteX0" fmla="*/ 16157 w 43991"/>
                    <a:gd name="connsiteY0" fmla="*/ 335 h 54604"/>
                    <a:gd name="connsiteX1" fmla="*/ 16157 w 43991"/>
                    <a:gd name="connsiteY1" fmla="*/ 36254 h 54604"/>
                    <a:gd name="connsiteX2" fmla="*/ 24864 w 43991"/>
                    <a:gd name="connsiteY2" fmla="*/ 27637 h 54604"/>
                    <a:gd name="connsiteX3" fmla="*/ 28220 w 43991"/>
                    <a:gd name="connsiteY3" fmla="*/ 23828 h 54604"/>
                    <a:gd name="connsiteX4" fmla="*/ 28946 w 43991"/>
                    <a:gd name="connsiteY4" fmla="*/ 21560 h 54604"/>
                    <a:gd name="connsiteX5" fmla="*/ 28039 w 43991"/>
                    <a:gd name="connsiteY5" fmla="*/ 19746 h 54604"/>
                    <a:gd name="connsiteX6" fmla="*/ 24592 w 43991"/>
                    <a:gd name="connsiteY6" fmla="*/ 18658 h 54604"/>
                    <a:gd name="connsiteX7" fmla="*/ 24592 w 43991"/>
                    <a:gd name="connsiteY7" fmla="*/ 17206 h 54604"/>
                    <a:gd name="connsiteX8" fmla="*/ 41463 w 43991"/>
                    <a:gd name="connsiteY8" fmla="*/ 17206 h 54604"/>
                    <a:gd name="connsiteX9" fmla="*/ 41463 w 43991"/>
                    <a:gd name="connsiteY9" fmla="*/ 18658 h 54604"/>
                    <a:gd name="connsiteX10" fmla="*/ 37200 w 43991"/>
                    <a:gd name="connsiteY10" fmla="*/ 19837 h 54604"/>
                    <a:gd name="connsiteX11" fmla="*/ 30125 w 43991"/>
                    <a:gd name="connsiteY11" fmla="*/ 26005 h 54604"/>
                    <a:gd name="connsiteX12" fmla="*/ 26043 w 43991"/>
                    <a:gd name="connsiteY12" fmla="*/ 29996 h 54604"/>
                    <a:gd name="connsiteX13" fmla="*/ 34932 w 43991"/>
                    <a:gd name="connsiteY13" fmla="*/ 42966 h 54604"/>
                    <a:gd name="connsiteX14" fmla="*/ 41282 w 43991"/>
                    <a:gd name="connsiteY14" fmla="*/ 51855 h 54604"/>
                    <a:gd name="connsiteX15" fmla="*/ 44729 w 43991"/>
                    <a:gd name="connsiteY15" fmla="*/ 53397 h 54604"/>
                    <a:gd name="connsiteX16" fmla="*/ 44729 w 43991"/>
                    <a:gd name="connsiteY16" fmla="*/ 54849 h 54604"/>
                    <a:gd name="connsiteX17" fmla="*/ 25227 w 43991"/>
                    <a:gd name="connsiteY17" fmla="*/ 54849 h 54604"/>
                    <a:gd name="connsiteX18" fmla="*/ 25227 w 43991"/>
                    <a:gd name="connsiteY18" fmla="*/ 53488 h 54604"/>
                    <a:gd name="connsiteX19" fmla="*/ 27041 w 43991"/>
                    <a:gd name="connsiteY19" fmla="*/ 53035 h 54604"/>
                    <a:gd name="connsiteX20" fmla="*/ 27676 w 43991"/>
                    <a:gd name="connsiteY20" fmla="*/ 51946 h 54604"/>
                    <a:gd name="connsiteX21" fmla="*/ 25953 w 43991"/>
                    <a:gd name="connsiteY21" fmla="*/ 48499 h 54604"/>
                    <a:gd name="connsiteX22" fmla="*/ 18515 w 43991"/>
                    <a:gd name="connsiteY22" fmla="*/ 37615 h 54604"/>
                    <a:gd name="connsiteX23" fmla="*/ 16066 w 43991"/>
                    <a:gd name="connsiteY23" fmla="*/ 39973 h 54604"/>
                    <a:gd name="connsiteX24" fmla="*/ 16066 w 43991"/>
                    <a:gd name="connsiteY24" fmla="*/ 46776 h 54604"/>
                    <a:gd name="connsiteX25" fmla="*/ 16882 w 43991"/>
                    <a:gd name="connsiteY25" fmla="*/ 52128 h 54604"/>
                    <a:gd name="connsiteX26" fmla="*/ 20148 w 43991"/>
                    <a:gd name="connsiteY26" fmla="*/ 53488 h 54604"/>
                    <a:gd name="connsiteX27" fmla="*/ 20148 w 43991"/>
                    <a:gd name="connsiteY27" fmla="*/ 54939 h 54604"/>
                    <a:gd name="connsiteX28" fmla="*/ 737 w 43991"/>
                    <a:gd name="connsiteY28" fmla="*/ 54939 h 54604"/>
                    <a:gd name="connsiteX29" fmla="*/ 737 w 43991"/>
                    <a:gd name="connsiteY29" fmla="*/ 53488 h 54604"/>
                    <a:gd name="connsiteX30" fmla="*/ 4093 w 43991"/>
                    <a:gd name="connsiteY30" fmla="*/ 51946 h 54604"/>
                    <a:gd name="connsiteX31" fmla="*/ 4818 w 43991"/>
                    <a:gd name="connsiteY31" fmla="*/ 46776 h 54604"/>
                    <a:gd name="connsiteX32" fmla="*/ 4818 w 43991"/>
                    <a:gd name="connsiteY32" fmla="*/ 8499 h 54604"/>
                    <a:gd name="connsiteX33" fmla="*/ 4002 w 43991"/>
                    <a:gd name="connsiteY33" fmla="*/ 3147 h 54604"/>
                    <a:gd name="connsiteX34" fmla="*/ 737 w 43991"/>
                    <a:gd name="connsiteY34" fmla="*/ 1786 h 54604"/>
                    <a:gd name="connsiteX35" fmla="*/ 737 w 43991"/>
                    <a:gd name="connsiteY35" fmla="*/ 335 h 54604"/>
                    <a:gd name="connsiteX36" fmla="*/ 16157 w 43991"/>
                    <a:gd name="connsiteY36" fmla="*/ 335 h 54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3991" h="54604">
                      <a:moveTo>
                        <a:pt x="16157" y="335"/>
                      </a:moveTo>
                      <a:lnTo>
                        <a:pt x="16157" y="36254"/>
                      </a:lnTo>
                      <a:lnTo>
                        <a:pt x="24864" y="27637"/>
                      </a:lnTo>
                      <a:cubicBezTo>
                        <a:pt x="26678" y="25914"/>
                        <a:pt x="27767" y="24644"/>
                        <a:pt x="28220" y="23828"/>
                      </a:cubicBezTo>
                      <a:cubicBezTo>
                        <a:pt x="28674" y="23011"/>
                        <a:pt x="28946" y="22286"/>
                        <a:pt x="28946" y="21560"/>
                      </a:cubicBezTo>
                      <a:cubicBezTo>
                        <a:pt x="28946" y="20834"/>
                        <a:pt x="28674" y="20200"/>
                        <a:pt x="28039" y="19746"/>
                      </a:cubicBezTo>
                      <a:cubicBezTo>
                        <a:pt x="27404" y="19292"/>
                        <a:pt x="26315" y="18930"/>
                        <a:pt x="24592" y="18658"/>
                      </a:cubicBezTo>
                      <a:lnTo>
                        <a:pt x="24592" y="17206"/>
                      </a:lnTo>
                      <a:lnTo>
                        <a:pt x="41463" y="17206"/>
                      </a:lnTo>
                      <a:lnTo>
                        <a:pt x="41463" y="18658"/>
                      </a:lnTo>
                      <a:cubicBezTo>
                        <a:pt x="39830" y="18748"/>
                        <a:pt x="38470" y="19111"/>
                        <a:pt x="37200" y="19837"/>
                      </a:cubicBezTo>
                      <a:cubicBezTo>
                        <a:pt x="36021" y="20472"/>
                        <a:pt x="33663" y="22558"/>
                        <a:pt x="30125" y="26005"/>
                      </a:cubicBezTo>
                      <a:lnTo>
                        <a:pt x="26043" y="29996"/>
                      </a:lnTo>
                      <a:lnTo>
                        <a:pt x="34932" y="42966"/>
                      </a:lnTo>
                      <a:cubicBezTo>
                        <a:pt x="38470" y="48227"/>
                        <a:pt x="40647" y="51220"/>
                        <a:pt x="41282" y="51855"/>
                      </a:cubicBezTo>
                      <a:cubicBezTo>
                        <a:pt x="42189" y="52762"/>
                        <a:pt x="43368" y="53307"/>
                        <a:pt x="44729" y="53397"/>
                      </a:cubicBezTo>
                      <a:lnTo>
                        <a:pt x="44729" y="54849"/>
                      </a:lnTo>
                      <a:lnTo>
                        <a:pt x="25227" y="54849"/>
                      </a:lnTo>
                      <a:lnTo>
                        <a:pt x="25227" y="53488"/>
                      </a:lnTo>
                      <a:cubicBezTo>
                        <a:pt x="26043" y="53488"/>
                        <a:pt x="26678" y="53307"/>
                        <a:pt x="27041" y="53035"/>
                      </a:cubicBezTo>
                      <a:cubicBezTo>
                        <a:pt x="27404" y="52672"/>
                        <a:pt x="27676" y="52400"/>
                        <a:pt x="27676" y="51946"/>
                      </a:cubicBezTo>
                      <a:cubicBezTo>
                        <a:pt x="27676" y="51311"/>
                        <a:pt x="27132" y="50223"/>
                        <a:pt x="25953" y="48499"/>
                      </a:cubicBezTo>
                      <a:lnTo>
                        <a:pt x="18515" y="37615"/>
                      </a:lnTo>
                      <a:lnTo>
                        <a:pt x="16066" y="39973"/>
                      </a:lnTo>
                      <a:lnTo>
                        <a:pt x="16066" y="46776"/>
                      </a:lnTo>
                      <a:cubicBezTo>
                        <a:pt x="16066" y="49678"/>
                        <a:pt x="16338" y="51402"/>
                        <a:pt x="16882" y="52128"/>
                      </a:cubicBezTo>
                      <a:cubicBezTo>
                        <a:pt x="17426" y="52853"/>
                        <a:pt x="18515" y="53307"/>
                        <a:pt x="20148" y="53488"/>
                      </a:cubicBezTo>
                      <a:lnTo>
                        <a:pt x="20148" y="54939"/>
                      </a:lnTo>
                      <a:lnTo>
                        <a:pt x="737" y="54939"/>
                      </a:lnTo>
                      <a:lnTo>
                        <a:pt x="737" y="53488"/>
                      </a:lnTo>
                      <a:cubicBezTo>
                        <a:pt x="2279" y="53307"/>
                        <a:pt x="3458" y="52853"/>
                        <a:pt x="4093" y="51946"/>
                      </a:cubicBezTo>
                      <a:cubicBezTo>
                        <a:pt x="4546" y="51311"/>
                        <a:pt x="4818" y="49588"/>
                        <a:pt x="4818" y="46776"/>
                      </a:cubicBezTo>
                      <a:lnTo>
                        <a:pt x="4818" y="8499"/>
                      </a:lnTo>
                      <a:cubicBezTo>
                        <a:pt x="4818" y="5687"/>
                        <a:pt x="4546" y="3873"/>
                        <a:pt x="4002" y="3147"/>
                      </a:cubicBezTo>
                      <a:cubicBezTo>
                        <a:pt x="3458" y="2421"/>
                        <a:pt x="2369" y="1968"/>
                        <a:pt x="737" y="1786"/>
                      </a:cubicBezTo>
                      <a:lnTo>
                        <a:pt x="737" y="335"/>
                      </a:lnTo>
                      <a:lnTo>
                        <a:pt x="16157" y="335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</p:grpSp>
          <p:grpSp>
            <p:nvGrpSpPr>
              <p:cNvPr id="36" name="Grafika 12">
                <a:extLst>
                  <a:ext uri="{FF2B5EF4-FFF2-40B4-BE49-F238E27FC236}">
                    <a16:creationId xmlns:a16="http://schemas.microsoft.com/office/drawing/2014/main" id="{002289AB-0FA5-7C5D-CBD4-C43D72BE2B93}"/>
                  </a:ext>
                </a:extLst>
              </p:cNvPr>
              <p:cNvGrpSpPr/>
              <p:nvPr/>
            </p:nvGrpSpPr>
            <p:grpSpPr>
              <a:xfrm>
                <a:off x="4095784" y="1676950"/>
                <a:ext cx="638922" cy="39455"/>
                <a:chOff x="4151167" y="1889785"/>
                <a:chExt cx="638922" cy="39455"/>
              </a:xfrm>
              <a:solidFill>
                <a:srgbClr val="00529B"/>
              </a:solidFill>
            </p:grpSpPr>
            <p:sp>
              <p:nvSpPr>
                <p:cNvPr id="37" name="Dowolny kształt: kształt 36">
                  <a:extLst>
                    <a:ext uri="{FF2B5EF4-FFF2-40B4-BE49-F238E27FC236}">
                      <a16:creationId xmlns:a16="http://schemas.microsoft.com/office/drawing/2014/main" id="{E98D5FFA-8AF0-0554-1AD8-495CDE46B268}"/>
                    </a:ext>
                  </a:extLst>
                </p:cNvPr>
                <p:cNvSpPr/>
                <p:nvPr/>
              </p:nvSpPr>
              <p:spPr>
                <a:xfrm>
                  <a:off x="4151167" y="1889785"/>
                  <a:ext cx="17143" cy="30113"/>
                </a:xfrm>
                <a:custGeom>
                  <a:avLst/>
                  <a:gdLst>
                    <a:gd name="connsiteX0" fmla="*/ 7430 w 17143"/>
                    <a:gd name="connsiteY0" fmla="*/ 12728 h 30113"/>
                    <a:gd name="connsiteX1" fmla="*/ 7430 w 17143"/>
                    <a:gd name="connsiteY1" fmla="*/ 25426 h 30113"/>
                    <a:gd name="connsiteX2" fmla="*/ 8064 w 17143"/>
                    <a:gd name="connsiteY2" fmla="*/ 28873 h 30113"/>
                    <a:gd name="connsiteX3" fmla="*/ 10151 w 17143"/>
                    <a:gd name="connsiteY3" fmla="*/ 29780 h 30113"/>
                    <a:gd name="connsiteX4" fmla="*/ 11874 w 17143"/>
                    <a:gd name="connsiteY4" fmla="*/ 29780 h 30113"/>
                    <a:gd name="connsiteX5" fmla="*/ 11874 w 17143"/>
                    <a:gd name="connsiteY5" fmla="*/ 30506 h 30113"/>
                    <a:gd name="connsiteX6" fmla="*/ 264 w 17143"/>
                    <a:gd name="connsiteY6" fmla="*/ 30506 h 30113"/>
                    <a:gd name="connsiteX7" fmla="*/ 264 w 17143"/>
                    <a:gd name="connsiteY7" fmla="*/ 29780 h 30113"/>
                    <a:gd name="connsiteX8" fmla="*/ 1171 w 17143"/>
                    <a:gd name="connsiteY8" fmla="*/ 29780 h 30113"/>
                    <a:gd name="connsiteX9" fmla="*/ 2713 w 17143"/>
                    <a:gd name="connsiteY9" fmla="*/ 29327 h 30113"/>
                    <a:gd name="connsiteX10" fmla="*/ 3620 w 17143"/>
                    <a:gd name="connsiteY10" fmla="*/ 28147 h 30113"/>
                    <a:gd name="connsiteX11" fmla="*/ 3892 w 17143"/>
                    <a:gd name="connsiteY11" fmla="*/ 25336 h 30113"/>
                    <a:gd name="connsiteX12" fmla="*/ 3892 w 17143"/>
                    <a:gd name="connsiteY12" fmla="*/ 12637 h 30113"/>
                    <a:gd name="connsiteX13" fmla="*/ 173 w 17143"/>
                    <a:gd name="connsiteY13" fmla="*/ 12637 h 30113"/>
                    <a:gd name="connsiteX14" fmla="*/ 173 w 17143"/>
                    <a:gd name="connsiteY14" fmla="*/ 11095 h 30113"/>
                    <a:gd name="connsiteX15" fmla="*/ 3892 w 17143"/>
                    <a:gd name="connsiteY15" fmla="*/ 11095 h 30113"/>
                    <a:gd name="connsiteX16" fmla="*/ 3892 w 17143"/>
                    <a:gd name="connsiteY16" fmla="*/ 9825 h 30113"/>
                    <a:gd name="connsiteX17" fmla="*/ 4799 w 17143"/>
                    <a:gd name="connsiteY17" fmla="*/ 4927 h 30113"/>
                    <a:gd name="connsiteX18" fmla="*/ 7611 w 17143"/>
                    <a:gd name="connsiteY18" fmla="*/ 1662 h 30113"/>
                    <a:gd name="connsiteX19" fmla="*/ 11965 w 17143"/>
                    <a:gd name="connsiteY19" fmla="*/ 392 h 30113"/>
                    <a:gd name="connsiteX20" fmla="*/ 16046 w 17143"/>
                    <a:gd name="connsiteY20" fmla="*/ 1843 h 30113"/>
                    <a:gd name="connsiteX21" fmla="*/ 17316 w 17143"/>
                    <a:gd name="connsiteY21" fmla="*/ 4020 h 30113"/>
                    <a:gd name="connsiteX22" fmla="*/ 16772 w 17143"/>
                    <a:gd name="connsiteY22" fmla="*/ 5199 h 30113"/>
                    <a:gd name="connsiteX23" fmla="*/ 15593 w 17143"/>
                    <a:gd name="connsiteY23" fmla="*/ 5743 h 30113"/>
                    <a:gd name="connsiteX24" fmla="*/ 14595 w 17143"/>
                    <a:gd name="connsiteY24" fmla="*/ 5381 h 30113"/>
                    <a:gd name="connsiteX25" fmla="*/ 13325 w 17143"/>
                    <a:gd name="connsiteY25" fmla="*/ 3839 h 30113"/>
                    <a:gd name="connsiteX26" fmla="*/ 11874 w 17143"/>
                    <a:gd name="connsiteY26" fmla="*/ 2297 h 30113"/>
                    <a:gd name="connsiteX27" fmla="*/ 10423 w 17143"/>
                    <a:gd name="connsiteY27" fmla="*/ 1934 h 30113"/>
                    <a:gd name="connsiteX28" fmla="*/ 8790 w 17143"/>
                    <a:gd name="connsiteY28" fmla="*/ 2478 h 30113"/>
                    <a:gd name="connsiteX29" fmla="*/ 7792 w 17143"/>
                    <a:gd name="connsiteY29" fmla="*/ 4111 h 30113"/>
                    <a:gd name="connsiteX30" fmla="*/ 7520 w 17143"/>
                    <a:gd name="connsiteY30" fmla="*/ 9734 h 30113"/>
                    <a:gd name="connsiteX31" fmla="*/ 7520 w 17143"/>
                    <a:gd name="connsiteY31" fmla="*/ 11095 h 30113"/>
                    <a:gd name="connsiteX32" fmla="*/ 12509 w 17143"/>
                    <a:gd name="connsiteY32" fmla="*/ 11095 h 30113"/>
                    <a:gd name="connsiteX33" fmla="*/ 12509 w 17143"/>
                    <a:gd name="connsiteY33" fmla="*/ 12637 h 30113"/>
                    <a:gd name="connsiteX34" fmla="*/ 7430 w 17143"/>
                    <a:gd name="connsiteY34" fmla="*/ 12637 h 30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7143" h="30113">
                      <a:moveTo>
                        <a:pt x="7430" y="12728"/>
                      </a:moveTo>
                      <a:lnTo>
                        <a:pt x="7430" y="25426"/>
                      </a:lnTo>
                      <a:cubicBezTo>
                        <a:pt x="7430" y="27240"/>
                        <a:pt x="7611" y="28329"/>
                        <a:pt x="8064" y="28873"/>
                      </a:cubicBezTo>
                      <a:cubicBezTo>
                        <a:pt x="8609" y="29508"/>
                        <a:pt x="9244" y="29780"/>
                        <a:pt x="10151" y="29780"/>
                      </a:cubicBezTo>
                      <a:lnTo>
                        <a:pt x="11874" y="29780"/>
                      </a:lnTo>
                      <a:lnTo>
                        <a:pt x="11874" y="30506"/>
                      </a:lnTo>
                      <a:lnTo>
                        <a:pt x="264" y="30506"/>
                      </a:lnTo>
                      <a:lnTo>
                        <a:pt x="264" y="29780"/>
                      </a:lnTo>
                      <a:lnTo>
                        <a:pt x="1171" y="29780"/>
                      </a:lnTo>
                      <a:cubicBezTo>
                        <a:pt x="1715" y="29780"/>
                        <a:pt x="2259" y="29599"/>
                        <a:pt x="2713" y="29327"/>
                      </a:cubicBezTo>
                      <a:cubicBezTo>
                        <a:pt x="3166" y="29054"/>
                        <a:pt x="3529" y="28692"/>
                        <a:pt x="3620" y="28147"/>
                      </a:cubicBezTo>
                      <a:cubicBezTo>
                        <a:pt x="3801" y="27694"/>
                        <a:pt x="3892" y="26696"/>
                        <a:pt x="3892" y="25336"/>
                      </a:cubicBezTo>
                      <a:lnTo>
                        <a:pt x="3892" y="12637"/>
                      </a:lnTo>
                      <a:lnTo>
                        <a:pt x="173" y="12637"/>
                      </a:lnTo>
                      <a:lnTo>
                        <a:pt x="173" y="11095"/>
                      </a:lnTo>
                      <a:lnTo>
                        <a:pt x="3892" y="11095"/>
                      </a:lnTo>
                      <a:lnTo>
                        <a:pt x="3892" y="9825"/>
                      </a:lnTo>
                      <a:cubicBezTo>
                        <a:pt x="3892" y="7920"/>
                        <a:pt x="4164" y="6288"/>
                        <a:pt x="4799" y="4927"/>
                      </a:cubicBezTo>
                      <a:cubicBezTo>
                        <a:pt x="5434" y="3566"/>
                        <a:pt x="6341" y="2478"/>
                        <a:pt x="7611" y="1662"/>
                      </a:cubicBezTo>
                      <a:cubicBezTo>
                        <a:pt x="8881" y="845"/>
                        <a:pt x="10332" y="392"/>
                        <a:pt x="11965" y="392"/>
                      </a:cubicBezTo>
                      <a:cubicBezTo>
                        <a:pt x="13416" y="392"/>
                        <a:pt x="14777" y="845"/>
                        <a:pt x="16046" y="1843"/>
                      </a:cubicBezTo>
                      <a:cubicBezTo>
                        <a:pt x="16863" y="2478"/>
                        <a:pt x="17316" y="3204"/>
                        <a:pt x="17316" y="4020"/>
                      </a:cubicBezTo>
                      <a:cubicBezTo>
                        <a:pt x="17316" y="4474"/>
                        <a:pt x="17135" y="4836"/>
                        <a:pt x="16772" y="5199"/>
                      </a:cubicBezTo>
                      <a:cubicBezTo>
                        <a:pt x="16409" y="5562"/>
                        <a:pt x="16046" y="5743"/>
                        <a:pt x="15593" y="5743"/>
                      </a:cubicBezTo>
                      <a:cubicBezTo>
                        <a:pt x="15230" y="5743"/>
                        <a:pt x="14958" y="5653"/>
                        <a:pt x="14595" y="5381"/>
                      </a:cubicBezTo>
                      <a:cubicBezTo>
                        <a:pt x="14232" y="5108"/>
                        <a:pt x="13779" y="4655"/>
                        <a:pt x="13325" y="3839"/>
                      </a:cubicBezTo>
                      <a:cubicBezTo>
                        <a:pt x="12781" y="3022"/>
                        <a:pt x="12328" y="2569"/>
                        <a:pt x="11874" y="2297"/>
                      </a:cubicBezTo>
                      <a:cubicBezTo>
                        <a:pt x="11421" y="2025"/>
                        <a:pt x="10967" y="1934"/>
                        <a:pt x="10423" y="1934"/>
                      </a:cubicBezTo>
                      <a:cubicBezTo>
                        <a:pt x="9788" y="1934"/>
                        <a:pt x="9244" y="2115"/>
                        <a:pt x="8790" y="2478"/>
                      </a:cubicBezTo>
                      <a:cubicBezTo>
                        <a:pt x="8337" y="2841"/>
                        <a:pt x="7974" y="3385"/>
                        <a:pt x="7792" y="4111"/>
                      </a:cubicBezTo>
                      <a:cubicBezTo>
                        <a:pt x="7611" y="4836"/>
                        <a:pt x="7520" y="6741"/>
                        <a:pt x="7520" y="9734"/>
                      </a:cubicBezTo>
                      <a:lnTo>
                        <a:pt x="7520" y="11095"/>
                      </a:lnTo>
                      <a:lnTo>
                        <a:pt x="12509" y="11095"/>
                      </a:lnTo>
                      <a:lnTo>
                        <a:pt x="12509" y="12637"/>
                      </a:lnTo>
                      <a:lnTo>
                        <a:pt x="7430" y="12637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38" name="Dowolny kształt: kształt 37">
                  <a:extLst>
                    <a:ext uri="{FF2B5EF4-FFF2-40B4-BE49-F238E27FC236}">
                      <a16:creationId xmlns:a16="http://schemas.microsoft.com/office/drawing/2014/main" id="{9ECF9D7A-8793-8B79-D334-8BC5AF5836B9}"/>
                    </a:ext>
                  </a:extLst>
                </p:cNvPr>
                <p:cNvSpPr/>
                <p:nvPr/>
              </p:nvSpPr>
              <p:spPr>
                <a:xfrm>
                  <a:off x="4165317" y="1900034"/>
                  <a:ext cx="18775" cy="20499"/>
                </a:xfrm>
                <a:custGeom>
                  <a:avLst/>
                  <a:gdLst>
                    <a:gd name="connsiteX0" fmla="*/ 9618 w 18775"/>
                    <a:gd name="connsiteY0" fmla="*/ 396 h 20499"/>
                    <a:gd name="connsiteX1" fmla="*/ 16693 w 18775"/>
                    <a:gd name="connsiteY1" fmla="*/ 3752 h 20499"/>
                    <a:gd name="connsiteX2" fmla="*/ 18961 w 18775"/>
                    <a:gd name="connsiteY2" fmla="*/ 10283 h 20499"/>
                    <a:gd name="connsiteX3" fmla="*/ 17691 w 18775"/>
                    <a:gd name="connsiteY3" fmla="*/ 15544 h 20499"/>
                    <a:gd name="connsiteX4" fmla="*/ 14244 w 18775"/>
                    <a:gd name="connsiteY4" fmla="*/ 19535 h 20499"/>
                    <a:gd name="connsiteX5" fmla="*/ 9346 w 18775"/>
                    <a:gd name="connsiteY5" fmla="*/ 20895 h 20499"/>
                    <a:gd name="connsiteX6" fmla="*/ 2362 w 18775"/>
                    <a:gd name="connsiteY6" fmla="*/ 17449 h 20499"/>
                    <a:gd name="connsiteX7" fmla="*/ 185 w 18775"/>
                    <a:gd name="connsiteY7" fmla="*/ 10827 h 20499"/>
                    <a:gd name="connsiteX8" fmla="*/ 1455 w 18775"/>
                    <a:gd name="connsiteY8" fmla="*/ 5566 h 20499"/>
                    <a:gd name="connsiteX9" fmla="*/ 4902 w 18775"/>
                    <a:gd name="connsiteY9" fmla="*/ 1666 h 20499"/>
                    <a:gd name="connsiteX10" fmla="*/ 9618 w 18775"/>
                    <a:gd name="connsiteY10" fmla="*/ 396 h 20499"/>
                    <a:gd name="connsiteX11" fmla="*/ 9618 w 18775"/>
                    <a:gd name="connsiteY11" fmla="*/ 396 h 20499"/>
                    <a:gd name="connsiteX12" fmla="*/ 8984 w 18775"/>
                    <a:gd name="connsiteY12" fmla="*/ 1757 h 20499"/>
                    <a:gd name="connsiteX13" fmla="*/ 6716 w 18775"/>
                    <a:gd name="connsiteY13" fmla="*/ 2392 h 20499"/>
                    <a:gd name="connsiteX14" fmla="*/ 4902 w 18775"/>
                    <a:gd name="connsiteY14" fmla="*/ 4750 h 20499"/>
                    <a:gd name="connsiteX15" fmla="*/ 4176 w 18775"/>
                    <a:gd name="connsiteY15" fmla="*/ 9013 h 20499"/>
                    <a:gd name="connsiteX16" fmla="*/ 5809 w 18775"/>
                    <a:gd name="connsiteY16" fmla="*/ 16269 h 20499"/>
                    <a:gd name="connsiteX17" fmla="*/ 10253 w 18775"/>
                    <a:gd name="connsiteY17" fmla="*/ 19353 h 20499"/>
                    <a:gd name="connsiteX18" fmla="*/ 13609 w 18775"/>
                    <a:gd name="connsiteY18" fmla="*/ 17630 h 20499"/>
                    <a:gd name="connsiteX19" fmla="*/ 14970 w 18775"/>
                    <a:gd name="connsiteY19" fmla="*/ 11825 h 20499"/>
                    <a:gd name="connsiteX20" fmla="*/ 12793 w 18775"/>
                    <a:gd name="connsiteY20" fmla="*/ 3752 h 20499"/>
                    <a:gd name="connsiteX21" fmla="*/ 8984 w 18775"/>
                    <a:gd name="connsiteY21" fmla="*/ 1757 h 20499"/>
                    <a:gd name="connsiteX22" fmla="*/ 8984 w 18775"/>
                    <a:gd name="connsiteY22" fmla="*/ 1757 h 20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8775" h="20499">
                      <a:moveTo>
                        <a:pt x="9618" y="396"/>
                      </a:moveTo>
                      <a:cubicBezTo>
                        <a:pt x="12521" y="396"/>
                        <a:pt x="14879" y="1485"/>
                        <a:pt x="16693" y="3752"/>
                      </a:cubicBezTo>
                      <a:cubicBezTo>
                        <a:pt x="18235" y="5657"/>
                        <a:pt x="18961" y="7834"/>
                        <a:pt x="18961" y="10283"/>
                      </a:cubicBezTo>
                      <a:cubicBezTo>
                        <a:pt x="18961" y="12006"/>
                        <a:pt x="18508" y="13730"/>
                        <a:pt x="17691" y="15544"/>
                      </a:cubicBezTo>
                      <a:cubicBezTo>
                        <a:pt x="16875" y="17358"/>
                        <a:pt x="15696" y="18628"/>
                        <a:pt x="14244" y="19535"/>
                      </a:cubicBezTo>
                      <a:cubicBezTo>
                        <a:pt x="12793" y="20442"/>
                        <a:pt x="11160" y="20895"/>
                        <a:pt x="9346" y="20895"/>
                      </a:cubicBezTo>
                      <a:cubicBezTo>
                        <a:pt x="6444" y="20895"/>
                        <a:pt x="4085" y="19716"/>
                        <a:pt x="2362" y="17449"/>
                      </a:cubicBezTo>
                      <a:cubicBezTo>
                        <a:pt x="911" y="15453"/>
                        <a:pt x="185" y="13276"/>
                        <a:pt x="185" y="10827"/>
                      </a:cubicBezTo>
                      <a:cubicBezTo>
                        <a:pt x="185" y="9013"/>
                        <a:pt x="639" y="7290"/>
                        <a:pt x="1455" y="5566"/>
                      </a:cubicBezTo>
                      <a:cubicBezTo>
                        <a:pt x="2362" y="3843"/>
                        <a:pt x="3541" y="2482"/>
                        <a:pt x="4902" y="1666"/>
                      </a:cubicBezTo>
                      <a:cubicBezTo>
                        <a:pt x="6535" y="850"/>
                        <a:pt x="8076" y="396"/>
                        <a:pt x="9618" y="396"/>
                      </a:cubicBezTo>
                      <a:lnTo>
                        <a:pt x="9618" y="396"/>
                      </a:lnTo>
                      <a:close/>
                      <a:moveTo>
                        <a:pt x="8984" y="1757"/>
                      </a:moveTo>
                      <a:cubicBezTo>
                        <a:pt x="8258" y="1757"/>
                        <a:pt x="7442" y="1938"/>
                        <a:pt x="6716" y="2392"/>
                      </a:cubicBezTo>
                      <a:cubicBezTo>
                        <a:pt x="5990" y="2845"/>
                        <a:pt x="5355" y="3571"/>
                        <a:pt x="4902" y="4750"/>
                      </a:cubicBezTo>
                      <a:cubicBezTo>
                        <a:pt x="4448" y="5929"/>
                        <a:pt x="4176" y="7290"/>
                        <a:pt x="4176" y="9013"/>
                      </a:cubicBezTo>
                      <a:cubicBezTo>
                        <a:pt x="4176" y="11825"/>
                        <a:pt x="4720" y="14274"/>
                        <a:pt x="5809" y="16269"/>
                      </a:cubicBezTo>
                      <a:cubicBezTo>
                        <a:pt x="6897" y="18356"/>
                        <a:pt x="8439" y="19353"/>
                        <a:pt x="10253" y="19353"/>
                      </a:cubicBezTo>
                      <a:cubicBezTo>
                        <a:pt x="11614" y="19353"/>
                        <a:pt x="12702" y="18809"/>
                        <a:pt x="13609" y="17630"/>
                      </a:cubicBezTo>
                      <a:cubicBezTo>
                        <a:pt x="14517" y="16542"/>
                        <a:pt x="14970" y="14546"/>
                        <a:pt x="14970" y="11825"/>
                      </a:cubicBezTo>
                      <a:cubicBezTo>
                        <a:pt x="14970" y="8378"/>
                        <a:pt x="14244" y="5657"/>
                        <a:pt x="12793" y="3752"/>
                      </a:cubicBezTo>
                      <a:cubicBezTo>
                        <a:pt x="11795" y="2392"/>
                        <a:pt x="10526" y="1757"/>
                        <a:pt x="8984" y="1757"/>
                      </a:cubicBezTo>
                      <a:lnTo>
                        <a:pt x="8984" y="1757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39" name="Dowolny kształt: kształt 38">
                  <a:extLst>
                    <a:ext uri="{FF2B5EF4-FFF2-40B4-BE49-F238E27FC236}">
                      <a16:creationId xmlns:a16="http://schemas.microsoft.com/office/drawing/2014/main" id="{41E21D25-FB09-3E1B-995B-2159788C0CE9}"/>
                    </a:ext>
                  </a:extLst>
                </p:cNvPr>
                <p:cNvSpPr/>
                <p:nvPr/>
              </p:nvSpPr>
              <p:spPr>
                <a:xfrm>
                  <a:off x="4185816" y="1900034"/>
                  <a:ext cx="14422" cy="19773"/>
                </a:xfrm>
                <a:custGeom>
                  <a:avLst/>
                  <a:gdLst>
                    <a:gd name="connsiteX0" fmla="*/ 7003 w 14422"/>
                    <a:gd name="connsiteY0" fmla="*/ 396 h 19773"/>
                    <a:gd name="connsiteX1" fmla="*/ 7003 w 14422"/>
                    <a:gd name="connsiteY1" fmla="*/ 4750 h 19773"/>
                    <a:gd name="connsiteX2" fmla="*/ 11991 w 14422"/>
                    <a:gd name="connsiteY2" fmla="*/ 396 h 19773"/>
                    <a:gd name="connsiteX3" fmla="*/ 13896 w 14422"/>
                    <a:gd name="connsiteY3" fmla="*/ 1122 h 19773"/>
                    <a:gd name="connsiteX4" fmla="*/ 14622 w 14422"/>
                    <a:gd name="connsiteY4" fmla="*/ 2754 h 19773"/>
                    <a:gd name="connsiteX5" fmla="*/ 14078 w 14422"/>
                    <a:gd name="connsiteY5" fmla="*/ 4115 h 19773"/>
                    <a:gd name="connsiteX6" fmla="*/ 12808 w 14422"/>
                    <a:gd name="connsiteY6" fmla="*/ 4659 h 19773"/>
                    <a:gd name="connsiteX7" fmla="*/ 11175 w 14422"/>
                    <a:gd name="connsiteY7" fmla="*/ 3933 h 19773"/>
                    <a:gd name="connsiteX8" fmla="*/ 9815 w 14422"/>
                    <a:gd name="connsiteY8" fmla="*/ 3208 h 19773"/>
                    <a:gd name="connsiteX9" fmla="*/ 8998 w 14422"/>
                    <a:gd name="connsiteY9" fmla="*/ 3661 h 19773"/>
                    <a:gd name="connsiteX10" fmla="*/ 7003 w 14422"/>
                    <a:gd name="connsiteY10" fmla="*/ 6473 h 19773"/>
                    <a:gd name="connsiteX11" fmla="*/ 7003 w 14422"/>
                    <a:gd name="connsiteY11" fmla="*/ 15725 h 19773"/>
                    <a:gd name="connsiteX12" fmla="*/ 7366 w 14422"/>
                    <a:gd name="connsiteY12" fmla="*/ 18174 h 19773"/>
                    <a:gd name="connsiteX13" fmla="*/ 8363 w 14422"/>
                    <a:gd name="connsiteY13" fmla="*/ 19081 h 19773"/>
                    <a:gd name="connsiteX14" fmla="*/ 10359 w 14422"/>
                    <a:gd name="connsiteY14" fmla="*/ 19444 h 19773"/>
                    <a:gd name="connsiteX15" fmla="*/ 10359 w 14422"/>
                    <a:gd name="connsiteY15" fmla="*/ 20169 h 19773"/>
                    <a:gd name="connsiteX16" fmla="*/ 472 w 14422"/>
                    <a:gd name="connsiteY16" fmla="*/ 20169 h 19773"/>
                    <a:gd name="connsiteX17" fmla="*/ 472 w 14422"/>
                    <a:gd name="connsiteY17" fmla="*/ 19444 h 19773"/>
                    <a:gd name="connsiteX18" fmla="*/ 2649 w 14422"/>
                    <a:gd name="connsiteY18" fmla="*/ 18990 h 19773"/>
                    <a:gd name="connsiteX19" fmla="*/ 3375 w 14422"/>
                    <a:gd name="connsiteY19" fmla="*/ 17902 h 19773"/>
                    <a:gd name="connsiteX20" fmla="*/ 3465 w 14422"/>
                    <a:gd name="connsiteY20" fmla="*/ 15816 h 19773"/>
                    <a:gd name="connsiteX21" fmla="*/ 3465 w 14422"/>
                    <a:gd name="connsiteY21" fmla="*/ 8469 h 19773"/>
                    <a:gd name="connsiteX22" fmla="*/ 3284 w 14422"/>
                    <a:gd name="connsiteY22" fmla="*/ 4478 h 19773"/>
                    <a:gd name="connsiteX23" fmla="*/ 2740 w 14422"/>
                    <a:gd name="connsiteY23" fmla="*/ 3571 h 19773"/>
                    <a:gd name="connsiteX24" fmla="*/ 1833 w 14422"/>
                    <a:gd name="connsiteY24" fmla="*/ 3298 h 19773"/>
                    <a:gd name="connsiteX25" fmla="*/ 381 w 14422"/>
                    <a:gd name="connsiteY25" fmla="*/ 3571 h 19773"/>
                    <a:gd name="connsiteX26" fmla="*/ 200 w 14422"/>
                    <a:gd name="connsiteY26" fmla="*/ 2845 h 19773"/>
                    <a:gd name="connsiteX27" fmla="*/ 6096 w 14422"/>
                    <a:gd name="connsiteY27" fmla="*/ 487 h 19773"/>
                    <a:gd name="connsiteX28" fmla="*/ 7003 w 14422"/>
                    <a:gd name="connsiteY28" fmla="*/ 396 h 19773"/>
                    <a:gd name="connsiteX29" fmla="*/ 7003 w 14422"/>
                    <a:gd name="connsiteY29" fmla="*/ 396 h 19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4422" h="19773">
                      <a:moveTo>
                        <a:pt x="7003" y="396"/>
                      </a:moveTo>
                      <a:lnTo>
                        <a:pt x="7003" y="4750"/>
                      </a:lnTo>
                      <a:cubicBezTo>
                        <a:pt x="8635" y="1847"/>
                        <a:pt x="10268" y="396"/>
                        <a:pt x="11991" y="396"/>
                      </a:cubicBezTo>
                      <a:cubicBezTo>
                        <a:pt x="12808" y="396"/>
                        <a:pt x="13443" y="668"/>
                        <a:pt x="13896" y="1122"/>
                      </a:cubicBezTo>
                      <a:cubicBezTo>
                        <a:pt x="14440" y="1575"/>
                        <a:pt x="14622" y="2119"/>
                        <a:pt x="14622" y="2754"/>
                      </a:cubicBezTo>
                      <a:cubicBezTo>
                        <a:pt x="14622" y="3298"/>
                        <a:pt x="14440" y="3752"/>
                        <a:pt x="14078" y="4115"/>
                      </a:cubicBezTo>
                      <a:cubicBezTo>
                        <a:pt x="13715" y="4478"/>
                        <a:pt x="13261" y="4659"/>
                        <a:pt x="12808" y="4659"/>
                      </a:cubicBezTo>
                      <a:cubicBezTo>
                        <a:pt x="12354" y="4659"/>
                        <a:pt x="11719" y="4387"/>
                        <a:pt x="11175" y="3933"/>
                      </a:cubicBezTo>
                      <a:cubicBezTo>
                        <a:pt x="10540" y="3480"/>
                        <a:pt x="10087" y="3208"/>
                        <a:pt x="9815" y="3208"/>
                      </a:cubicBezTo>
                      <a:cubicBezTo>
                        <a:pt x="9542" y="3208"/>
                        <a:pt x="9270" y="3389"/>
                        <a:pt x="8998" y="3661"/>
                      </a:cubicBezTo>
                      <a:cubicBezTo>
                        <a:pt x="8363" y="4205"/>
                        <a:pt x="7728" y="5203"/>
                        <a:pt x="7003" y="6473"/>
                      </a:cubicBezTo>
                      <a:lnTo>
                        <a:pt x="7003" y="15725"/>
                      </a:lnTo>
                      <a:cubicBezTo>
                        <a:pt x="7003" y="16813"/>
                        <a:pt x="7093" y="17630"/>
                        <a:pt x="7366" y="18174"/>
                      </a:cubicBezTo>
                      <a:cubicBezTo>
                        <a:pt x="7547" y="18537"/>
                        <a:pt x="7910" y="18900"/>
                        <a:pt x="8363" y="19081"/>
                      </a:cubicBezTo>
                      <a:cubicBezTo>
                        <a:pt x="8817" y="19262"/>
                        <a:pt x="9542" y="19444"/>
                        <a:pt x="10359" y="19444"/>
                      </a:cubicBezTo>
                      <a:lnTo>
                        <a:pt x="10359" y="20169"/>
                      </a:lnTo>
                      <a:lnTo>
                        <a:pt x="472" y="20169"/>
                      </a:lnTo>
                      <a:lnTo>
                        <a:pt x="472" y="19444"/>
                      </a:lnTo>
                      <a:cubicBezTo>
                        <a:pt x="1470" y="19444"/>
                        <a:pt x="2195" y="19262"/>
                        <a:pt x="2649" y="18990"/>
                      </a:cubicBezTo>
                      <a:cubicBezTo>
                        <a:pt x="3012" y="18809"/>
                        <a:pt x="3284" y="18446"/>
                        <a:pt x="3375" y="17902"/>
                      </a:cubicBezTo>
                      <a:cubicBezTo>
                        <a:pt x="3465" y="17630"/>
                        <a:pt x="3465" y="16995"/>
                        <a:pt x="3465" y="15816"/>
                      </a:cubicBezTo>
                      <a:lnTo>
                        <a:pt x="3465" y="8469"/>
                      </a:lnTo>
                      <a:cubicBezTo>
                        <a:pt x="3465" y="6201"/>
                        <a:pt x="3375" y="4840"/>
                        <a:pt x="3284" y="4478"/>
                      </a:cubicBezTo>
                      <a:cubicBezTo>
                        <a:pt x="3193" y="4024"/>
                        <a:pt x="3012" y="3752"/>
                        <a:pt x="2740" y="3571"/>
                      </a:cubicBezTo>
                      <a:cubicBezTo>
                        <a:pt x="2467" y="3389"/>
                        <a:pt x="2195" y="3298"/>
                        <a:pt x="1833" y="3298"/>
                      </a:cubicBezTo>
                      <a:cubicBezTo>
                        <a:pt x="1379" y="3298"/>
                        <a:pt x="926" y="3389"/>
                        <a:pt x="381" y="3571"/>
                      </a:cubicBezTo>
                      <a:lnTo>
                        <a:pt x="200" y="2845"/>
                      </a:lnTo>
                      <a:lnTo>
                        <a:pt x="6096" y="487"/>
                      </a:lnTo>
                      <a:lnTo>
                        <a:pt x="7003" y="396"/>
                      </a:lnTo>
                      <a:lnTo>
                        <a:pt x="7003" y="396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40" name="Dowolny kształt: kształt 39">
                  <a:extLst>
                    <a:ext uri="{FF2B5EF4-FFF2-40B4-BE49-F238E27FC236}">
                      <a16:creationId xmlns:a16="http://schemas.microsoft.com/office/drawing/2014/main" id="{F617C0DF-043E-1D53-C63F-6F49EF7B7B8A}"/>
                    </a:ext>
                  </a:extLst>
                </p:cNvPr>
                <p:cNvSpPr/>
                <p:nvPr/>
              </p:nvSpPr>
              <p:spPr>
                <a:xfrm>
                  <a:off x="4211576" y="1891327"/>
                  <a:ext cx="28571" cy="28662"/>
                </a:xfrm>
                <a:custGeom>
                  <a:avLst/>
                  <a:gdLst>
                    <a:gd name="connsiteX0" fmla="*/ 28798 w 28571"/>
                    <a:gd name="connsiteY0" fmla="*/ 29055 h 28662"/>
                    <a:gd name="connsiteX1" fmla="*/ 21179 w 28571"/>
                    <a:gd name="connsiteY1" fmla="*/ 29055 h 28662"/>
                    <a:gd name="connsiteX2" fmla="*/ 11474 w 28571"/>
                    <a:gd name="connsiteY2" fmla="*/ 15631 h 28662"/>
                    <a:gd name="connsiteX3" fmla="*/ 9750 w 28571"/>
                    <a:gd name="connsiteY3" fmla="*/ 15631 h 28662"/>
                    <a:gd name="connsiteX4" fmla="*/ 9115 w 28571"/>
                    <a:gd name="connsiteY4" fmla="*/ 15631 h 28662"/>
                    <a:gd name="connsiteX5" fmla="*/ 8480 w 28571"/>
                    <a:gd name="connsiteY5" fmla="*/ 15631 h 28662"/>
                    <a:gd name="connsiteX6" fmla="*/ 8480 w 28571"/>
                    <a:gd name="connsiteY6" fmla="*/ 23976 h 28662"/>
                    <a:gd name="connsiteX7" fmla="*/ 9115 w 28571"/>
                    <a:gd name="connsiteY7" fmla="*/ 27332 h 28662"/>
                    <a:gd name="connsiteX8" fmla="*/ 11564 w 28571"/>
                    <a:gd name="connsiteY8" fmla="*/ 28239 h 28662"/>
                    <a:gd name="connsiteX9" fmla="*/ 12653 w 28571"/>
                    <a:gd name="connsiteY9" fmla="*/ 28239 h 28662"/>
                    <a:gd name="connsiteX10" fmla="*/ 12653 w 28571"/>
                    <a:gd name="connsiteY10" fmla="*/ 29055 h 28662"/>
                    <a:gd name="connsiteX11" fmla="*/ 226 w 28571"/>
                    <a:gd name="connsiteY11" fmla="*/ 29055 h 28662"/>
                    <a:gd name="connsiteX12" fmla="*/ 226 w 28571"/>
                    <a:gd name="connsiteY12" fmla="*/ 28239 h 28662"/>
                    <a:gd name="connsiteX13" fmla="*/ 1315 w 28571"/>
                    <a:gd name="connsiteY13" fmla="*/ 28239 h 28662"/>
                    <a:gd name="connsiteX14" fmla="*/ 3945 w 28571"/>
                    <a:gd name="connsiteY14" fmla="*/ 27060 h 28662"/>
                    <a:gd name="connsiteX15" fmla="*/ 4399 w 28571"/>
                    <a:gd name="connsiteY15" fmla="*/ 23976 h 28662"/>
                    <a:gd name="connsiteX16" fmla="*/ 4399 w 28571"/>
                    <a:gd name="connsiteY16" fmla="*/ 5472 h 28662"/>
                    <a:gd name="connsiteX17" fmla="*/ 3764 w 28571"/>
                    <a:gd name="connsiteY17" fmla="*/ 2116 h 28662"/>
                    <a:gd name="connsiteX18" fmla="*/ 1315 w 28571"/>
                    <a:gd name="connsiteY18" fmla="*/ 1209 h 28662"/>
                    <a:gd name="connsiteX19" fmla="*/ 226 w 28571"/>
                    <a:gd name="connsiteY19" fmla="*/ 1209 h 28662"/>
                    <a:gd name="connsiteX20" fmla="*/ 226 w 28571"/>
                    <a:gd name="connsiteY20" fmla="*/ 392 h 28662"/>
                    <a:gd name="connsiteX21" fmla="*/ 10657 w 28571"/>
                    <a:gd name="connsiteY21" fmla="*/ 392 h 28662"/>
                    <a:gd name="connsiteX22" fmla="*/ 17369 w 28571"/>
                    <a:gd name="connsiteY22" fmla="*/ 1027 h 28662"/>
                    <a:gd name="connsiteX23" fmla="*/ 21088 w 28571"/>
                    <a:gd name="connsiteY23" fmla="*/ 3476 h 28662"/>
                    <a:gd name="connsiteX24" fmla="*/ 22630 w 28571"/>
                    <a:gd name="connsiteY24" fmla="*/ 7740 h 28662"/>
                    <a:gd name="connsiteX25" fmla="*/ 20907 w 28571"/>
                    <a:gd name="connsiteY25" fmla="*/ 12366 h 28662"/>
                    <a:gd name="connsiteX26" fmla="*/ 15555 w 28571"/>
                    <a:gd name="connsiteY26" fmla="*/ 15087 h 28662"/>
                    <a:gd name="connsiteX27" fmla="*/ 21451 w 28571"/>
                    <a:gd name="connsiteY27" fmla="*/ 23341 h 28662"/>
                    <a:gd name="connsiteX28" fmla="*/ 24898 w 28571"/>
                    <a:gd name="connsiteY28" fmla="*/ 27060 h 28662"/>
                    <a:gd name="connsiteX29" fmla="*/ 28707 w 28571"/>
                    <a:gd name="connsiteY29" fmla="*/ 28239 h 28662"/>
                    <a:gd name="connsiteX30" fmla="*/ 28707 w 28571"/>
                    <a:gd name="connsiteY30" fmla="*/ 29055 h 28662"/>
                    <a:gd name="connsiteX31" fmla="*/ 28798 w 28571"/>
                    <a:gd name="connsiteY31" fmla="*/ 29055 h 28662"/>
                    <a:gd name="connsiteX32" fmla="*/ 8390 w 28571"/>
                    <a:gd name="connsiteY32" fmla="*/ 14270 h 28662"/>
                    <a:gd name="connsiteX33" fmla="*/ 9115 w 28571"/>
                    <a:gd name="connsiteY33" fmla="*/ 14270 h 28662"/>
                    <a:gd name="connsiteX34" fmla="*/ 9569 w 28571"/>
                    <a:gd name="connsiteY34" fmla="*/ 14270 h 28662"/>
                    <a:gd name="connsiteX35" fmla="*/ 15737 w 28571"/>
                    <a:gd name="connsiteY35" fmla="*/ 12456 h 28662"/>
                    <a:gd name="connsiteX36" fmla="*/ 17823 w 28571"/>
                    <a:gd name="connsiteY36" fmla="*/ 7921 h 28662"/>
                    <a:gd name="connsiteX37" fmla="*/ 16099 w 28571"/>
                    <a:gd name="connsiteY37" fmla="*/ 3567 h 28662"/>
                    <a:gd name="connsiteX38" fmla="*/ 11655 w 28571"/>
                    <a:gd name="connsiteY38" fmla="*/ 1844 h 28662"/>
                    <a:gd name="connsiteX39" fmla="*/ 8299 w 28571"/>
                    <a:gd name="connsiteY39" fmla="*/ 2207 h 28662"/>
                    <a:gd name="connsiteX40" fmla="*/ 8390 w 28571"/>
                    <a:gd name="connsiteY40" fmla="*/ 14270 h 28662"/>
                    <a:gd name="connsiteX41" fmla="*/ 8390 w 28571"/>
                    <a:gd name="connsiteY41" fmla="*/ 14270 h 28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8571" h="28662">
                      <a:moveTo>
                        <a:pt x="28798" y="29055"/>
                      </a:moveTo>
                      <a:lnTo>
                        <a:pt x="21179" y="29055"/>
                      </a:lnTo>
                      <a:lnTo>
                        <a:pt x="11474" y="15631"/>
                      </a:lnTo>
                      <a:cubicBezTo>
                        <a:pt x="10748" y="15631"/>
                        <a:pt x="10204" y="15631"/>
                        <a:pt x="9750" y="15631"/>
                      </a:cubicBezTo>
                      <a:cubicBezTo>
                        <a:pt x="9569" y="15631"/>
                        <a:pt x="9387" y="15631"/>
                        <a:pt x="9115" y="15631"/>
                      </a:cubicBezTo>
                      <a:cubicBezTo>
                        <a:pt x="8934" y="15631"/>
                        <a:pt x="8662" y="15631"/>
                        <a:pt x="8480" y="15631"/>
                      </a:cubicBezTo>
                      <a:lnTo>
                        <a:pt x="8480" y="23976"/>
                      </a:lnTo>
                      <a:cubicBezTo>
                        <a:pt x="8480" y="25790"/>
                        <a:pt x="8662" y="26878"/>
                        <a:pt x="9115" y="27332"/>
                      </a:cubicBezTo>
                      <a:cubicBezTo>
                        <a:pt x="9659" y="27967"/>
                        <a:pt x="10476" y="28239"/>
                        <a:pt x="11564" y="28239"/>
                      </a:cubicBezTo>
                      <a:lnTo>
                        <a:pt x="12653" y="28239"/>
                      </a:lnTo>
                      <a:lnTo>
                        <a:pt x="12653" y="29055"/>
                      </a:lnTo>
                      <a:lnTo>
                        <a:pt x="226" y="29055"/>
                      </a:lnTo>
                      <a:lnTo>
                        <a:pt x="226" y="28239"/>
                      </a:lnTo>
                      <a:lnTo>
                        <a:pt x="1315" y="28239"/>
                      </a:lnTo>
                      <a:cubicBezTo>
                        <a:pt x="2494" y="28239"/>
                        <a:pt x="3401" y="27876"/>
                        <a:pt x="3945" y="27060"/>
                      </a:cubicBezTo>
                      <a:cubicBezTo>
                        <a:pt x="4217" y="26606"/>
                        <a:pt x="4399" y="25608"/>
                        <a:pt x="4399" y="23976"/>
                      </a:cubicBezTo>
                      <a:lnTo>
                        <a:pt x="4399" y="5472"/>
                      </a:lnTo>
                      <a:cubicBezTo>
                        <a:pt x="4399" y="3658"/>
                        <a:pt x="4217" y="2569"/>
                        <a:pt x="3764" y="2116"/>
                      </a:cubicBezTo>
                      <a:cubicBezTo>
                        <a:pt x="3219" y="1481"/>
                        <a:pt x="2403" y="1209"/>
                        <a:pt x="1315" y="1209"/>
                      </a:cubicBezTo>
                      <a:lnTo>
                        <a:pt x="226" y="1209"/>
                      </a:lnTo>
                      <a:lnTo>
                        <a:pt x="226" y="392"/>
                      </a:lnTo>
                      <a:lnTo>
                        <a:pt x="10657" y="392"/>
                      </a:lnTo>
                      <a:cubicBezTo>
                        <a:pt x="13741" y="392"/>
                        <a:pt x="15918" y="574"/>
                        <a:pt x="17369" y="1027"/>
                      </a:cubicBezTo>
                      <a:cubicBezTo>
                        <a:pt x="18821" y="1481"/>
                        <a:pt x="20090" y="2297"/>
                        <a:pt x="21088" y="3476"/>
                      </a:cubicBezTo>
                      <a:cubicBezTo>
                        <a:pt x="22086" y="4656"/>
                        <a:pt x="22630" y="6107"/>
                        <a:pt x="22630" y="7740"/>
                      </a:cubicBezTo>
                      <a:cubicBezTo>
                        <a:pt x="22630" y="9463"/>
                        <a:pt x="22086" y="11005"/>
                        <a:pt x="20907" y="12366"/>
                      </a:cubicBezTo>
                      <a:cubicBezTo>
                        <a:pt x="19728" y="13635"/>
                        <a:pt x="18004" y="14542"/>
                        <a:pt x="15555" y="15087"/>
                      </a:cubicBezTo>
                      <a:lnTo>
                        <a:pt x="21451" y="23341"/>
                      </a:lnTo>
                      <a:cubicBezTo>
                        <a:pt x="22812" y="25246"/>
                        <a:pt x="23991" y="26515"/>
                        <a:pt x="24898" y="27060"/>
                      </a:cubicBezTo>
                      <a:cubicBezTo>
                        <a:pt x="25896" y="27695"/>
                        <a:pt x="27165" y="28057"/>
                        <a:pt x="28707" y="28239"/>
                      </a:cubicBezTo>
                      <a:lnTo>
                        <a:pt x="28707" y="29055"/>
                      </a:lnTo>
                      <a:lnTo>
                        <a:pt x="28798" y="29055"/>
                      </a:lnTo>
                      <a:close/>
                      <a:moveTo>
                        <a:pt x="8390" y="14270"/>
                      </a:moveTo>
                      <a:cubicBezTo>
                        <a:pt x="8662" y="14270"/>
                        <a:pt x="8934" y="14270"/>
                        <a:pt x="9115" y="14270"/>
                      </a:cubicBezTo>
                      <a:cubicBezTo>
                        <a:pt x="9297" y="14270"/>
                        <a:pt x="9478" y="14270"/>
                        <a:pt x="9569" y="14270"/>
                      </a:cubicBezTo>
                      <a:cubicBezTo>
                        <a:pt x="12290" y="14270"/>
                        <a:pt x="14376" y="13635"/>
                        <a:pt x="15737" y="12456"/>
                      </a:cubicBezTo>
                      <a:cubicBezTo>
                        <a:pt x="17097" y="11277"/>
                        <a:pt x="17823" y="9735"/>
                        <a:pt x="17823" y="7921"/>
                      </a:cubicBezTo>
                      <a:cubicBezTo>
                        <a:pt x="17823" y="6107"/>
                        <a:pt x="17279" y="4656"/>
                        <a:pt x="16099" y="3567"/>
                      </a:cubicBezTo>
                      <a:cubicBezTo>
                        <a:pt x="15011" y="2479"/>
                        <a:pt x="13469" y="1844"/>
                        <a:pt x="11655" y="1844"/>
                      </a:cubicBezTo>
                      <a:cubicBezTo>
                        <a:pt x="10839" y="1844"/>
                        <a:pt x="9750" y="1934"/>
                        <a:pt x="8299" y="2207"/>
                      </a:cubicBezTo>
                      <a:lnTo>
                        <a:pt x="8390" y="14270"/>
                      </a:lnTo>
                      <a:lnTo>
                        <a:pt x="8390" y="14270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41" name="Dowolny kształt: kształt 40">
                  <a:extLst>
                    <a:ext uri="{FF2B5EF4-FFF2-40B4-BE49-F238E27FC236}">
                      <a16:creationId xmlns:a16="http://schemas.microsoft.com/office/drawing/2014/main" id="{8E044F37-34CC-FC50-74AB-2917C16D7D8C}"/>
                    </a:ext>
                  </a:extLst>
                </p:cNvPr>
                <p:cNvSpPr/>
                <p:nvPr/>
              </p:nvSpPr>
              <p:spPr>
                <a:xfrm>
                  <a:off x="4241418" y="1900034"/>
                  <a:ext cx="16417" cy="20589"/>
                </a:xfrm>
                <a:custGeom>
                  <a:avLst/>
                  <a:gdLst>
                    <a:gd name="connsiteX0" fmla="*/ 3238 w 16417"/>
                    <a:gd name="connsiteY0" fmla="*/ 8288 h 20589"/>
                    <a:gd name="connsiteX1" fmla="*/ 5325 w 16417"/>
                    <a:gd name="connsiteY1" fmla="*/ 15090 h 20589"/>
                    <a:gd name="connsiteX2" fmla="*/ 10313 w 16417"/>
                    <a:gd name="connsiteY2" fmla="*/ 17539 h 20589"/>
                    <a:gd name="connsiteX3" fmla="*/ 13579 w 16417"/>
                    <a:gd name="connsiteY3" fmla="*/ 16542 h 20589"/>
                    <a:gd name="connsiteX4" fmla="*/ 15937 w 16417"/>
                    <a:gd name="connsiteY4" fmla="*/ 12913 h 20589"/>
                    <a:gd name="connsiteX5" fmla="*/ 16572 w 16417"/>
                    <a:gd name="connsiteY5" fmla="*/ 13367 h 20589"/>
                    <a:gd name="connsiteX6" fmla="*/ 14032 w 16417"/>
                    <a:gd name="connsiteY6" fmla="*/ 18628 h 20589"/>
                    <a:gd name="connsiteX7" fmla="*/ 8681 w 16417"/>
                    <a:gd name="connsiteY7" fmla="*/ 20986 h 20589"/>
                    <a:gd name="connsiteX8" fmla="*/ 2694 w 16417"/>
                    <a:gd name="connsiteY8" fmla="*/ 18265 h 20589"/>
                    <a:gd name="connsiteX9" fmla="*/ 245 w 16417"/>
                    <a:gd name="connsiteY9" fmla="*/ 10918 h 20589"/>
                    <a:gd name="connsiteX10" fmla="*/ 2785 w 16417"/>
                    <a:gd name="connsiteY10" fmla="*/ 3208 h 20589"/>
                    <a:gd name="connsiteX11" fmla="*/ 9225 w 16417"/>
                    <a:gd name="connsiteY11" fmla="*/ 396 h 20589"/>
                    <a:gd name="connsiteX12" fmla="*/ 14577 w 16417"/>
                    <a:gd name="connsiteY12" fmla="*/ 2573 h 20589"/>
                    <a:gd name="connsiteX13" fmla="*/ 16663 w 16417"/>
                    <a:gd name="connsiteY13" fmla="*/ 8288 h 20589"/>
                    <a:gd name="connsiteX14" fmla="*/ 3238 w 16417"/>
                    <a:gd name="connsiteY14" fmla="*/ 8288 h 20589"/>
                    <a:gd name="connsiteX15" fmla="*/ 3238 w 16417"/>
                    <a:gd name="connsiteY15" fmla="*/ 7018 h 20589"/>
                    <a:gd name="connsiteX16" fmla="*/ 12218 w 16417"/>
                    <a:gd name="connsiteY16" fmla="*/ 7018 h 20589"/>
                    <a:gd name="connsiteX17" fmla="*/ 11765 w 16417"/>
                    <a:gd name="connsiteY17" fmla="*/ 4387 h 20589"/>
                    <a:gd name="connsiteX18" fmla="*/ 10223 w 16417"/>
                    <a:gd name="connsiteY18" fmla="*/ 2482 h 20589"/>
                    <a:gd name="connsiteX19" fmla="*/ 8046 w 16417"/>
                    <a:gd name="connsiteY19" fmla="*/ 1848 h 20589"/>
                    <a:gd name="connsiteX20" fmla="*/ 4871 w 16417"/>
                    <a:gd name="connsiteY20" fmla="*/ 3208 h 20589"/>
                    <a:gd name="connsiteX21" fmla="*/ 3238 w 16417"/>
                    <a:gd name="connsiteY21" fmla="*/ 7018 h 20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6417" h="20589">
                      <a:moveTo>
                        <a:pt x="3238" y="8288"/>
                      </a:moveTo>
                      <a:cubicBezTo>
                        <a:pt x="3238" y="11190"/>
                        <a:pt x="3964" y="13458"/>
                        <a:pt x="5325" y="15090"/>
                      </a:cubicBezTo>
                      <a:cubicBezTo>
                        <a:pt x="6685" y="16723"/>
                        <a:pt x="8409" y="17539"/>
                        <a:pt x="10313" y="17539"/>
                      </a:cubicBezTo>
                      <a:cubicBezTo>
                        <a:pt x="11583" y="17539"/>
                        <a:pt x="12672" y="17177"/>
                        <a:pt x="13579" y="16542"/>
                      </a:cubicBezTo>
                      <a:cubicBezTo>
                        <a:pt x="14486" y="15816"/>
                        <a:pt x="15302" y="14637"/>
                        <a:pt x="15937" y="12913"/>
                      </a:cubicBezTo>
                      <a:lnTo>
                        <a:pt x="16572" y="13367"/>
                      </a:lnTo>
                      <a:cubicBezTo>
                        <a:pt x="16300" y="15272"/>
                        <a:pt x="15393" y="17086"/>
                        <a:pt x="14032" y="18628"/>
                      </a:cubicBezTo>
                      <a:cubicBezTo>
                        <a:pt x="12581" y="20170"/>
                        <a:pt x="10858" y="20986"/>
                        <a:pt x="8681" y="20986"/>
                      </a:cubicBezTo>
                      <a:cubicBezTo>
                        <a:pt x="6322" y="20986"/>
                        <a:pt x="4327" y="20079"/>
                        <a:pt x="2694" y="18265"/>
                      </a:cubicBezTo>
                      <a:cubicBezTo>
                        <a:pt x="1062" y="16451"/>
                        <a:pt x="245" y="14002"/>
                        <a:pt x="245" y="10918"/>
                      </a:cubicBezTo>
                      <a:cubicBezTo>
                        <a:pt x="245" y="7562"/>
                        <a:pt x="1062" y="5022"/>
                        <a:pt x="2785" y="3208"/>
                      </a:cubicBezTo>
                      <a:cubicBezTo>
                        <a:pt x="4508" y="1303"/>
                        <a:pt x="6595" y="396"/>
                        <a:pt x="9225" y="396"/>
                      </a:cubicBezTo>
                      <a:cubicBezTo>
                        <a:pt x="11402" y="396"/>
                        <a:pt x="13216" y="1122"/>
                        <a:pt x="14577" y="2573"/>
                      </a:cubicBezTo>
                      <a:cubicBezTo>
                        <a:pt x="15937" y="4024"/>
                        <a:pt x="16663" y="5929"/>
                        <a:pt x="16663" y="8288"/>
                      </a:cubicBezTo>
                      <a:lnTo>
                        <a:pt x="3238" y="8288"/>
                      </a:lnTo>
                      <a:close/>
                      <a:moveTo>
                        <a:pt x="3238" y="7018"/>
                      </a:moveTo>
                      <a:lnTo>
                        <a:pt x="12218" y="7018"/>
                      </a:lnTo>
                      <a:cubicBezTo>
                        <a:pt x="12128" y="5748"/>
                        <a:pt x="12037" y="4931"/>
                        <a:pt x="11765" y="4387"/>
                      </a:cubicBezTo>
                      <a:cubicBezTo>
                        <a:pt x="11402" y="3571"/>
                        <a:pt x="10858" y="2936"/>
                        <a:pt x="10223" y="2482"/>
                      </a:cubicBezTo>
                      <a:cubicBezTo>
                        <a:pt x="9497" y="2029"/>
                        <a:pt x="8771" y="1848"/>
                        <a:pt x="8046" y="1848"/>
                      </a:cubicBezTo>
                      <a:cubicBezTo>
                        <a:pt x="6867" y="1848"/>
                        <a:pt x="5869" y="2301"/>
                        <a:pt x="4871" y="3208"/>
                      </a:cubicBezTo>
                      <a:cubicBezTo>
                        <a:pt x="3873" y="4115"/>
                        <a:pt x="3329" y="5385"/>
                        <a:pt x="3238" y="7018"/>
                      </a:cubicBez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42" name="Dowolny kształt: kształt 41">
                  <a:extLst>
                    <a:ext uri="{FF2B5EF4-FFF2-40B4-BE49-F238E27FC236}">
                      <a16:creationId xmlns:a16="http://schemas.microsoft.com/office/drawing/2014/main" id="{155EFEF7-F2F1-03BD-2C2A-4EB6358A6564}"/>
                    </a:ext>
                  </a:extLst>
                </p:cNvPr>
                <p:cNvSpPr/>
                <p:nvPr/>
              </p:nvSpPr>
              <p:spPr>
                <a:xfrm>
                  <a:off x="4260466" y="1900034"/>
                  <a:ext cx="16326" cy="20499"/>
                </a:xfrm>
                <a:custGeom>
                  <a:avLst/>
                  <a:gdLst>
                    <a:gd name="connsiteX0" fmla="*/ 16587 w 16326"/>
                    <a:gd name="connsiteY0" fmla="*/ 12913 h 20499"/>
                    <a:gd name="connsiteX1" fmla="*/ 13503 w 16326"/>
                    <a:gd name="connsiteY1" fmla="*/ 18809 h 20499"/>
                    <a:gd name="connsiteX2" fmla="*/ 8424 w 16326"/>
                    <a:gd name="connsiteY2" fmla="*/ 20895 h 20499"/>
                    <a:gd name="connsiteX3" fmla="*/ 2709 w 16326"/>
                    <a:gd name="connsiteY3" fmla="*/ 18084 h 20499"/>
                    <a:gd name="connsiteX4" fmla="*/ 260 w 16326"/>
                    <a:gd name="connsiteY4" fmla="*/ 10646 h 20499"/>
                    <a:gd name="connsiteX5" fmla="*/ 2982 w 16326"/>
                    <a:gd name="connsiteY5" fmla="*/ 3208 h 20499"/>
                    <a:gd name="connsiteX6" fmla="*/ 9512 w 16326"/>
                    <a:gd name="connsiteY6" fmla="*/ 396 h 20499"/>
                    <a:gd name="connsiteX7" fmla="*/ 14229 w 16326"/>
                    <a:gd name="connsiteY7" fmla="*/ 1938 h 20499"/>
                    <a:gd name="connsiteX8" fmla="*/ 16043 w 16326"/>
                    <a:gd name="connsiteY8" fmla="*/ 5022 h 20499"/>
                    <a:gd name="connsiteX9" fmla="*/ 15499 w 16326"/>
                    <a:gd name="connsiteY9" fmla="*/ 6292 h 20499"/>
                    <a:gd name="connsiteX10" fmla="*/ 14048 w 16326"/>
                    <a:gd name="connsiteY10" fmla="*/ 6746 h 20499"/>
                    <a:gd name="connsiteX11" fmla="*/ 12143 w 16326"/>
                    <a:gd name="connsiteY11" fmla="*/ 5929 h 20499"/>
                    <a:gd name="connsiteX12" fmla="*/ 11689 w 16326"/>
                    <a:gd name="connsiteY12" fmla="*/ 4206 h 20499"/>
                    <a:gd name="connsiteX13" fmla="*/ 10873 w 16326"/>
                    <a:gd name="connsiteY13" fmla="*/ 2301 h 20499"/>
                    <a:gd name="connsiteX14" fmla="*/ 8787 w 16326"/>
                    <a:gd name="connsiteY14" fmla="*/ 1666 h 20499"/>
                    <a:gd name="connsiteX15" fmla="*/ 5340 w 16326"/>
                    <a:gd name="connsiteY15" fmla="*/ 3208 h 20499"/>
                    <a:gd name="connsiteX16" fmla="*/ 3617 w 16326"/>
                    <a:gd name="connsiteY16" fmla="*/ 8650 h 20499"/>
                    <a:gd name="connsiteX17" fmla="*/ 5340 w 16326"/>
                    <a:gd name="connsiteY17" fmla="*/ 14818 h 20499"/>
                    <a:gd name="connsiteX18" fmla="*/ 9966 w 16326"/>
                    <a:gd name="connsiteY18" fmla="*/ 17449 h 20499"/>
                    <a:gd name="connsiteX19" fmla="*/ 13685 w 16326"/>
                    <a:gd name="connsiteY19" fmla="*/ 15997 h 20499"/>
                    <a:gd name="connsiteX20" fmla="*/ 15952 w 16326"/>
                    <a:gd name="connsiteY20" fmla="*/ 12460 h 20499"/>
                    <a:gd name="connsiteX21" fmla="*/ 16587 w 16326"/>
                    <a:gd name="connsiteY21" fmla="*/ 12913 h 20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6326" h="20499">
                      <a:moveTo>
                        <a:pt x="16587" y="12913"/>
                      </a:moveTo>
                      <a:cubicBezTo>
                        <a:pt x="16043" y="15453"/>
                        <a:pt x="15045" y="17449"/>
                        <a:pt x="13503" y="18809"/>
                      </a:cubicBezTo>
                      <a:cubicBezTo>
                        <a:pt x="11961" y="20170"/>
                        <a:pt x="10329" y="20895"/>
                        <a:pt x="8424" y="20895"/>
                      </a:cubicBezTo>
                      <a:cubicBezTo>
                        <a:pt x="6247" y="20895"/>
                        <a:pt x="4342" y="19988"/>
                        <a:pt x="2709" y="18084"/>
                      </a:cubicBezTo>
                      <a:cubicBezTo>
                        <a:pt x="1077" y="16179"/>
                        <a:pt x="260" y="13730"/>
                        <a:pt x="260" y="10646"/>
                      </a:cubicBezTo>
                      <a:cubicBezTo>
                        <a:pt x="260" y="7562"/>
                        <a:pt x="1168" y="5113"/>
                        <a:pt x="2982" y="3208"/>
                      </a:cubicBezTo>
                      <a:cubicBezTo>
                        <a:pt x="4796" y="1303"/>
                        <a:pt x="6973" y="396"/>
                        <a:pt x="9512" y="396"/>
                      </a:cubicBezTo>
                      <a:cubicBezTo>
                        <a:pt x="11417" y="396"/>
                        <a:pt x="12959" y="940"/>
                        <a:pt x="14229" y="1938"/>
                      </a:cubicBezTo>
                      <a:cubicBezTo>
                        <a:pt x="15499" y="2936"/>
                        <a:pt x="16043" y="4024"/>
                        <a:pt x="16043" y="5022"/>
                      </a:cubicBezTo>
                      <a:cubicBezTo>
                        <a:pt x="16043" y="5566"/>
                        <a:pt x="15862" y="6020"/>
                        <a:pt x="15499" y="6292"/>
                      </a:cubicBezTo>
                      <a:cubicBezTo>
                        <a:pt x="15136" y="6655"/>
                        <a:pt x="14682" y="6746"/>
                        <a:pt x="14048" y="6746"/>
                      </a:cubicBezTo>
                      <a:cubicBezTo>
                        <a:pt x="13231" y="6746"/>
                        <a:pt x="12596" y="6473"/>
                        <a:pt x="12143" y="5929"/>
                      </a:cubicBezTo>
                      <a:cubicBezTo>
                        <a:pt x="11871" y="5657"/>
                        <a:pt x="11780" y="5113"/>
                        <a:pt x="11689" y="4206"/>
                      </a:cubicBezTo>
                      <a:cubicBezTo>
                        <a:pt x="11599" y="3389"/>
                        <a:pt x="11326" y="2755"/>
                        <a:pt x="10873" y="2301"/>
                      </a:cubicBezTo>
                      <a:cubicBezTo>
                        <a:pt x="10419" y="1847"/>
                        <a:pt x="9694" y="1666"/>
                        <a:pt x="8787" y="1666"/>
                      </a:cubicBezTo>
                      <a:cubicBezTo>
                        <a:pt x="7335" y="1666"/>
                        <a:pt x="6247" y="2210"/>
                        <a:pt x="5340" y="3208"/>
                      </a:cubicBezTo>
                      <a:cubicBezTo>
                        <a:pt x="4161" y="4569"/>
                        <a:pt x="3617" y="6383"/>
                        <a:pt x="3617" y="8650"/>
                      </a:cubicBezTo>
                      <a:cubicBezTo>
                        <a:pt x="3617" y="10918"/>
                        <a:pt x="4161" y="13004"/>
                        <a:pt x="5340" y="14818"/>
                      </a:cubicBezTo>
                      <a:cubicBezTo>
                        <a:pt x="6519" y="16542"/>
                        <a:pt x="8061" y="17449"/>
                        <a:pt x="9966" y="17449"/>
                      </a:cubicBezTo>
                      <a:cubicBezTo>
                        <a:pt x="11326" y="17449"/>
                        <a:pt x="12596" y="16995"/>
                        <a:pt x="13685" y="15997"/>
                      </a:cubicBezTo>
                      <a:cubicBezTo>
                        <a:pt x="14501" y="15362"/>
                        <a:pt x="15227" y="14183"/>
                        <a:pt x="15952" y="12460"/>
                      </a:cubicBezTo>
                      <a:lnTo>
                        <a:pt x="16587" y="12913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43" name="Dowolny kształt: kształt 42">
                  <a:extLst>
                    <a:ext uri="{FF2B5EF4-FFF2-40B4-BE49-F238E27FC236}">
                      <a16:creationId xmlns:a16="http://schemas.microsoft.com/office/drawing/2014/main" id="{04161795-6E6D-DA0C-7F05-EF608C56A73E}"/>
                    </a:ext>
                  </a:extLst>
                </p:cNvPr>
                <p:cNvSpPr/>
                <p:nvPr/>
              </p:nvSpPr>
              <p:spPr>
                <a:xfrm>
                  <a:off x="4279514" y="1900034"/>
                  <a:ext cx="18775" cy="20499"/>
                </a:xfrm>
                <a:custGeom>
                  <a:avLst/>
                  <a:gdLst>
                    <a:gd name="connsiteX0" fmla="*/ 9710 w 18775"/>
                    <a:gd name="connsiteY0" fmla="*/ 396 h 20499"/>
                    <a:gd name="connsiteX1" fmla="*/ 16785 w 18775"/>
                    <a:gd name="connsiteY1" fmla="*/ 3752 h 20499"/>
                    <a:gd name="connsiteX2" fmla="*/ 19053 w 18775"/>
                    <a:gd name="connsiteY2" fmla="*/ 10283 h 20499"/>
                    <a:gd name="connsiteX3" fmla="*/ 17783 w 18775"/>
                    <a:gd name="connsiteY3" fmla="*/ 15544 h 20499"/>
                    <a:gd name="connsiteX4" fmla="*/ 14336 w 18775"/>
                    <a:gd name="connsiteY4" fmla="*/ 19535 h 20499"/>
                    <a:gd name="connsiteX5" fmla="*/ 9438 w 18775"/>
                    <a:gd name="connsiteY5" fmla="*/ 20895 h 20499"/>
                    <a:gd name="connsiteX6" fmla="*/ 2454 w 18775"/>
                    <a:gd name="connsiteY6" fmla="*/ 17449 h 20499"/>
                    <a:gd name="connsiteX7" fmla="*/ 277 w 18775"/>
                    <a:gd name="connsiteY7" fmla="*/ 10827 h 20499"/>
                    <a:gd name="connsiteX8" fmla="*/ 1547 w 18775"/>
                    <a:gd name="connsiteY8" fmla="*/ 5566 h 20499"/>
                    <a:gd name="connsiteX9" fmla="*/ 4993 w 18775"/>
                    <a:gd name="connsiteY9" fmla="*/ 1666 h 20499"/>
                    <a:gd name="connsiteX10" fmla="*/ 9710 w 18775"/>
                    <a:gd name="connsiteY10" fmla="*/ 396 h 20499"/>
                    <a:gd name="connsiteX11" fmla="*/ 9710 w 18775"/>
                    <a:gd name="connsiteY11" fmla="*/ 396 h 20499"/>
                    <a:gd name="connsiteX12" fmla="*/ 9075 w 18775"/>
                    <a:gd name="connsiteY12" fmla="*/ 1757 h 20499"/>
                    <a:gd name="connsiteX13" fmla="*/ 6807 w 18775"/>
                    <a:gd name="connsiteY13" fmla="*/ 2392 h 20499"/>
                    <a:gd name="connsiteX14" fmla="*/ 4993 w 18775"/>
                    <a:gd name="connsiteY14" fmla="*/ 4750 h 20499"/>
                    <a:gd name="connsiteX15" fmla="*/ 4268 w 18775"/>
                    <a:gd name="connsiteY15" fmla="*/ 9013 h 20499"/>
                    <a:gd name="connsiteX16" fmla="*/ 5900 w 18775"/>
                    <a:gd name="connsiteY16" fmla="*/ 16269 h 20499"/>
                    <a:gd name="connsiteX17" fmla="*/ 10345 w 18775"/>
                    <a:gd name="connsiteY17" fmla="*/ 19353 h 20499"/>
                    <a:gd name="connsiteX18" fmla="*/ 13701 w 18775"/>
                    <a:gd name="connsiteY18" fmla="*/ 17630 h 20499"/>
                    <a:gd name="connsiteX19" fmla="*/ 15062 w 18775"/>
                    <a:gd name="connsiteY19" fmla="*/ 11825 h 20499"/>
                    <a:gd name="connsiteX20" fmla="*/ 12885 w 18775"/>
                    <a:gd name="connsiteY20" fmla="*/ 3752 h 20499"/>
                    <a:gd name="connsiteX21" fmla="*/ 9075 w 18775"/>
                    <a:gd name="connsiteY21" fmla="*/ 1757 h 20499"/>
                    <a:gd name="connsiteX22" fmla="*/ 9075 w 18775"/>
                    <a:gd name="connsiteY22" fmla="*/ 1757 h 20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8775" h="20499">
                      <a:moveTo>
                        <a:pt x="9710" y="396"/>
                      </a:moveTo>
                      <a:cubicBezTo>
                        <a:pt x="12613" y="396"/>
                        <a:pt x="14971" y="1485"/>
                        <a:pt x="16785" y="3752"/>
                      </a:cubicBezTo>
                      <a:cubicBezTo>
                        <a:pt x="18327" y="5657"/>
                        <a:pt x="19053" y="7834"/>
                        <a:pt x="19053" y="10283"/>
                      </a:cubicBezTo>
                      <a:cubicBezTo>
                        <a:pt x="19053" y="12006"/>
                        <a:pt x="18599" y="13730"/>
                        <a:pt x="17783" y="15544"/>
                      </a:cubicBezTo>
                      <a:cubicBezTo>
                        <a:pt x="16966" y="17358"/>
                        <a:pt x="15787" y="18628"/>
                        <a:pt x="14336" y="19535"/>
                      </a:cubicBezTo>
                      <a:cubicBezTo>
                        <a:pt x="12885" y="20442"/>
                        <a:pt x="11252" y="20895"/>
                        <a:pt x="9438" y="20895"/>
                      </a:cubicBezTo>
                      <a:cubicBezTo>
                        <a:pt x="6535" y="20895"/>
                        <a:pt x="4177" y="19716"/>
                        <a:pt x="2454" y="17449"/>
                      </a:cubicBezTo>
                      <a:cubicBezTo>
                        <a:pt x="1002" y="15453"/>
                        <a:pt x="277" y="13276"/>
                        <a:pt x="277" y="10827"/>
                      </a:cubicBezTo>
                      <a:cubicBezTo>
                        <a:pt x="277" y="9013"/>
                        <a:pt x="730" y="7290"/>
                        <a:pt x="1547" y="5566"/>
                      </a:cubicBezTo>
                      <a:cubicBezTo>
                        <a:pt x="2454" y="3843"/>
                        <a:pt x="3633" y="2482"/>
                        <a:pt x="4993" y="1666"/>
                      </a:cubicBezTo>
                      <a:cubicBezTo>
                        <a:pt x="6626" y="850"/>
                        <a:pt x="8168" y="396"/>
                        <a:pt x="9710" y="396"/>
                      </a:cubicBezTo>
                      <a:lnTo>
                        <a:pt x="9710" y="396"/>
                      </a:lnTo>
                      <a:close/>
                      <a:moveTo>
                        <a:pt x="9075" y="1757"/>
                      </a:moveTo>
                      <a:cubicBezTo>
                        <a:pt x="8349" y="1757"/>
                        <a:pt x="7533" y="1938"/>
                        <a:pt x="6807" y="2392"/>
                      </a:cubicBezTo>
                      <a:cubicBezTo>
                        <a:pt x="6082" y="2845"/>
                        <a:pt x="5447" y="3571"/>
                        <a:pt x="4993" y="4750"/>
                      </a:cubicBezTo>
                      <a:cubicBezTo>
                        <a:pt x="4540" y="5838"/>
                        <a:pt x="4268" y="7290"/>
                        <a:pt x="4268" y="9013"/>
                      </a:cubicBezTo>
                      <a:cubicBezTo>
                        <a:pt x="4268" y="11825"/>
                        <a:pt x="4812" y="14274"/>
                        <a:pt x="5900" y="16269"/>
                      </a:cubicBezTo>
                      <a:cubicBezTo>
                        <a:pt x="6989" y="18356"/>
                        <a:pt x="8531" y="19353"/>
                        <a:pt x="10345" y="19353"/>
                      </a:cubicBezTo>
                      <a:cubicBezTo>
                        <a:pt x="11705" y="19353"/>
                        <a:pt x="12794" y="18809"/>
                        <a:pt x="13701" y="17630"/>
                      </a:cubicBezTo>
                      <a:cubicBezTo>
                        <a:pt x="14608" y="16451"/>
                        <a:pt x="15062" y="14546"/>
                        <a:pt x="15062" y="11825"/>
                      </a:cubicBezTo>
                      <a:cubicBezTo>
                        <a:pt x="15062" y="8378"/>
                        <a:pt x="14336" y="5657"/>
                        <a:pt x="12885" y="3752"/>
                      </a:cubicBezTo>
                      <a:cubicBezTo>
                        <a:pt x="11887" y="2392"/>
                        <a:pt x="10617" y="1757"/>
                        <a:pt x="9075" y="1757"/>
                      </a:cubicBezTo>
                      <a:lnTo>
                        <a:pt x="9075" y="1757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44" name="Dowolny kształt: kształt 43">
                  <a:extLst>
                    <a:ext uri="{FF2B5EF4-FFF2-40B4-BE49-F238E27FC236}">
                      <a16:creationId xmlns:a16="http://schemas.microsoft.com/office/drawing/2014/main" id="{9DEC032E-412A-47AC-EBE9-BFB1F2C6F5D7}"/>
                    </a:ext>
                  </a:extLst>
                </p:cNvPr>
                <p:cNvSpPr/>
                <p:nvPr/>
              </p:nvSpPr>
              <p:spPr>
                <a:xfrm>
                  <a:off x="4300013" y="1900034"/>
                  <a:ext cx="21224" cy="19955"/>
                </a:xfrm>
                <a:custGeom>
                  <a:avLst/>
                  <a:gdLst>
                    <a:gd name="connsiteX0" fmla="*/ 7097 w 21224"/>
                    <a:gd name="connsiteY0" fmla="*/ 4478 h 19955"/>
                    <a:gd name="connsiteX1" fmla="*/ 13628 w 21224"/>
                    <a:gd name="connsiteY1" fmla="*/ 396 h 19955"/>
                    <a:gd name="connsiteX2" fmla="*/ 16349 w 21224"/>
                    <a:gd name="connsiteY2" fmla="*/ 1212 h 19955"/>
                    <a:gd name="connsiteX3" fmla="*/ 18163 w 21224"/>
                    <a:gd name="connsiteY3" fmla="*/ 3843 h 19955"/>
                    <a:gd name="connsiteX4" fmla="*/ 18616 w 21224"/>
                    <a:gd name="connsiteY4" fmla="*/ 7743 h 19955"/>
                    <a:gd name="connsiteX5" fmla="*/ 18616 w 21224"/>
                    <a:gd name="connsiteY5" fmla="*/ 15997 h 19955"/>
                    <a:gd name="connsiteX6" fmla="*/ 18889 w 21224"/>
                    <a:gd name="connsiteY6" fmla="*/ 18446 h 19955"/>
                    <a:gd name="connsiteX7" fmla="*/ 19614 w 21224"/>
                    <a:gd name="connsiteY7" fmla="*/ 19263 h 19955"/>
                    <a:gd name="connsiteX8" fmla="*/ 21519 w 21224"/>
                    <a:gd name="connsiteY8" fmla="*/ 19535 h 19955"/>
                    <a:gd name="connsiteX9" fmla="*/ 21519 w 21224"/>
                    <a:gd name="connsiteY9" fmla="*/ 20260 h 19955"/>
                    <a:gd name="connsiteX10" fmla="*/ 11904 w 21224"/>
                    <a:gd name="connsiteY10" fmla="*/ 20260 h 19955"/>
                    <a:gd name="connsiteX11" fmla="*/ 11904 w 21224"/>
                    <a:gd name="connsiteY11" fmla="*/ 19535 h 19955"/>
                    <a:gd name="connsiteX12" fmla="*/ 12267 w 21224"/>
                    <a:gd name="connsiteY12" fmla="*/ 19535 h 19955"/>
                    <a:gd name="connsiteX13" fmla="*/ 14172 w 21224"/>
                    <a:gd name="connsiteY13" fmla="*/ 19172 h 19955"/>
                    <a:gd name="connsiteX14" fmla="*/ 14898 w 21224"/>
                    <a:gd name="connsiteY14" fmla="*/ 17902 h 19955"/>
                    <a:gd name="connsiteX15" fmla="*/ 14988 w 21224"/>
                    <a:gd name="connsiteY15" fmla="*/ 15906 h 19955"/>
                    <a:gd name="connsiteX16" fmla="*/ 14988 w 21224"/>
                    <a:gd name="connsiteY16" fmla="*/ 8015 h 19955"/>
                    <a:gd name="connsiteX17" fmla="*/ 14263 w 21224"/>
                    <a:gd name="connsiteY17" fmla="*/ 4206 h 19955"/>
                    <a:gd name="connsiteX18" fmla="*/ 11995 w 21224"/>
                    <a:gd name="connsiteY18" fmla="*/ 3026 h 19955"/>
                    <a:gd name="connsiteX19" fmla="*/ 7006 w 21224"/>
                    <a:gd name="connsiteY19" fmla="*/ 5748 h 19955"/>
                    <a:gd name="connsiteX20" fmla="*/ 7006 w 21224"/>
                    <a:gd name="connsiteY20" fmla="*/ 15997 h 19955"/>
                    <a:gd name="connsiteX21" fmla="*/ 7278 w 21224"/>
                    <a:gd name="connsiteY21" fmla="*/ 18446 h 19955"/>
                    <a:gd name="connsiteX22" fmla="*/ 8095 w 21224"/>
                    <a:gd name="connsiteY22" fmla="*/ 19353 h 19955"/>
                    <a:gd name="connsiteX23" fmla="*/ 10181 w 21224"/>
                    <a:gd name="connsiteY23" fmla="*/ 19625 h 19955"/>
                    <a:gd name="connsiteX24" fmla="*/ 10181 w 21224"/>
                    <a:gd name="connsiteY24" fmla="*/ 20351 h 19955"/>
                    <a:gd name="connsiteX25" fmla="*/ 566 w 21224"/>
                    <a:gd name="connsiteY25" fmla="*/ 20351 h 19955"/>
                    <a:gd name="connsiteX26" fmla="*/ 566 w 21224"/>
                    <a:gd name="connsiteY26" fmla="*/ 19625 h 19955"/>
                    <a:gd name="connsiteX27" fmla="*/ 1020 w 21224"/>
                    <a:gd name="connsiteY27" fmla="*/ 19625 h 19955"/>
                    <a:gd name="connsiteX28" fmla="*/ 3015 w 21224"/>
                    <a:gd name="connsiteY28" fmla="*/ 18900 h 19955"/>
                    <a:gd name="connsiteX29" fmla="*/ 3559 w 21224"/>
                    <a:gd name="connsiteY29" fmla="*/ 15997 h 19955"/>
                    <a:gd name="connsiteX30" fmla="*/ 3559 w 21224"/>
                    <a:gd name="connsiteY30" fmla="*/ 8831 h 19955"/>
                    <a:gd name="connsiteX31" fmla="*/ 3378 w 21224"/>
                    <a:gd name="connsiteY31" fmla="*/ 4568 h 19955"/>
                    <a:gd name="connsiteX32" fmla="*/ 2925 w 21224"/>
                    <a:gd name="connsiteY32" fmla="*/ 3571 h 19955"/>
                    <a:gd name="connsiteX33" fmla="*/ 2018 w 21224"/>
                    <a:gd name="connsiteY33" fmla="*/ 3299 h 19955"/>
                    <a:gd name="connsiteX34" fmla="*/ 566 w 21224"/>
                    <a:gd name="connsiteY34" fmla="*/ 3571 h 19955"/>
                    <a:gd name="connsiteX35" fmla="*/ 294 w 21224"/>
                    <a:gd name="connsiteY35" fmla="*/ 2845 h 19955"/>
                    <a:gd name="connsiteX36" fmla="*/ 6099 w 21224"/>
                    <a:gd name="connsiteY36" fmla="*/ 487 h 19955"/>
                    <a:gd name="connsiteX37" fmla="*/ 7006 w 21224"/>
                    <a:gd name="connsiteY37" fmla="*/ 487 h 19955"/>
                    <a:gd name="connsiteX38" fmla="*/ 7006 w 21224"/>
                    <a:gd name="connsiteY38" fmla="*/ 4478 h 19955"/>
                    <a:gd name="connsiteX39" fmla="*/ 7097 w 21224"/>
                    <a:gd name="connsiteY39" fmla="*/ 4478 h 19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21224" h="19955">
                      <a:moveTo>
                        <a:pt x="7097" y="4478"/>
                      </a:moveTo>
                      <a:cubicBezTo>
                        <a:pt x="9365" y="1757"/>
                        <a:pt x="11541" y="396"/>
                        <a:pt x="13628" y="396"/>
                      </a:cubicBezTo>
                      <a:cubicBezTo>
                        <a:pt x="14716" y="396"/>
                        <a:pt x="15623" y="668"/>
                        <a:pt x="16349" y="1212"/>
                      </a:cubicBezTo>
                      <a:cubicBezTo>
                        <a:pt x="17074" y="1757"/>
                        <a:pt x="17709" y="2573"/>
                        <a:pt x="18163" y="3843"/>
                      </a:cubicBezTo>
                      <a:cubicBezTo>
                        <a:pt x="18435" y="4659"/>
                        <a:pt x="18616" y="6020"/>
                        <a:pt x="18616" y="7743"/>
                      </a:cubicBezTo>
                      <a:lnTo>
                        <a:pt x="18616" y="15997"/>
                      </a:lnTo>
                      <a:cubicBezTo>
                        <a:pt x="18616" y="17267"/>
                        <a:pt x="18707" y="18083"/>
                        <a:pt x="18889" y="18446"/>
                      </a:cubicBezTo>
                      <a:cubicBezTo>
                        <a:pt x="19070" y="18809"/>
                        <a:pt x="19251" y="19081"/>
                        <a:pt x="19614" y="19263"/>
                      </a:cubicBezTo>
                      <a:cubicBezTo>
                        <a:pt x="19977" y="19444"/>
                        <a:pt x="20612" y="19535"/>
                        <a:pt x="21519" y="19535"/>
                      </a:cubicBezTo>
                      <a:lnTo>
                        <a:pt x="21519" y="20260"/>
                      </a:lnTo>
                      <a:lnTo>
                        <a:pt x="11904" y="20260"/>
                      </a:lnTo>
                      <a:lnTo>
                        <a:pt x="11904" y="19535"/>
                      </a:lnTo>
                      <a:lnTo>
                        <a:pt x="12267" y="19535"/>
                      </a:lnTo>
                      <a:cubicBezTo>
                        <a:pt x="13174" y="19535"/>
                        <a:pt x="13809" y="19444"/>
                        <a:pt x="14172" y="19172"/>
                      </a:cubicBezTo>
                      <a:cubicBezTo>
                        <a:pt x="14535" y="18900"/>
                        <a:pt x="14807" y="18446"/>
                        <a:pt x="14898" y="17902"/>
                      </a:cubicBezTo>
                      <a:cubicBezTo>
                        <a:pt x="14988" y="17721"/>
                        <a:pt x="14988" y="16995"/>
                        <a:pt x="14988" y="15906"/>
                      </a:cubicBezTo>
                      <a:lnTo>
                        <a:pt x="14988" y="8015"/>
                      </a:lnTo>
                      <a:cubicBezTo>
                        <a:pt x="14988" y="6292"/>
                        <a:pt x="14716" y="5022"/>
                        <a:pt x="14263" y="4206"/>
                      </a:cubicBezTo>
                      <a:cubicBezTo>
                        <a:pt x="13809" y="3389"/>
                        <a:pt x="13083" y="3026"/>
                        <a:pt x="11995" y="3026"/>
                      </a:cubicBezTo>
                      <a:cubicBezTo>
                        <a:pt x="10362" y="3026"/>
                        <a:pt x="8639" y="3933"/>
                        <a:pt x="7006" y="5748"/>
                      </a:cubicBezTo>
                      <a:lnTo>
                        <a:pt x="7006" y="15997"/>
                      </a:lnTo>
                      <a:cubicBezTo>
                        <a:pt x="7006" y="17267"/>
                        <a:pt x="7097" y="18083"/>
                        <a:pt x="7278" y="18446"/>
                      </a:cubicBezTo>
                      <a:cubicBezTo>
                        <a:pt x="7460" y="18900"/>
                        <a:pt x="7732" y="19172"/>
                        <a:pt x="8095" y="19353"/>
                      </a:cubicBezTo>
                      <a:cubicBezTo>
                        <a:pt x="8458" y="19535"/>
                        <a:pt x="9183" y="19625"/>
                        <a:pt x="10181" y="19625"/>
                      </a:cubicBezTo>
                      <a:lnTo>
                        <a:pt x="10181" y="20351"/>
                      </a:lnTo>
                      <a:lnTo>
                        <a:pt x="566" y="20351"/>
                      </a:lnTo>
                      <a:lnTo>
                        <a:pt x="566" y="19625"/>
                      </a:lnTo>
                      <a:lnTo>
                        <a:pt x="1020" y="19625"/>
                      </a:lnTo>
                      <a:cubicBezTo>
                        <a:pt x="2018" y="19625"/>
                        <a:pt x="2652" y="19353"/>
                        <a:pt x="3015" y="18900"/>
                      </a:cubicBezTo>
                      <a:cubicBezTo>
                        <a:pt x="3378" y="18355"/>
                        <a:pt x="3559" y="17448"/>
                        <a:pt x="3559" y="15997"/>
                      </a:cubicBezTo>
                      <a:lnTo>
                        <a:pt x="3559" y="8831"/>
                      </a:lnTo>
                      <a:cubicBezTo>
                        <a:pt x="3559" y="6473"/>
                        <a:pt x="3469" y="5113"/>
                        <a:pt x="3378" y="4568"/>
                      </a:cubicBezTo>
                      <a:cubicBezTo>
                        <a:pt x="3287" y="4024"/>
                        <a:pt x="3106" y="3752"/>
                        <a:pt x="2925" y="3571"/>
                      </a:cubicBezTo>
                      <a:cubicBezTo>
                        <a:pt x="2743" y="3389"/>
                        <a:pt x="2380" y="3299"/>
                        <a:pt x="2018" y="3299"/>
                      </a:cubicBezTo>
                      <a:cubicBezTo>
                        <a:pt x="1655" y="3299"/>
                        <a:pt x="1110" y="3389"/>
                        <a:pt x="566" y="3571"/>
                      </a:cubicBezTo>
                      <a:lnTo>
                        <a:pt x="294" y="2845"/>
                      </a:lnTo>
                      <a:lnTo>
                        <a:pt x="6099" y="487"/>
                      </a:lnTo>
                      <a:lnTo>
                        <a:pt x="7006" y="487"/>
                      </a:lnTo>
                      <a:lnTo>
                        <a:pt x="7006" y="4478"/>
                      </a:lnTo>
                      <a:lnTo>
                        <a:pt x="7097" y="4478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45" name="Dowolny kształt: kształt 44">
                  <a:extLst>
                    <a:ext uri="{FF2B5EF4-FFF2-40B4-BE49-F238E27FC236}">
                      <a16:creationId xmlns:a16="http://schemas.microsoft.com/office/drawing/2014/main" id="{478FE408-D4EE-1830-9486-98448B0B5CFF}"/>
                    </a:ext>
                  </a:extLst>
                </p:cNvPr>
                <p:cNvSpPr/>
                <p:nvPr/>
              </p:nvSpPr>
              <p:spPr>
                <a:xfrm>
                  <a:off x="4323506" y="1900034"/>
                  <a:ext cx="13152" cy="20589"/>
                </a:xfrm>
                <a:custGeom>
                  <a:avLst/>
                  <a:gdLst>
                    <a:gd name="connsiteX0" fmla="*/ 12101 w 13152"/>
                    <a:gd name="connsiteY0" fmla="*/ 396 h 20589"/>
                    <a:gd name="connsiteX1" fmla="*/ 12101 w 13152"/>
                    <a:gd name="connsiteY1" fmla="*/ 7018 h 20589"/>
                    <a:gd name="connsiteX2" fmla="*/ 11376 w 13152"/>
                    <a:gd name="connsiteY2" fmla="*/ 7018 h 20589"/>
                    <a:gd name="connsiteX3" fmla="*/ 9289 w 13152"/>
                    <a:gd name="connsiteY3" fmla="*/ 2755 h 20589"/>
                    <a:gd name="connsiteX4" fmla="*/ 6115 w 13152"/>
                    <a:gd name="connsiteY4" fmla="*/ 1666 h 20589"/>
                    <a:gd name="connsiteX5" fmla="*/ 3756 w 13152"/>
                    <a:gd name="connsiteY5" fmla="*/ 2482 h 20589"/>
                    <a:gd name="connsiteX6" fmla="*/ 2849 w 13152"/>
                    <a:gd name="connsiteY6" fmla="*/ 4206 h 20589"/>
                    <a:gd name="connsiteX7" fmla="*/ 3484 w 13152"/>
                    <a:gd name="connsiteY7" fmla="*/ 6201 h 20589"/>
                    <a:gd name="connsiteX8" fmla="*/ 6115 w 13152"/>
                    <a:gd name="connsiteY8" fmla="*/ 8015 h 20589"/>
                    <a:gd name="connsiteX9" fmla="*/ 9199 w 13152"/>
                    <a:gd name="connsiteY9" fmla="*/ 9557 h 20589"/>
                    <a:gd name="connsiteX10" fmla="*/ 13462 w 13152"/>
                    <a:gd name="connsiteY10" fmla="*/ 15090 h 20589"/>
                    <a:gd name="connsiteX11" fmla="*/ 11466 w 13152"/>
                    <a:gd name="connsiteY11" fmla="*/ 19353 h 20589"/>
                    <a:gd name="connsiteX12" fmla="*/ 7022 w 13152"/>
                    <a:gd name="connsiteY12" fmla="*/ 20986 h 20589"/>
                    <a:gd name="connsiteX13" fmla="*/ 2940 w 13152"/>
                    <a:gd name="connsiteY13" fmla="*/ 20351 h 20589"/>
                    <a:gd name="connsiteX14" fmla="*/ 1761 w 13152"/>
                    <a:gd name="connsiteY14" fmla="*/ 20170 h 20589"/>
                    <a:gd name="connsiteX15" fmla="*/ 1035 w 13152"/>
                    <a:gd name="connsiteY15" fmla="*/ 20714 h 20589"/>
                    <a:gd name="connsiteX16" fmla="*/ 310 w 13152"/>
                    <a:gd name="connsiteY16" fmla="*/ 20714 h 20589"/>
                    <a:gd name="connsiteX17" fmla="*/ 310 w 13152"/>
                    <a:gd name="connsiteY17" fmla="*/ 13820 h 20589"/>
                    <a:gd name="connsiteX18" fmla="*/ 1035 w 13152"/>
                    <a:gd name="connsiteY18" fmla="*/ 13820 h 20589"/>
                    <a:gd name="connsiteX19" fmla="*/ 3303 w 13152"/>
                    <a:gd name="connsiteY19" fmla="*/ 18265 h 20589"/>
                    <a:gd name="connsiteX20" fmla="*/ 7022 w 13152"/>
                    <a:gd name="connsiteY20" fmla="*/ 19807 h 20589"/>
                    <a:gd name="connsiteX21" fmla="*/ 9380 w 13152"/>
                    <a:gd name="connsiteY21" fmla="*/ 18991 h 20589"/>
                    <a:gd name="connsiteX22" fmla="*/ 10287 w 13152"/>
                    <a:gd name="connsiteY22" fmla="*/ 16904 h 20589"/>
                    <a:gd name="connsiteX23" fmla="*/ 9289 w 13152"/>
                    <a:gd name="connsiteY23" fmla="*/ 14455 h 20589"/>
                    <a:gd name="connsiteX24" fmla="*/ 5208 w 13152"/>
                    <a:gd name="connsiteY24" fmla="*/ 11916 h 20589"/>
                    <a:gd name="connsiteX25" fmla="*/ 1217 w 13152"/>
                    <a:gd name="connsiteY25" fmla="*/ 9195 h 20589"/>
                    <a:gd name="connsiteX26" fmla="*/ 310 w 13152"/>
                    <a:gd name="connsiteY26" fmla="*/ 6111 h 20589"/>
                    <a:gd name="connsiteX27" fmla="*/ 1942 w 13152"/>
                    <a:gd name="connsiteY27" fmla="*/ 2120 h 20589"/>
                    <a:gd name="connsiteX28" fmla="*/ 6206 w 13152"/>
                    <a:gd name="connsiteY28" fmla="*/ 487 h 20589"/>
                    <a:gd name="connsiteX29" fmla="*/ 9017 w 13152"/>
                    <a:gd name="connsiteY29" fmla="*/ 940 h 20589"/>
                    <a:gd name="connsiteX30" fmla="*/ 10469 w 13152"/>
                    <a:gd name="connsiteY30" fmla="*/ 1213 h 20589"/>
                    <a:gd name="connsiteX31" fmla="*/ 11013 w 13152"/>
                    <a:gd name="connsiteY31" fmla="*/ 1031 h 20589"/>
                    <a:gd name="connsiteX32" fmla="*/ 11466 w 13152"/>
                    <a:gd name="connsiteY32" fmla="*/ 396 h 20589"/>
                    <a:gd name="connsiteX33" fmla="*/ 12101 w 13152"/>
                    <a:gd name="connsiteY33" fmla="*/ 396 h 20589"/>
                    <a:gd name="connsiteX34" fmla="*/ 12101 w 13152"/>
                    <a:gd name="connsiteY34" fmla="*/ 396 h 20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152" h="20589">
                      <a:moveTo>
                        <a:pt x="12101" y="396"/>
                      </a:moveTo>
                      <a:lnTo>
                        <a:pt x="12101" y="7018"/>
                      </a:lnTo>
                      <a:lnTo>
                        <a:pt x="11376" y="7018"/>
                      </a:lnTo>
                      <a:cubicBezTo>
                        <a:pt x="10831" y="4931"/>
                        <a:pt x="10106" y="3571"/>
                        <a:pt x="9289" y="2755"/>
                      </a:cubicBezTo>
                      <a:cubicBezTo>
                        <a:pt x="8473" y="2029"/>
                        <a:pt x="7385" y="1666"/>
                        <a:pt x="6115" y="1666"/>
                      </a:cubicBezTo>
                      <a:cubicBezTo>
                        <a:pt x="5117" y="1666"/>
                        <a:pt x="4301" y="1938"/>
                        <a:pt x="3756" y="2482"/>
                      </a:cubicBezTo>
                      <a:cubicBezTo>
                        <a:pt x="3122" y="3027"/>
                        <a:pt x="2849" y="3571"/>
                        <a:pt x="2849" y="4206"/>
                      </a:cubicBezTo>
                      <a:cubicBezTo>
                        <a:pt x="2849" y="5022"/>
                        <a:pt x="3031" y="5657"/>
                        <a:pt x="3484" y="6201"/>
                      </a:cubicBezTo>
                      <a:cubicBezTo>
                        <a:pt x="3938" y="6746"/>
                        <a:pt x="4845" y="7380"/>
                        <a:pt x="6115" y="8015"/>
                      </a:cubicBezTo>
                      <a:lnTo>
                        <a:pt x="9199" y="9557"/>
                      </a:lnTo>
                      <a:cubicBezTo>
                        <a:pt x="12101" y="10918"/>
                        <a:pt x="13462" y="12823"/>
                        <a:pt x="13462" y="15090"/>
                      </a:cubicBezTo>
                      <a:cubicBezTo>
                        <a:pt x="13462" y="16814"/>
                        <a:pt x="12827" y="18265"/>
                        <a:pt x="11466" y="19353"/>
                      </a:cubicBezTo>
                      <a:cubicBezTo>
                        <a:pt x="10106" y="20442"/>
                        <a:pt x="8655" y="20986"/>
                        <a:pt x="7022" y="20986"/>
                      </a:cubicBezTo>
                      <a:cubicBezTo>
                        <a:pt x="5843" y="20986"/>
                        <a:pt x="4482" y="20805"/>
                        <a:pt x="2940" y="20351"/>
                      </a:cubicBezTo>
                      <a:cubicBezTo>
                        <a:pt x="2487" y="20170"/>
                        <a:pt x="2124" y="20170"/>
                        <a:pt x="1761" y="20170"/>
                      </a:cubicBezTo>
                      <a:cubicBezTo>
                        <a:pt x="1398" y="20170"/>
                        <a:pt x="1217" y="20351"/>
                        <a:pt x="1035" y="20714"/>
                      </a:cubicBezTo>
                      <a:lnTo>
                        <a:pt x="310" y="20714"/>
                      </a:lnTo>
                      <a:lnTo>
                        <a:pt x="310" y="13820"/>
                      </a:lnTo>
                      <a:lnTo>
                        <a:pt x="1035" y="13820"/>
                      </a:lnTo>
                      <a:cubicBezTo>
                        <a:pt x="1398" y="15816"/>
                        <a:pt x="2214" y="17267"/>
                        <a:pt x="3303" y="18265"/>
                      </a:cubicBezTo>
                      <a:cubicBezTo>
                        <a:pt x="4391" y="19263"/>
                        <a:pt x="5661" y="19807"/>
                        <a:pt x="7022" y="19807"/>
                      </a:cubicBezTo>
                      <a:cubicBezTo>
                        <a:pt x="8020" y="19807"/>
                        <a:pt x="8745" y="19535"/>
                        <a:pt x="9380" y="18991"/>
                      </a:cubicBezTo>
                      <a:cubicBezTo>
                        <a:pt x="10015" y="18446"/>
                        <a:pt x="10287" y="17721"/>
                        <a:pt x="10287" y="16904"/>
                      </a:cubicBezTo>
                      <a:cubicBezTo>
                        <a:pt x="10287" y="15907"/>
                        <a:pt x="9924" y="15090"/>
                        <a:pt x="9289" y="14455"/>
                      </a:cubicBezTo>
                      <a:cubicBezTo>
                        <a:pt x="8655" y="13820"/>
                        <a:pt x="7294" y="12913"/>
                        <a:pt x="5208" y="11916"/>
                      </a:cubicBezTo>
                      <a:cubicBezTo>
                        <a:pt x="3122" y="10918"/>
                        <a:pt x="1852" y="10011"/>
                        <a:pt x="1217" y="9195"/>
                      </a:cubicBezTo>
                      <a:cubicBezTo>
                        <a:pt x="582" y="8378"/>
                        <a:pt x="310" y="7380"/>
                        <a:pt x="310" y="6111"/>
                      </a:cubicBezTo>
                      <a:cubicBezTo>
                        <a:pt x="310" y="4478"/>
                        <a:pt x="854" y="3208"/>
                        <a:pt x="1942" y="2120"/>
                      </a:cubicBezTo>
                      <a:cubicBezTo>
                        <a:pt x="3031" y="1031"/>
                        <a:pt x="4482" y="487"/>
                        <a:pt x="6206" y="487"/>
                      </a:cubicBezTo>
                      <a:cubicBezTo>
                        <a:pt x="6931" y="487"/>
                        <a:pt x="7929" y="668"/>
                        <a:pt x="9017" y="940"/>
                      </a:cubicBezTo>
                      <a:cubicBezTo>
                        <a:pt x="9743" y="1122"/>
                        <a:pt x="10196" y="1213"/>
                        <a:pt x="10469" y="1213"/>
                      </a:cubicBezTo>
                      <a:cubicBezTo>
                        <a:pt x="10650" y="1213"/>
                        <a:pt x="10831" y="1122"/>
                        <a:pt x="11013" y="1031"/>
                      </a:cubicBezTo>
                      <a:cubicBezTo>
                        <a:pt x="11194" y="940"/>
                        <a:pt x="11285" y="759"/>
                        <a:pt x="11466" y="396"/>
                      </a:cubicBezTo>
                      <a:lnTo>
                        <a:pt x="12101" y="396"/>
                      </a:lnTo>
                      <a:lnTo>
                        <a:pt x="12101" y="396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46" name="Dowolny kształt: kształt 45">
                  <a:extLst>
                    <a:ext uri="{FF2B5EF4-FFF2-40B4-BE49-F238E27FC236}">
                      <a16:creationId xmlns:a16="http://schemas.microsoft.com/office/drawing/2014/main" id="{DDE6CDEE-7175-D9D9-8EFA-C54F93C8C706}"/>
                    </a:ext>
                  </a:extLst>
                </p:cNvPr>
                <p:cNvSpPr/>
                <p:nvPr/>
              </p:nvSpPr>
              <p:spPr>
                <a:xfrm>
                  <a:off x="4338653" y="1894048"/>
                  <a:ext cx="11700" cy="26032"/>
                </a:xfrm>
                <a:custGeom>
                  <a:avLst/>
                  <a:gdLst>
                    <a:gd name="connsiteX0" fmla="*/ 6943 w 11700"/>
                    <a:gd name="connsiteY0" fmla="*/ 575 h 26032"/>
                    <a:gd name="connsiteX1" fmla="*/ 6943 w 11700"/>
                    <a:gd name="connsiteY1" fmla="*/ 6924 h 26032"/>
                    <a:gd name="connsiteX2" fmla="*/ 11478 w 11700"/>
                    <a:gd name="connsiteY2" fmla="*/ 6924 h 26032"/>
                    <a:gd name="connsiteX3" fmla="*/ 11478 w 11700"/>
                    <a:gd name="connsiteY3" fmla="*/ 8376 h 26032"/>
                    <a:gd name="connsiteX4" fmla="*/ 6943 w 11700"/>
                    <a:gd name="connsiteY4" fmla="*/ 8376 h 26032"/>
                    <a:gd name="connsiteX5" fmla="*/ 6943 w 11700"/>
                    <a:gd name="connsiteY5" fmla="*/ 20893 h 26032"/>
                    <a:gd name="connsiteX6" fmla="*/ 7487 w 11700"/>
                    <a:gd name="connsiteY6" fmla="*/ 23433 h 26032"/>
                    <a:gd name="connsiteX7" fmla="*/ 8847 w 11700"/>
                    <a:gd name="connsiteY7" fmla="*/ 24068 h 26032"/>
                    <a:gd name="connsiteX8" fmla="*/ 10208 w 11700"/>
                    <a:gd name="connsiteY8" fmla="*/ 23614 h 26032"/>
                    <a:gd name="connsiteX9" fmla="*/ 11206 w 11700"/>
                    <a:gd name="connsiteY9" fmla="*/ 22344 h 26032"/>
                    <a:gd name="connsiteX10" fmla="*/ 12022 w 11700"/>
                    <a:gd name="connsiteY10" fmla="*/ 22344 h 26032"/>
                    <a:gd name="connsiteX11" fmla="*/ 9936 w 11700"/>
                    <a:gd name="connsiteY11" fmla="*/ 25428 h 26032"/>
                    <a:gd name="connsiteX12" fmla="*/ 7124 w 11700"/>
                    <a:gd name="connsiteY12" fmla="*/ 26426 h 26032"/>
                    <a:gd name="connsiteX13" fmla="*/ 5219 w 11700"/>
                    <a:gd name="connsiteY13" fmla="*/ 25882 h 26032"/>
                    <a:gd name="connsiteX14" fmla="*/ 3859 w 11700"/>
                    <a:gd name="connsiteY14" fmla="*/ 24340 h 26032"/>
                    <a:gd name="connsiteX15" fmla="*/ 3405 w 11700"/>
                    <a:gd name="connsiteY15" fmla="*/ 21256 h 26032"/>
                    <a:gd name="connsiteX16" fmla="*/ 3405 w 11700"/>
                    <a:gd name="connsiteY16" fmla="*/ 8194 h 26032"/>
                    <a:gd name="connsiteX17" fmla="*/ 321 w 11700"/>
                    <a:gd name="connsiteY17" fmla="*/ 8194 h 26032"/>
                    <a:gd name="connsiteX18" fmla="*/ 321 w 11700"/>
                    <a:gd name="connsiteY18" fmla="*/ 7469 h 26032"/>
                    <a:gd name="connsiteX19" fmla="*/ 2680 w 11700"/>
                    <a:gd name="connsiteY19" fmla="*/ 5927 h 26032"/>
                    <a:gd name="connsiteX20" fmla="*/ 4856 w 11700"/>
                    <a:gd name="connsiteY20" fmla="*/ 3296 h 26032"/>
                    <a:gd name="connsiteX21" fmla="*/ 6217 w 11700"/>
                    <a:gd name="connsiteY21" fmla="*/ 394 h 26032"/>
                    <a:gd name="connsiteX22" fmla="*/ 6943 w 11700"/>
                    <a:gd name="connsiteY22" fmla="*/ 575 h 26032"/>
                    <a:gd name="connsiteX23" fmla="*/ 6943 w 11700"/>
                    <a:gd name="connsiteY23" fmla="*/ 575 h 26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1700" h="26032">
                      <a:moveTo>
                        <a:pt x="6943" y="575"/>
                      </a:moveTo>
                      <a:lnTo>
                        <a:pt x="6943" y="6924"/>
                      </a:lnTo>
                      <a:lnTo>
                        <a:pt x="11478" y="6924"/>
                      </a:lnTo>
                      <a:lnTo>
                        <a:pt x="11478" y="8376"/>
                      </a:lnTo>
                      <a:lnTo>
                        <a:pt x="6943" y="8376"/>
                      </a:lnTo>
                      <a:lnTo>
                        <a:pt x="6943" y="20893"/>
                      </a:lnTo>
                      <a:cubicBezTo>
                        <a:pt x="6943" y="22163"/>
                        <a:pt x="7124" y="22979"/>
                        <a:pt x="7487" y="23433"/>
                      </a:cubicBezTo>
                      <a:cubicBezTo>
                        <a:pt x="7850" y="23886"/>
                        <a:pt x="8303" y="24068"/>
                        <a:pt x="8847" y="24068"/>
                      </a:cubicBezTo>
                      <a:cubicBezTo>
                        <a:pt x="9301" y="24068"/>
                        <a:pt x="9755" y="23886"/>
                        <a:pt x="10208" y="23614"/>
                      </a:cubicBezTo>
                      <a:cubicBezTo>
                        <a:pt x="10662" y="23342"/>
                        <a:pt x="11024" y="22888"/>
                        <a:pt x="11206" y="22344"/>
                      </a:cubicBezTo>
                      <a:lnTo>
                        <a:pt x="12022" y="22344"/>
                      </a:lnTo>
                      <a:cubicBezTo>
                        <a:pt x="11569" y="23705"/>
                        <a:pt x="10843" y="24793"/>
                        <a:pt x="9936" y="25428"/>
                      </a:cubicBezTo>
                      <a:cubicBezTo>
                        <a:pt x="9029" y="26154"/>
                        <a:pt x="8122" y="26426"/>
                        <a:pt x="7124" y="26426"/>
                      </a:cubicBezTo>
                      <a:cubicBezTo>
                        <a:pt x="6489" y="26426"/>
                        <a:pt x="5854" y="26244"/>
                        <a:pt x="5219" y="25882"/>
                      </a:cubicBezTo>
                      <a:cubicBezTo>
                        <a:pt x="4584" y="25519"/>
                        <a:pt x="4131" y="24975"/>
                        <a:pt x="3859" y="24340"/>
                      </a:cubicBezTo>
                      <a:cubicBezTo>
                        <a:pt x="3587" y="23705"/>
                        <a:pt x="3405" y="22616"/>
                        <a:pt x="3405" y="21256"/>
                      </a:cubicBezTo>
                      <a:lnTo>
                        <a:pt x="3405" y="8194"/>
                      </a:lnTo>
                      <a:lnTo>
                        <a:pt x="321" y="8194"/>
                      </a:lnTo>
                      <a:lnTo>
                        <a:pt x="321" y="7469"/>
                      </a:lnTo>
                      <a:cubicBezTo>
                        <a:pt x="1138" y="7196"/>
                        <a:pt x="1863" y="6652"/>
                        <a:pt x="2680" y="5927"/>
                      </a:cubicBezTo>
                      <a:cubicBezTo>
                        <a:pt x="3496" y="5201"/>
                        <a:pt x="4222" y="4294"/>
                        <a:pt x="4856" y="3296"/>
                      </a:cubicBezTo>
                      <a:cubicBezTo>
                        <a:pt x="5219" y="2752"/>
                        <a:pt x="5673" y="1754"/>
                        <a:pt x="6217" y="394"/>
                      </a:cubicBezTo>
                      <a:lnTo>
                        <a:pt x="6943" y="575"/>
                      </a:lnTo>
                      <a:lnTo>
                        <a:pt x="6943" y="575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47" name="Dowolny kształt: kształt 46">
                  <a:extLst>
                    <a:ext uri="{FF2B5EF4-FFF2-40B4-BE49-F238E27FC236}">
                      <a16:creationId xmlns:a16="http://schemas.microsoft.com/office/drawing/2014/main" id="{D1663AD3-EA7A-ED62-6BC7-F32E03A516D4}"/>
                    </a:ext>
                  </a:extLst>
                </p:cNvPr>
                <p:cNvSpPr/>
                <p:nvPr/>
              </p:nvSpPr>
              <p:spPr>
                <a:xfrm>
                  <a:off x="4350445" y="1900034"/>
                  <a:ext cx="14422" cy="19773"/>
                </a:xfrm>
                <a:custGeom>
                  <a:avLst/>
                  <a:gdLst>
                    <a:gd name="connsiteX0" fmla="*/ 7135 w 14422"/>
                    <a:gd name="connsiteY0" fmla="*/ 396 h 19773"/>
                    <a:gd name="connsiteX1" fmla="*/ 7135 w 14422"/>
                    <a:gd name="connsiteY1" fmla="*/ 4750 h 19773"/>
                    <a:gd name="connsiteX2" fmla="*/ 12123 w 14422"/>
                    <a:gd name="connsiteY2" fmla="*/ 396 h 19773"/>
                    <a:gd name="connsiteX3" fmla="*/ 14028 w 14422"/>
                    <a:gd name="connsiteY3" fmla="*/ 1122 h 19773"/>
                    <a:gd name="connsiteX4" fmla="*/ 14754 w 14422"/>
                    <a:gd name="connsiteY4" fmla="*/ 2754 h 19773"/>
                    <a:gd name="connsiteX5" fmla="*/ 14210 w 14422"/>
                    <a:gd name="connsiteY5" fmla="*/ 4115 h 19773"/>
                    <a:gd name="connsiteX6" fmla="*/ 12940 w 14422"/>
                    <a:gd name="connsiteY6" fmla="*/ 4659 h 19773"/>
                    <a:gd name="connsiteX7" fmla="*/ 11307 w 14422"/>
                    <a:gd name="connsiteY7" fmla="*/ 3933 h 19773"/>
                    <a:gd name="connsiteX8" fmla="*/ 9946 w 14422"/>
                    <a:gd name="connsiteY8" fmla="*/ 3208 h 19773"/>
                    <a:gd name="connsiteX9" fmla="*/ 9130 w 14422"/>
                    <a:gd name="connsiteY9" fmla="*/ 3661 h 19773"/>
                    <a:gd name="connsiteX10" fmla="*/ 7135 w 14422"/>
                    <a:gd name="connsiteY10" fmla="*/ 6473 h 19773"/>
                    <a:gd name="connsiteX11" fmla="*/ 7135 w 14422"/>
                    <a:gd name="connsiteY11" fmla="*/ 15725 h 19773"/>
                    <a:gd name="connsiteX12" fmla="*/ 7497 w 14422"/>
                    <a:gd name="connsiteY12" fmla="*/ 18174 h 19773"/>
                    <a:gd name="connsiteX13" fmla="*/ 8495 w 14422"/>
                    <a:gd name="connsiteY13" fmla="*/ 19081 h 19773"/>
                    <a:gd name="connsiteX14" fmla="*/ 10491 w 14422"/>
                    <a:gd name="connsiteY14" fmla="*/ 19444 h 19773"/>
                    <a:gd name="connsiteX15" fmla="*/ 10491 w 14422"/>
                    <a:gd name="connsiteY15" fmla="*/ 20169 h 19773"/>
                    <a:gd name="connsiteX16" fmla="*/ 604 w 14422"/>
                    <a:gd name="connsiteY16" fmla="*/ 20169 h 19773"/>
                    <a:gd name="connsiteX17" fmla="*/ 604 w 14422"/>
                    <a:gd name="connsiteY17" fmla="*/ 19444 h 19773"/>
                    <a:gd name="connsiteX18" fmla="*/ 2781 w 14422"/>
                    <a:gd name="connsiteY18" fmla="*/ 18990 h 19773"/>
                    <a:gd name="connsiteX19" fmla="*/ 3506 w 14422"/>
                    <a:gd name="connsiteY19" fmla="*/ 17902 h 19773"/>
                    <a:gd name="connsiteX20" fmla="*/ 3597 w 14422"/>
                    <a:gd name="connsiteY20" fmla="*/ 15816 h 19773"/>
                    <a:gd name="connsiteX21" fmla="*/ 3597 w 14422"/>
                    <a:gd name="connsiteY21" fmla="*/ 8469 h 19773"/>
                    <a:gd name="connsiteX22" fmla="*/ 3416 w 14422"/>
                    <a:gd name="connsiteY22" fmla="*/ 4478 h 19773"/>
                    <a:gd name="connsiteX23" fmla="*/ 2872 w 14422"/>
                    <a:gd name="connsiteY23" fmla="*/ 3571 h 19773"/>
                    <a:gd name="connsiteX24" fmla="*/ 1964 w 14422"/>
                    <a:gd name="connsiteY24" fmla="*/ 3298 h 19773"/>
                    <a:gd name="connsiteX25" fmla="*/ 513 w 14422"/>
                    <a:gd name="connsiteY25" fmla="*/ 3571 h 19773"/>
                    <a:gd name="connsiteX26" fmla="*/ 332 w 14422"/>
                    <a:gd name="connsiteY26" fmla="*/ 2845 h 19773"/>
                    <a:gd name="connsiteX27" fmla="*/ 6228 w 14422"/>
                    <a:gd name="connsiteY27" fmla="*/ 487 h 19773"/>
                    <a:gd name="connsiteX28" fmla="*/ 7135 w 14422"/>
                    <a:gd name="connsiteY28" fmla="*/ 396 h 19773"/>
                    <a:gd name="connsiteX29" fmla="*/ 7135 w 14422"/>
                    <a:gd name="connsiteY29" fmla="*/ 396 h 19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4422" h="19773">
                      <a:moveTo>
                        <a:pt x="7135" y="396"/>
                      </a:moveTo>
                      <a:lnTo>
                        <a:pt x="7135" y="4750"/>
                      </a:lnTo>
                      <a:cubicBezTo>
                        <a:pt x="8767" y="1847"/>
                        <a:pt x="10400" y="396"/>
                        <a:pt x="12123" y="396"/>
                      </a:cubicBezTo>
                      <a:cubicBezTo>
                        <a:pt x="12940" y="396"/>
                        <a:pt x="13575" y="668"/>
                        <a:pt x="14028" y="1122"/>
                      </a:cubicBezTo>
                      <a:cubicBezTo>
                        <a:pt x="14572" y="1575"/>
                        <a:pt x="14754" y="2119"/>
                        <a:pt x="14754" y="2754"/>
                      </a:cubicBezTo>
                      <a:cubicBezTo>
                        <a:pt x="14754" y="3298"/>
                        <a:pt x="14572" y="3752"/>
                        <a:pt x="14210" y="4115"/>
                      </a:cubicBezTo>
                      <a:cubicBezTo>
                        <a:pt x="13847" y="4478"/>
                        <a:pt x="13393" y="4659"/>
                        <a:pt x="12940" y="4659"/>
                      </a:cubicBezTo>
                      <a:cubicBezTo>
                        <a:pt x="12486" y="4659"/>
                        <a:pt x="11851" y="4387"/>
                        <a:pt x="11307" y="3933"/>
                      </a:cubicBezTo>
                      <a:cubicBezTo>
                        <a:pt x="10672" y="3480"/>
                        <a:pt x="10219" y="3208"/>
                        <a:pt x="9946" y="3208"/>
                      </a:cubicBezTo>
                      <a:cubicBezTo>
                        <a:pt x="9674" y="3208"/>
                        <a:pt x="9402" y="3389"/>
                        <a:pt x="9130" y="3661"/>
                      </a:cubicBezTo>
                      <a:cubicBezTo>
                        <a:pt x="8495" y="4205"/>
                        <a:pt x="7860" y="5203"/>
                        <a:pt x="7135" y="6473"/>
                      </a:cubicBezTo>
                      <a:lnTo>
                        <a:pt x="7135" y="15725"/>
                      </a:lnTo>
                      <a:cubicBezTo>
                        <a:pt x="7135" y="16813"/>
                        <a:pt x="7225" y="17630"/>
                        <a:pt x="7497" y="18174"/>
                      </a:cubicBezTo>
                      <a:cubicBezTo>
                        <a:pt x="7679" y="18537"/>
                        <a:pt x="8042" y="18900"/>
                        <a:pt x="8495" y="19081"/>
                      </a:cubicBezTo>
                      <a:cubicBezTo>
                        <a:pt x="8949" y="19353"/>
                        <a:pt x="9674" y="19444"/>
                        <a:pt x="10491" y="19444"/>
                      </a:cubicBezTo>
                      <a:lnTo>
                        <a:pt x="10491" y="20169"/>
                      </a:lnTo>
                      <a:lnTo>
                        <a:pt x="604" y="20169"/>
                      </a:lnTo>
                      <a:lnTo>
                        <a:pt x="604" y="19444"/>
                      </a:lnTo>
                      <a:cubicBezTo>
                        <a:pt x="1602" y="19444"/>
                        <a:pt x="2327" y="19262"/>
                        <a:pt x="2781" y="18990"/>
                      </a:cubicBezTo>
                      <a:cubicBezTo>
                        <a:pt x="3144" y="18809"/>
                        <a:pt x="3416" y="18446"/>
                        <a:pt x="3506" y="17902"/>
                      </a:cubicBezTo>
                      <a:cubicBezTo>
                        <a:pt x="3597" y="17630"/>
                        <a:pt x="3597" y="16995"/>
                        <a:pt x="3597" y="15816"/>
                      </a:cubicBezTo>
                      <a:lnTo>
                        <a:pt x="3597" y="8469"/>
                      </a:lnTo>
                      <a:cubicBezTo>
                        <a:pt x="3597" y="6201"/>
                        <a:pt x="3506" y="4840"/>
                        <a:pt x="3416" y="4478"/>
                      </a:cubicBezTo>
                      <a:cubicBezTo>
                        <a:pt x="3325" y="4024"/>
                        <a:pt x="3144" y="3752"/>
                        <a:pt x="2872" y="3571"/>
                      </a:cubicBezTo>
                      <a:cubicBezTo>
                        <a:pt x="2599" y="3389"/>
                        <a:pt x="2327" y="3298"/>
                        <a:pt x="1964" y="3298"/>
                      </a:cubicBezTo>
                      <a:cubicBezTo>
                        <a:pt x="1511" y="3298"/>
                        <a:pt x="1057" y="3389"/>
                        <a:pt x="513" y="3571"/>
                      </a:cubicBezTo>
                      <a:lnTo>
                        <a:pt x="332" y="2845"/>
                      </a:lnTo>
                      <a:lnTo>
                        <a:pt x="6228" y="487"/>
                      </a:lnTo>
                      <a:lnTo>
                        <a:pt x="7135" y="396"/>
                      </a:lnTo>
                      <a:lnTo>
                        <a:pt x="7135" y="396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48" name="Dowolny kształt: kształt 47">
                  <a:extLst>
                    <a:ext uri="{FF2B5EF4-FFF2-40B4-BE49-F238E27FC236}">
                      <a16:creationId xmlns:a16="http://schemas.microsoft.com/office/drawing/2014/main" id="{885EDD83-80C5-0F70-B7F6-3E3E5EEC8FCE}"/>
                    </a:ext>
                  </a:extLst>
                </p:cNvPr>
                <p:cNvSpPr/>
                <p:nvPr/>
              </p:nvSpPr>
              <p:spPr>
                <a:xfrm>
                  <a:off x="4364776" y="1900488"/>
                  <a:ext cx="21496" cy="19955"/>
                </a:xfrm>
                <a:custGeom>
                  <a:avLst/>
                  <a:gdLst>
                    <a:gd name="connsiteX0" fmla="*/ 18578 w 21496"/>
                    <a:gd name="connsiteY0" fmla="*/ 487 h 19955"/>
                    <a:gd name="connsiteX1" fmla="*/ 18578 w 21496"/>
                    <a:gd name="connsiteY1" fmla="*/ 12188 h 19955"/>
                    <a:gd name="connsiteX2" fmla="*/ 18759 w 21496"/>
                    <a:gd name="connsiteY2" fmla="*/ 16270 h 19955"/>
                    <a:gd name="connsiteX3" fmla="*/ 19303 w 21496"/>
                    <a:gd name="connsiteY3" fmla="*/ 17267 h 19955"/>
                    <a:gd name="connsiteX4" fmla="*/ 20120 w 21496"/>
                    <a:gd name="connsiteY4" fmla="*/ 17539 h 19955"/>
                    <a:gd name="connsiteX5" fmla="*/ 21571 w 21496"/>
                    <a:gd name="connsiteY5" fmla="*/ 17177 h 19955"/>
                    <a:gd name="connsiteX6" fmla="*/ 21843 w 21496"/>
                    <a:gd name="connsiteY6" fmla="*/ 17902 h 19955"/>
                    <a:gd name="connsiteX7" fmla="*/ 16038 w 21496"/>
                    <a:gd name="connsiteY7" fmla="*/ 20261 h 19955"/>
                    <a:gd name="connsiteX8" fmla="*/ 15131 w 21496"/>
                    <a:gd name="connsiteY8" fmla="*/ 20261 h 19955"/>
                    <a:gd name="connsiteX9" fmla="*/ 15131 w 21496"/>
                    <a:gd name="connsiteY9" fmla="*/ 16179 h 19955"/>
                    <a:gd name="connsiteX10" fmla="*/ 11321 w 21496"/>
                    <a:gd name="connsiteY10" fmla="*/ 19626 h 19955"/>
                    <a:gd name="connsiteX11" fmla="*/ 8510 w 21496"/>
                    <a:gd name="connsiteY11" fmla="*/ 20351 h 19955"/>
                    <a:gd name="connsiteX12" fmla="*/ 5698 w 21496"/>
                    <a:gd name="connsiteY12" fmla="*/ 19444 h 19955"/>
                    <a:gd name="connsiteX13" fmla="*/ 4065 w 21496"/>
                    <a:gd name="connsiteY13" fmla="*/ 16995 h 19955"/>
                    <a:gd name="connsiteX14" fmla="*/ 3611 w 21496"/>
                    <a:gd name="connsiteY14" fmla="*/ 12823 h 19955"/>
                    <a:gd name="connsiteX15" fmla="*/ 3611 w 21496"/>
                    <a:gd name="connsiteY15" fmla="*/ 4206 h 19955"/>
                    <a:gd name="connsiteX16" fmla="*/ 3339 w 21496"/>
                    <a:gd name="connsiteY16" fmla="*/ 2301 h 19955"/>
                    <a:gd name="connsiteX17" fmla="*/ 2432 w 21496"/>
                    <a:gd name="connsiteY17" fmla="*/ 1485 h 19955"/>
                    <a:gd name="connsiteX18" fmla="*/ 346 w 21496"/>
                    <a:gd name="connsiteY18" fmla="*/ 1213 h 19955"/>
                    <a:gd name="connsiteX19" fmla="*/ 346 w 21496"/>
                    <a:gd name="connsiteY19" fmla="*/ 396 h 19955"/>
                    <a:gd name="connsiteX20" fmla="*/ 7149 w 21496"/>
                    <a:gd name="connsiteY20" fmla="*/ 396 h 19955"/>
                    <a:gd name="connsiteX21" fmla="*/ 7149 w 21496"/>
                    <a:gd name="connsiteY21" fmla="*/ 13458 h 19955"/>
                    <a:gd name="connsiteX22" fmla="*/ 8056 w 21496"/>
                    <a:gd name="connsiteY22" fmla="*/ 16995 h 19955"/>
                    <a:gd name="connsiteX23" fmla="*/ 10324 w 21496"/>
                    <a:gd name="connsiteY23" fmla="*/ 17812 h 19955"/>
                    <a:gd name="connsiteX24" fmla="*/ 12410 w 21496"/>
                    <a:gd name="connsiteY24" fmla="*/ 17267 h 19955"/>
                    <a:gd name="connsiteX25" fmla="*/ 15131 w 21496"/>
                    <a:gd name="connsiteY25" fmla="*/ 15090 h 19955"/>
                    <a:gd name="connsiteX26" fmla="*/ 15131 w 21496"/>
                    <a:gd name="connsiteY26" fmla="*/ 4115 h 19955"/>
                    <a:gd name="connsiteX27" fmla="*/ 14496 w 21496"/>
                    <a:gd name="connsiteY27" fmla="*/ 1938 h 19955"/>
                    <a:gd name="connsiteX28" fmla="*/ 12047 w 21496"/>
                    <a:gd name="connsiteY28" fmla="*/ 1303 h 19955"/>
                    <a:gd name="connsiteX29" fmla="*/ 12047 w 21496"/>
                    <a:gd name="connsiteY29" fmla="*/ 487 h 19955"/>
                    <a:gd name="connsiteX30" fmla="*/ 18578 w 21496"/>
                    <a:gd name="connsiteY30" fmla="*/ 487 h 19955"/>
                    <a:gd name="connsiteX31" fmla="*/ 18578 w 21496"/>
                    <a:gd name="connsiteY31" fmla="*/ 487 h 19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1496" h="19955">
                      <a:moveTo>
                        <a:pt x="18578" y="487"/>
                      </a:moveTo>
                      <a:lnTo>
                        <a:pt x="18578" y="12188"/>
                      </a:lnTo>
                      <a:cubicBezTo>
                        <a:pt x="18578" y="14456"/>
                        <a:pt x="18668" y="15816"/>
                        <a:pt x="18759" y="16270"/>
                      </a:cubicBezTo>
                      <a:cubicBezTo>
                        <a:pt x="18850" y="16723"/>
                        <a:pt x="19031" y="17086"/>
                        <a:pt x="19303" y="17267"/>
                      </a:cubicBezTo>
                      <a:cubicBezTo>
                        <a:pt x="19575" y="17449"/>
                        <a:pt x="19848" y="17539"/>
                        <a:pt x="20120" y="17539"/>
                      </a:cubicBezTo>
                      <a:cubicBezTo>
                        <a:pt x="20573" y="17539"/>
                        <a:pt x="21027" y="17449"/>
                        <a:pt x="21571" y="17177"/>
                      </a:cubicBezTo>
                      <a:lnTo>
                        <a:pt x="21843" y="17902"/>
                      </a:lnTo>
                      <a:lnTo>
                        <a:pt x="16038" y="20261"/>
                      </a:lnTo>
                      <a:lnTo>
                        <a:pt x="15131" y="20261"/>
                      </a:lnTo>
                      <a:lnTo>
                        <a:pt x="15131" y="16179"/>
                      </a:lnTo>
                      <a:cubicBezTo>
                        <a:pt x="13498" y="17993"/>
                        <a:pt x="12228" y="19081"/>
                        <a:pt x="11321" y="19626"/>
                      </a:cubicBezTo>
                      <a:cubicBezTo>
                        <a:pt x="10414" y="20079"/>
                        <a:pt x="9507" y="20351"/>
                        <a:pt x="8510" y="20351"/>
                      </a:cubicBezTo>
                      <a:cubicBezTo>
                        <a:pt x="7421" y="20351"/>
                        <a:pt x="6514" y="20079"/>
                        <a:pt x="5698" y="19444"/>
                      </a:cubicBezTo>
                      <a:cubicBezTo>
                        <a:pt x="4881" y="18809"/>
                        <a:pt x="4337" y="17993"/>
                        <a:pt x="4065" y="16995"/>
                      </a:cubicBezTo>
                      <a:cubicBezTo>
                        <a:pt x="3793" y="15998"/>
                        <a:pt x="3611" y="14637"/>
                        <a:pt x="3611" y="12823"/>
                      </a:cubicBezTo>
                      <a:lnTo>
                        <a:pt x="3611" y="4206"/>
                      </a:lnTo>
                      <a:cubicBezTo>
                        <a:pt x="3611" y="3299"/>
                        <a:pt x="3521" y="2664"/>
                        <a:pt x="3339" y="2301"/>
                      </a:cubicBezTo>
                      <a:cubicBezTo>
                        <a:pt x="3158" y="1938"/>
                        <a:pt x="2886" y="1666"/>
                        <a:pt x="2432" y="1485"/>
                      </a:cubicBezTo>
                      <a:cubicBezTo>
                        <a:pt x="2070" y="1303"/>
                        <a:pt x="1344" y="1213"/>
                        <a:pt x="346" y="1213"/>
                      </a:cubicBezTo>
                      <a:lnTo>
                        <a:pt x="346" y="396"/>
                      </a:lnTo>
                      <a:lnTo>
                        <a:pt x="7149" y="396"/>
                      </a:lnTo>
                      <a:lnTo>
                        <a:pt x="7149" y="13458"/>
                      </a:lnTo>
                      <a:cubicBezTo>
                        <a:pt x="7149" y="15272"/>
                        <a:pt x="7421" y="16451"/>
                        <a:pt x="8056" y="16995"/>
                      </a:cubicBezTo>
                      <a:cubicBezTo>
                        <a:pt x="8691" y="17539"/>
                        <a:pt x="9417" y="17812"/>
                        <a:pt x="10324" y="17812"/>
                      </a:cubicBezTo>
                      <a:cubicBezTo>
                        <a:pt x="10959" y="17812"/>
                        <a:pt x="11593" y="17630"/>
                        <a:pt x="12410" y="17267"/>
                      </a:cubicBezTo>
                      <a:cubicBezTo>
                        <a:pt x="13226" y="16905"/>
                        <a:pt x="14133" y="16179"/>
                        <a:pt x="15131" y="15090"/>
                      </a:cubicBezTo>
                      <a:lnTo>
                        <a:pt x="15131" y="4115"/>
                      </a:lnTo>
                      <a:cubicBezTo>
                        <a:pt x="15131" y="3027"/>
                        <a:pt x="14950" y="2301"/>
                        <a:pt x="14496" y="1938"/>
                      </a:cubicBezTo>
                      <a:cubicBezTo>
                        <a:pt x="14133" y="1575"/>
                        <a:pt x="13226" y="1303"/>
                        <a:pt x="12047" y="1303"/>
                      </a:cubicBezTo>
                      <a:lnTo>
                        <a:pt x="12047" y="487"/>
                      </a:lnTo>
                      <a:lnTo>
                        <a:pt x="18578" y="487"/>
                      </a:lnTo>
                      <a:lnTo>
                        <a:pt x="18578" y="487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49" name="Dowolny kształt: kształt 48">
                  <a:extLst>
                    <a:ext uri="{FF2B5EF4-FFF2-40B4-BE49-F238E27FC236}">
                      <a16:creationId xmlns:a16="http://schemas.microsoft.com/office/drawing/2014/main" id="{8205E8BA-960D-00CF-02A0-E072CE7D6BF1}"/>
                    </a:ext>
                  </a:extLst>
                </p:cNvPr>
                <p:cNvSpPr/>
                <p:nvPr/>
              </p:nvSpPr>
              <p:spPr>
                <a:xfrm>
                  <a:off x="4387815" y="1900034"/>
                  <a:ext cx="16326" cy="20499"/>
                </a:xfrm>
                <a:custGeom>
                  <a:avLst/>
                  <a:gdLst>
                    <a:gd name="connsiteX0" fmla="*/ 16689 w 16326"/>
                    <a:gd name="connsiteY0" fmla="*/ 12913 h 20499"/>
                    <a:gd name="connsiteX1" fmla="*/ 13605 w 16326"/>
                    <a:gd name="connsiteY1" fmla="*/ 18809 h 20499"/>
                    <a:gd name="connsiteX2" fmla="*/ 8526 w 16326"/>
                    <a:gd name="connsiteY2" fmla="*/ 20895 h 20499"/>
                    <a:gd name="connsiteX3" fmla="*/ 2812 w 16326"/>
                    <a:gd name="connsiteY3" fmla="*/ 18084 h 20499"/>
                    <a:gd name="connsiteX4" fmla="*/ 363 w 16326"/>
                    <a:gd name="connsiteY4" fmla="*/ 10646 h 20499"/>
                    <a:gd name="connsiteX5" fmla="*/ 3084 w 16326"/>
                    <a:gd name="connsiteY5" fmla="*/ 3208 h 20499"/>
                    <a:gd name="connsiteX6" fmla="*/ 9614 w 16326"/>
                    <a:gd name="connsiteY6" fmla="*/ 396 h 20499"/>
                    <a:gd name="connsiteX7" fmla="*/ 14331 w 16326"/>
                    <a:gd name="connsiteY7" fmla="*/ 1938 h 20499"/>
                    <a:gd name="connsiteX8" fmla="*/ 16145 w 16326"/>
                    <a:gd name="connsiteY8" fmla="*/ 5022 h 20499"/>
                    <a:gd name="connsiteX9" fmla="*/ 15601 w 16326"/>
                    <a:gd name="connsiteY9" fmla="*/ 6292 h 20499"/>
                    <a:gd name="connsiteX10" fmla="*/ 14150 w 16326"/>
                    <a:gd name="connsiteY10" fmla="*/ 6746 h 20499"/>
                    <a:gd name="connsiteX11" fmla="*/ 12245 w 16326"/>
                    <a:gd name="connsiteY11" fmla="*/ 5929 h 20499"/>
                    <a:gd name="connsiteX12" fmla="*/ 11791 w 16326"/>
                    <a:gd name="connsiteY12" fmla="*/ 4206 h 20499"/>
                    <a:gd name="connsiteX13" fmla="*/ 10975 w 16326"/>
                    <a:gd name="connsiteY13" fmla="*/ 2301 h 20499"/>
                    <a:gd name="connsiteX14" fmla="*/ 8889 w 16326"/>
                    <a:gd name="connsiteY14" fmla="*/ 1666 h 20499"/>
                    <a:gd name="connsiteX15" fmla="*/ 5442 w 16326"/>
                    <a:gd name="connsiteY15" fmla="*/ 3208 h 20499"/>
                    <a:gd name="connsiteX16" fmla="*/ 3719 w 16326"/>
                    <a:gd name="connsiteY16" fmla="*/ 8650 h 20499"/>
                    <a:gd name="connsiteX17" fmla="*/ 5442 w 16326"/>
                    <a:gd name="connsiteY17" fmla="*/ 14818 h 20499"/>
                    <a:gd name="connsiteX18" fmla="*/ 10068 w 16326"/>
                    <a:gd name="connsiteY18" fmla="*/ 17449 h 20499"/>
                    <a:gd name="connsiteX19" fmla="*/ 13787 w 16326"/>
                    <a:gd name="connsiteY19" fmla="*/ 15997 h 20499"/>
                    <a:gd name="connsiteX20" fmla="*/ 16054 w 16326"/>
                    <a:gd name="connsiteY20" fmla="*/ 12460 h 20499"/>
                    <a:gd name="connsiteX21" fmla="*/ 16689 w 16326"/>
                    <a:gd name="connsiteY21" fmla="*/ 12913 h 20499"/>
                    <a:gd name="connsiteX22" fmla="*/ 16689 w 16326"/>
                    <a:gd name="connsiteY22" fmla="*/ 12913 h 20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6326" h="20499">
                      <a:moveTo>
                        <a:pt x="16689" y="12913"/>
                      </a:moveTo>
                      <a:cubicBezTo>
                        <a:pt x="16145" y="15453"/>
                        <a:pt x="15147" y="17449"/>
                        <a:pt x="13605" y="18809"/>
                      </a:cubicBezTo>
                      <a:cubicBezTo>
                        <a:pt x="12063" y="20170"/>
                        <a:pt x="10431" y="20895"/>
                        <a:pt x="8526" y="20895"/>
                      </a:cubicBezTo>
                      <a:cubicBezTo>
                        <a:pt x="6349" y="20895"/>
                        <a:pt x="4444" y="19988"/>
                        <a:pt x="2812" y="18084"/>
                      </a:cubicBezTo>
                      <a:cubicBezTo>
                        <a:pt x="1179" y="16179"/>
                        <a:pt x="363" y="13730"/>
                        <a:pt x="363" y="10646"/>
                      </a:cubicBezTo>
                      <a:cubicBezTo>
                        <a:pt x="363" y="7562"/>
                        <a:pt x="1270" y="5113"/>
                        <a:pt x="3084" y="3208"/>
                      </a:cubicBezTo>
                      <a:cubicBezTo>
                        <a:pt x="4898" y="1303"/>
                        <a:pt x="7075" y="396"/>
                        <a:pt x="9614" y="396"/>
                      </a:cubicBezTo>
                      <a:cubicBezTo>
                        <a:pt x="11519" y="396"/>
                        <a:pt x="13061" y="940"/>
                        <a:pt x="14331" y="1938"/>
                      </a:cubicBezTo>
                      <a:cubicBezTo>
                        <a:pt x="15601" y="2936"/>
                        <a:pt x="16145" y="4024"/>
                        <a:pt x="16145" y="5022"/>
                      </a:cubicBezTo>
                      <a:cubicBezTo>
                        <a:pt x="16145" y="5566"/>
                        <a:pt x="15964" y="6020"/>
                        <a:pt x="15601" y="6292"/>
                      </a:cubicBezTo>
                      <a:cubicBezTo>
                        <a:pt x="15238" y="6655"/>
                        <a:pt x="14785" y="6746"/>
                        <a:pt x="14150" y="6746"/>
                      </a:cubicBezTo>
                      <a:cubicBezTo>
                        <a:pt x="13333" y="6746"/>
                        <a:pt x="12698" y="6473"/>
                        <a:pt x="12245" y="5929"/>
                      </a:cubicBezTo>
                      <a:cubicBezTo>
                        <a:pt x="11973" y="5657"/>
                        <a:pt x="11882" y="5113"/>
                        <a:pt x="11791" y="4206"/>
                      </a:cubicBezTo>
                      <a:cubicBezTo>
                        <a:pt x="11701" y="3389"/>
                        <a:pt x="11428" y="2755"/>
                        <a:pt x="10975" y="2301"/>
                      </a:cubicBezTo>
                      <a:cubicBezTo>
                        <a:pt x="10521" y="1847"/>
                        <a:pt x="9796" y="1666"/>
                        <a:pt x="8889" y="1666"/>
                      </a:cubicBezTo>
                      <a:cubicBezTo>
                        <a:pt x="7437" y="1666"/>
                        <a:pt x="6349" y="2210"/>
                        <a:pt x="5442" y="3208"/>
                      </a:cubicBezTo>
                      <a:cubicBezTo>
                        <a:pt x="4263" y="4569"/>
                        <a:pt x="3719" y="6383"/>
                        <a:pt x="3719" y="8650"/>
                      </a:cubicBezTo>
                      <a:cubicBezTo>
                        <a:pt x="3719" y="10918"/>
                        <a:pt x="4263" y="13004"/>
                        <a:pt x="5442" y="14818"/>
                      </a:cubicBezTo>
                      <a:cubicBezTo>
                        <a:pt x="6621" y="16542"/>
                        <a:pt x="8163" y="17449"/>
                        <a:pt x="10068" y="17449"/>
                      </a:cubicBezTo>
                      <a:cubicBezTo>
                        <a:pt x="11428" y="17449"/>
                        <a:pt x="12698" y="16995"/>
                        <a:pt x="13787" y="15997"/>
                      </a:cubicBezTo>
                      <a:cubicBezTo>
                        <a:pt x="14603" y="15362"/>
                        <a:pt x="15329" y="14183"/>
                        <a:pt x="16054" y="12460"/>
                      </a:cubicBezTo>
                      <a:lnTo>
                        <a:pt x="16689" y="12913"/>
                      </a:lnTo>
                      <a:lnTo>
                        <a:pt x="16689" y="12913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50" name="Dowolny kształt: kształt 49">
                  <a:extLst>
                    <a:ext uri="{FF2B5EF4-FFF2-40B4-BE49-F238E27FC236}">
                      <a16:creationId xmlns:a16="http://schemas.microsoft.com/office/drawing/2014/main" id="{EFC706C2-4FFF-EF73-58A4-4D9D9C544961}"/>
                    </a:ext>
                  </a:extLst>
                </p:cNvPr>
                <p:cNvSpPr/>
                <p:nvPr/>
              </p:nvSpPr>
              <p:spPr>
                <a:xfrm>
                  <a:off x="4405865" y="1894048"/>
                  <a:ext cx="11700" cy="26032"/>
                </a:xfrm>
                <a:custGeom>
                  <a:avLst/>
                  <a:gdLst>
                    <a:gd name="connsiteX0" fmla="*/ 6997 w 11700"/>
                    <a:gd name="connsiteY0" fmla="*/ 575 h 26032"/>
                    <a:gd name="connsiteX1" fmla="*/ 6997 w 11700"/>
                    <a:gd name="connsiteY1" fmla="*/ 6924 h 26032"/>
                    <a:gd name="connsiteX2" fmla="*/ 11532 w 11700"/>
                    <a:gd name="connsiteY2" fmla="*/ 6924 h 26032"/>
                    <a:gd name="connsiteX3" fmla="*/ 11532 w 11700"/>
                    <a:gd name="connsiteY3" fmla="*/ 8376 h 26032"/>
                    <a:gd name="connsiteX4" fmla="*/ 6997 w 11700"/>
                    <a:gd name="connsiteY4" fmla="*/ 8376 h 26032"/>
                    <a:gd name="connsiteX5" fmla="*/ 6997 w 11700"/>
                    <a:gd name="connsiteY5" fmla="*/ 20893 h 26032"/>
                    <a:gd name="connsiteX6" fmla="*/ 7541 w 11700"/>
                    <a:gd name="connsiteY6" fmla="*/ 23433 h 26032"/>
                    <a:gd name="connsiteX7" fmla="*/ 8901 w 11700"/>
                    <a:gd name="connsiteY7" fmla="*/ 24068 h 26032"/>
                    <a:gd name="connsiteX8" fmla="*/ 10262 w 11700"/>
                    <a:gd name="connsiteY8" fmla="*/ 23614 h 26032"/>
                    <a:gd name="connsiteX9" fmla="*/ 11260 w 11700"/>
                    <a:gd name="connsiteY9" fmla="*/ 22344 h 26032"/>
                    <a:gd name="connsiteX10" fmla="*/ 12076 w 11700"/>
                    <a:gd name="connsiteY10" fmla="*/ 22344 h 26032"/>
                    <a:gd name="connsiteX11" fmla="*/ 9990 w 11700"/>
                    <a:gd name="connsiteY11" fmla="*/ 25428 h 26032"/>
                    <a:gd name="connsiteX12" fmla="*/ 7178 w 11700"/>
                    <a:gd name="connsiteY12" fmla="*/ 26426 h 26032"/>
                    <a:gd name="connsiteX13" fmla="*/ 5273 w 11700"/>
                    <a:gd name="connsiteY13" fmla="*/ 25882 h 26032"/>
                    <a:gd name="connsiteX14" fmla="*/ 3913 w 11700"/>
                    <a:gd name="connsiteY14" fmla="*/ 24340 h 26032"/>
                    <a:gd name="connsiteX15" fmla="*/ 3459 w 11700"/>
                    <a:gd name="connsiteY15" fmla="*/ 21256 h 26032"/>
                    <a:gd name="connsiteX16" fmla="*/ 3459 w 11700"/>
                    <a:gd name="connsiteY16" fmla="*/ 8194 h 26032"/>
                    <a:gd name="connsiteX17" fmla="*/ 375 w 11700"/>
                    <a:gd name="connsiteY17" fmla="*/ 8194 h 26032"/>
                    <a:gd name="connsiteX18" fmla="*/ 375 w 11700"/>
                    <a:gd name="connsiteY18" fmla="*/ 7469 h 26032"/>
                    <a:gd name="connsiteX19" fmla="*/ 2733 w 11700"/>
                    <a:gd name="connsiteY19" fmla="*/ 5927 h 26032"/>
                    <a:gd name="connsiteX20" fmla="*/ 4910 w 11700"/>
                    <a:gd name="connsiteY20" fmla="*/ 3296 h 26032"/>
                    <a:gd name="connsiteX21" fmla="*/ 6271 w 11700"/>
                    <a:gd name="connsiteY21" fmla="*/ 394 h 26032"/>
                    <a:gd name="connsiteX22" fmla="*/ 6997 w 11700"/>
                    <a:gd name="connsiteY22" fmla="*/ 575 h 26032"/>
                    <a:gd name="connsiteX23" fmla="*/ 6997 w 11700"/>
                    <a:gd name="connsiteY23" fmla="*/ 575 h 26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1700" h="26032">
                      <a:moveTo>
                        <a:pt x="6997" y="575"/>
                      </a:moveTo>
                      <a:lnTo>
                        <a:pt x="6997" y="6924"/>
                      </a:lnTo>
                      <a:lnTo>
                        <a:pt x="11532" y="6924"/>
                      </a:lnTo>
                      <a:lnTo>
                        <a:pt x="11532" y="8376"/>
                      </a:lnTo>
                      <a:lnTo>
                        <a:pt x="6997" y="8376"/>
                      </a:lnTo>
                      <a:lnTo>
                        <a:pt x="6997" y="20893"/>
                      </a:lnTo>
                      <a:cubicBezTo>
                        <a:pt x="6997" y="22163"/>
                        <a:pt x="7178" y="22979"/>
                        <a:pt x="7541" y="23433"/>
                      </a:cubicBezTo>
                      <a:cubicBezTo>
                        <a:pt x="7904" y="23886"/>
                        <a:pt x="8357" y="24068"/>
                        <a:pt x="8901" y="24068"/>
                      </a:cubicBezTo>
                      <a:cubicBezTo>
                        <a:pt x="9355" y="24068"/>
                        <a:pt x="9808" y="23886"/>
                        <a:pt x="10262" y="23614"/>
                      </a:cubicBezTo>
                      <a:cubicBezTo>
                        <a:pt x="10715" y="23342"/>
                        <a:pt x="11078" y="22888"/>
                        <a:pt x="11260" y="22344"/>
                      </a:cubicBezTo>
                      <a:lnTo>
                        <a:pt x="12076" y="22344"/>
                      </a:lnTo>
                      <a:cubicBezTo>
                        <a:pt x="11622" y="23705"/>
                        <a:pt x="10897" y="24793"/>
                        <a:pt x="9990" y="25428"/>
                      </a:cubicBezTo>
                      <a:cubicBezTo>
                        <a:pt x="9083" y="26154"/>
                        <a:pt x="8176" y="26426"/>
                        <a:pt x="7178" y="26426"/>
                      </a:cubicBezTo>
                      <a:cubicBezTo>
                        <a:pt x="6543" y="26426"/>
                        <a:pt x="5908" y="26244"/>
                        <a:pt x="5273" y="25882"/>
                      </a:cubicBezTo>
                      <a:cubicBezTo>
                        <a:pt x="4638" y="25519"/>
                        <a:pt x="4185" y="24975"/>
                        <a:pt x="3913" y="24340"/>
                      </a:cubicBezTo>
                      <a:cubicBezTo>
                        <a:pt x="3640" y="23705"/>
                        <a:pt x="3459" y="22616"/>
                        <a:pt x="3459" y="21256"/>
                      </a:cubicBezTo>
                      <a:lnTo>
                        <a:pt x="3459" y="8194"/>
                      </a:lnTo>
                      <a:lnTo>
                        <a:pt x="375" y="8194"/>
                      </a:lnTo>
                      <a:lnTo>
                        <a:pt x="375" y="7469"/>
                      </a:lnTo>
                      <a:cubicBezTo>
                        <a:pt x="1191" y="7196"/>
                        <a:pt x="1917" y="6652"/>
                        <a:pt x="2733" y="5927"/>
                      </a:cubicBezTo>
                      <a:cubicBezTo>
                        <a:pt x="3550" y="5201"/>
                        <a:pt x="4275" y="4294"/>
                        <a:pt x="4910" y="3296"/>
                      </a:cubicBezTo>
                      <a:cubicBezTo>
                        <a:pt x="5273" y="2752"/>
                        <a:pt x="5727" y="1754"/>
                        <a:pt x="6271" y="394"/>
                      </a:cubicBezTo>
                      <a:lnTo>
                        <a:pt x="6997" y="575"/>
                      </a:lnTo>
                      <a:lnTo>
                        <a:pt x="6997" y="575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51" name="Dowolny kształt: kształt 50">
                  <a:extLst>
                    <a:ext uri="{FF2B5EF4-FFF2-40B4-BE49-F238E27FC236}">
                      <a16:creationId xmlns:a16="http://schemas.microsoft.com/office/drawing/2014/main" id="{0AFD74F4-332D-60F2-AE84-7FC3B4693D41}"/>
                    </a:ext>
                  </a:extLst>
                </p:cNvPr>
                <p:cNvSpPr/>
                <p:nvPr/>
              </p:nvSpPr>
              <p:spPr>
                <a:xfrm>
                  <a:off x="4418745" y="1889876"/>
                  <a:ext cx="9796" cy="30023"/>
                </a:xfrm>
                <a:custGeom>
                  <a:avLst/>
                  <a:gdLst>
                    <a:gd name="connsiteX0" fmla="*/ 5464 w 9796"/>
                    <a:gd name="connsiteY0" fmla="*/ 392 h 30023"/>
                    <a:gd name="connsiteX1" fmla="*/ 7006 w 9796"/>
                    <a:gd name="connsiteY1" fmla="*/ 1027 h 30023"/>
                    <a:gd name="connsiteX2" fmla="*/ 7641 w 9796"/>
                    <a:gd name="connsiteY2" fmla="*/ 2569 h 30023"/>
                    <a:gd name="connsiteX3" fmla="*/ 7006 w 9796"/>
                    <a:gd name="connsiteY3" fmla="*/ 4111 h 30023"/>
                    <a:gd name="connsiteX4" fmla="*/ 5464 w 9796"/>
                    <a:gd name="connsiteY4" fmla="*/ 4746 h 30023"/>
                    <a:gd name="connsiteX5" fmla="*/ 3922 w 9796"/>
                    <a:gd name="connsiteY5" fmla="*/ 4111 h 30023"/>
                    <a:gd name="connsiteX6" fmla="*/ 3287 w 9796"/>
                    <a:gd name="connsiteY6" fmla="*/ 2569 h 30023"/>
                    <a:gd name="connsiteX7" fmla="*/ 3922 w 9796"/>
                    <a:gd name="connsiteY7" fmla="*/ 1027 h 30023"/>
                    <a:gd name="connsiteX8" fmla="*/ 5464 w 9796"/>
                    <a:gd name="connsiteY8" fmla="*/ 392 h 30023"/>
                    <a:gd name="connsiteX9" fmla="*/ 5464 w 9796"/>
                    <a:gd name="connsiteY9" fmla="*/ 392 h 30023"/>
                    <a:gd name="connsiteX10" fmla="*/ 7188 w 9796"/>
                    <a:gd name="connsiteY10" fmla="*/ 10551 h 30023"/>
                    <a:gd name="connsiteX11" fmla="*/ 7188 w 9796"/>
                    <a:gd name="connsiteY11" fmla="*/ 26061 h 30023"/>
                    <a:gd name="connsiteX12" fmla="*/ 7460 w 9796"/>
                    <a:gd name="connsiteY12" fmla="*/ 28510 h 30023"/>
                    <a:gd name="connsiteX13" fmla="*/ 8276 w 9796"/>
                    <a:gd name="connsiteY13" fmla="*/ 29417 h 30023"/>
                    <a:gd name="connsiteX14" fmla="*/ 10181 w 9796"/>
                    <a:gd name="connsiteY14" fmla="*/ 29689 h 30023"/>
                    <a:gd name="connsiteX15" fmla="*/ 10181 w 9796"/>
                    <a:gd name="connsiteY15" fmla="*/ 30415 h 30023"/>
                    <a:gd name="connsiteX16" fmla="*/ 747 w 9796"/>
                    <a:gd name="connsiteY16" fmla="*/ 30415 h 30023"/>
                    <a:gd name="connsiteX17" fmla="*/ 747 w 9796"/>
                    <a:gd name="connsiteY17" fmla="*/ 29689 h 30023"/>
                    <a:gd name="connsiteX18" fmla="*/ 2652 w 9796"/>
                    <a:gd name="connsiteY18" fmla="*/ 29417 h 30023"/>
                    <a:gd name="connsiteX19" fmla="*/ 3378 w 9796"/>
                    <a:gd name="connsiteY19" fmla="*/ 28510 h 30023"/>
                    <a:gd name="connsiteX20" fmla="*/ 3650 w 9796"/>
                    <a:gd name="connsiteY20" fmla="*/ 26061 h 30023"/>
                    <a:gd name="connsiteX21" fmla="*/ 3650 w 9796"/>
                    <a:gd name="connsiteY21" fmla="*/ 18623 h 30023"/>
                    <a:gd name="connsiteX22" fmla="*/ 3469 w 9796"/>
                    <a:gd name="connsiteY22" fmla="*/ 14542 h 30023"/>
                    <a:gd name="connsiteX23" fmla="*/ 3015 w 9796"/>
                    <a:gd name="connsiteY23" fmla="*/ 13635 h 30023"/>
                    <a:gd name="connsiteX24" fmla="*/ 2108 w 9796"/>
                    <a:gd name="connsiteY24" fmla="*/ 13363 h 30023"/>
                    <a:gd name="connsiteX25" fmla="*/ 657 w 9796"/>
                    <a:gd name="connsiteY25" fmla="*/ 13635 h 30023"/>
                    <a:gd name="connsiteX26" fmla="*/ 385 w 9796"/>
                    <a:gd name="connsiteY26" fmla="*/ 12909 h 30023"/>
                    <a:gd name="connsiteX27" fmla="*/ 6190 w 9796"/>
                    <a:gd name="connsiteY27" fmla="*/ 10551 h 30023"/>
                    <a:gd name="connsiteX28" fmla="*/ 7188 w 9796"/>
                    <a:gd name="connsiteY28" fmla="*/ 10551 h 30023"/>
                    <a:gd name="connsiteX29" fmla="*/ 7188 w 9796"/>
                    <a:gd name="connsiteY29" fmla="*/ 10551 h 30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9796" h="30023">
                      <a:moveTo>
                        <a:pt x="5464" y="392"/>
                      </a:moveTo>
                      <a:cubicBezTo>
                        <a:pt x="6099" y="392"/>
                        <a:pt x="6553" y="573"/>
                        <a:pt x="7006" y="1027"/>
                      </a:cubicBezTo>
                      <a:cubicBezTo>
                        <a:pt x="7460" y="1480"/>
                        <a:pt x="7641" y="1934"/>
                        <a:pt x="7641" y="2569"/>
                      </a:cubicBezTo>
                      <a:cubicBezTo>
                        <a:pt x="7641" y="3204"/>
                        <a:pt x="7460" y="3657"/>
                        <a:pt x="7006" y="4111"/>
                      </a:cubicBezTo>
                      <a:cubicBezTo>
                        <a:pt x="6553" y="4564"/>
                        <a:pt x="6099" y="4746"/>
                        <a:pt x="5464" y="4746"/>
                      </a:cubicBezTo>
                      <a:cubicBezTo>
                        <a:pt x="4829" y="4746"/>
                        <a:pt x="4376" y="4564"/>
                        <a:pt x="3922" y="4111"/>
                      </a:cubicBezTo>
                      <a:cubicBezTo>
                        <a:pt x="3469" y="3657"/>
                        <a:pt x="3287" y="3204"/>
                        <a:pt x="3287" y="2569"/>
                      </a:cubicBezTo>
                      <a:cubicBezTo>
                        <a:pt x="3287" y="1934"/>
                        <a:pt x="3469" y="1480"/>
                        <a:pt x="3922" y="1027"/>
                      </a:cubicBezTo>
                      <a:cubicBezTo>
                        <a:pt x="4376" y="664"/>
                        <a:pt x="4829" y="392"/>
                        <a:pt x="5464" y="392"/>
                      </a:cubicBezTo>
                      <a:lnTo>
                        <a:pt x="5464" y="392"/>
                      </a:lnTo>
                      <a:close/>
                      <a:moveTo>
                        <a:pt x="7188" y="10551"/>
                      </a:moveTo>
                      <a:lnTo>
                        <a:pt x="7188" y="26061"/>
                      </a:lnTo>
                      <a:cubicBezTo>
                        <a:pt x="7188" y="27240"/>
                        <a:pt x="7278" y="28057"/>
                        <a:pt x="7460" y="28510"/>
                      </a:cubicBezTo>
                      <a:cubicBezTo>
                        <a:pt x="7641" y="28873"/>
                        <a:pt x="7913" y="29236"/>
                        <a:pt x="8276" y="29417"/>
                      </a:cubicBezTo>
                      <a:cubicBezTo>
                        <a:pt x="8639" y="29599"/>
                        <a:pt x="9274" y="29689"/>
                        <a:pt x="10181" y="29689"/>
                      </a:cubicBezTo>
                      <a:lnTo>
                        <a:pt x="10181" y="30415"/>
                      </a:lnTo>
                      <a:lnTo>
                        <a:pt x="747" y="30415"/>
                      </a:lnTo>
                      <a:lnTo>
                        <a:pt x="747" y="29689"/>
                      </a:lnTo>
                      <a:cubicBezTo>
                        <a:pt x="1655" y="29689"/>
                        <a:pt x="2289" y="29599"/>
                        <a:pt x="2652" y="29417"/>
                      </a:cubicBezTo>
                      <a:cubicBezTo>
                        <a:pt x="3015" y="29236"/>
                        <a:pt x="3197" y="28964"/>
                        <a:pt x="3378" y="28510"/>
                      </a:cubicBezTo>
                      <a:cubicBezTo>
                        <a:pt x="3559" y="28057"/>
                        <a:pt x="3650" y="27240"/>
                        <a:pt x="3650" y="26061"/>
                      </a:cubicBezTo>
                      <a:lnTo>
                        <a:pt x="3650" y="18623"/>
                      </a:lnTo>
                      <a:cubicBezTo>
                        <a:pt x="3650" y="16537"/>
                        <a:pt x="3559" y="15177"/>
                        <a:pt x="3469" y="14542"/>
                      </a:cubicBezTo>
                      <a:cubicBezTo>
                        <a:pt x="3378" y="14088"/>
                        <a:pt x="3197" y="13816"/>
                        <a:pt x="3015" y="13635"/>
                      </a:cubicBezTo>
                      <a:cubicBezTo>
                        <a:pt x="2834" y="13453"/>
                        <a:pt x="2471" y="13363"/>
                        <a:pt x="2108" y="13363"/>
                      </a:cubicBezTo>
                      <a:cubicBezTo>
                        <a:pt x="1745" y="13363"/>
                        <a:pt x="1201" y="13453"/>
                        <a:pt x="657" y="13635"/>
                      </a:cubicBezTo>
                      <a:lnTo>
                        <a:pt x="385" y="12909"/>
                      </a:lnTo>
                      <a:lnTo>
                        <a:pt x="6190" y="10551"/>
                      </a:lnTo>
                      <a:lnTo>
                        <a:pt x="7188" y="10551"/>
                      </a:lnTo>
                      <a:lnTo>
                        <a:pt x="7188" y="10551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52" name="Dowolny kształt: kształt 51">
                  <a:extLst>
                    <a:ext uri="{FF2B5EF4-FFF2-40B4-BE49-F238E27FC236}">
                      <a16:creationId xmlns:a16="http://schemas.microsoft.com/office/drawing/2014/main" id="{3DCE998D-333F-9837-AF2B-18AEB823D637}"/>
                    </a:ext>
                  </a:extLst>
                </p:cNvPr>
                <p:cNvSpPr/>
                <p:nvPr/>
              </p:nvSpPr>
              <p:spPr>
                <a:xfrm>
                  <a:off x="4430991" y="1900034"/>
                  <a:ext cx="18775" cy="20499"/>
                </a:xfrm>
                <a:custGeom>
                  <a:avLst/>
                  <a:gdLst>
                    <a:gd name="connsiteX0" fmla="*/ 9831 w 18775"/>
                    <a:gd name="connsiteY0" fmla="*/ 396 h 20499"/>
                    <a:gd name="connsiteX1" fmla="*/ 16906 w 18775"/>
                    <a:gd name="connsiteY1" fmla="*/ 3752 h 20499"/>
                    <a:gd name="connsiteX2" fmla="*/ 19174 w 18775"/>
                    <a:gd name="connsiteY2" fmla="*/ 10283 h 20499"/>
                    <a:gd name="connsiteX3" fmla="*/ 17904 w 18775"/>
                    <a:gd name="connsiteY3" fmla="*/ 15544 h 20499"/>
                    <a:gd name="connsiteX4" fmla="*/ 14457 w 18775"/>
                    <a:gd name="connsiteY4" fmla="*/ 19535 h 20499"/>
                    <a:gd name="connsiteX5" fmla="*/ 9559 w 18775"/>
                    <a:gd name="connsiteY5" fmla="*/ 20895 h 20499"/>
                    <a:gd name="connsiteX6" fmla="*/ 2575 w 18775"/>
                    <a:gd name="connsiteY6" fmla="*/ 17449 h 20499"/>
                    <a:gd name="connsiteX7" fmla="*/ 398 w 18775"/>
                    <a:gd name="connsiteY7" fmla="*/ 10827 h 20499"/>
                    <a:gd name="connsiteX8" fmla="*/ 1668 w 18775"/>
                    <a:gd name="connsiteY8" fmla="*/ 5566 h 20499"/>
                    <a:gd name="connsiteX9" fmla="*/ 5115 w 18775"/>
                    <a:gd name="connsiteY9" fmla="*/ 1666 h 20499"/>
                    <a:gd name="connsiteX10" fmla="*/ 9831 w 18775"/>
                    <a:gd name="connsiteY10" fmla="*/ 396 h 20499"/>
                    <a:gd name="connsiteX11" fmla="*/ 9831 w 18775"/>
                    <a:gd name="connsiteY11" fmla="*/ 396 h 20499"/>
                    <a:gd name="connsiteX12" fmla="*/ 9106 w 18775"/>
                    <a:gd name="connsiteY12" fmla="*/ 1757 h 20499"/>
                    <a:gd name="connsiteX13" fmla="*/ 6838 w 18775"/>
                    <a:gd name="connsiteY13" fmla="*/ 2392 h 20499"/>
                    <a:gd name="connsiteX14" fmla="*/ 5024 w 18775"/>
                    <a:gd name="connsiteY14" fmla="*/ 4750 h 20499"/>
                    <a:gd name="connsiteX15" fmla="*/ 4298 w 18775"/>
                    <a:gd name="connsiteY15" fmla="*/ 9013 h 20499"/>
                    <a:gd name="connsiteX16" fmla="*/ 5931 w 18775"/>
                    <a:gd name="connsiteY16" fmla="*/ 16269 h 20499"/>
                    <a:gd name="connsiteX17" fmla="*/ 10376 w 18775"/>
                    <a:gd name="connsiteY17" fmla="*/ 19353 h 20499"/>
                    <a:gd name="connsiteX18" fmla="*/ 13732 w 18775"/>
                    <a:gd name="connsiteY18" fmla="*/ 17630 h 20499"/>
                    <a:gd name="connsiteX19" fmla="*/ 15092 w 18775"/>
                    <a:gd name="connsiteY19" fmla="*/ 11825 h 20499"/>
                    <a:gd name="connsiteX20" fmla="*/ 12915 w 18775"/>
                    <a:gd name="connsiteY20" fmla="*/ 3752 h 20499"/>
                    <a:gd name="connsiteX21" fmla="*/ 9106 w 18775"/>
                    <a:gd name="connsiteY21" fmla="*/ 1757 h 20499"/>
                    <a:gd name="connsiteX22" fmla="*/ 9106 w 18775"/>
                    <a:gd name="connsiteY22" fmla="*/ 1757 h 20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8775" h="20499">
                      <a:moveTo>
                        <a:pt x="9831" y="396"/>
                      </a:moveTo>
                      <a:cubicBezTo>
                        <a:pt x="12734" y="396"/>
                        <a:pt x="15092" y="1485"/>
                        <a:pt x="16906" y="3752"/>
                      </a:cubicBezTo>
                      <a:cubicBezTo>
                        <a:pt x="18448" y="5657"/>
                        <a:pt x="19174" y="7834"/>
                        <a:pt x="19174" y="10283"/>
                      </a:cubicBezTo>
                      <a:cubicBezTo>
                        <a:pt x="19174" y="12006"/>
                        <a:pt x="18720" y="13730"/>
                        <a:pt x="17904" y="15544"/>
                      </a:cubicBezTo>
                      <a:cubicBezTo>
                        <a:pt x="17088" y="17358"/>
                        <a:pt x="15909" y="18628"/>
                        <a:pt x="14457" y="19535"/>
                      </a:cubicBezTo>
                      <a:cubicBezTo>
                        <a:pt x="13006" y="20442"/>
                        <a:pt x="11373" y="20895"/>
                        <a:pt x="9559" y="20895"/>
                      </a:cubicBezTo>
                      <a:cubicBezTo>
                        <a:pt x="6657" y="20895"/>
                        <a:pt x="4298" y="19716"/>
                        <a:pt x="2575" y="17449"/>
                      </a:cubicBezTo>
                      <a:cubicBezTo>
                        <a:pt x="1124" y="15453"/>
                        <a:pt x="398" y="13276"/>
                        <a:pt x="398" y="10827"/>
                      </a:cubicBezTo>
                      <a:cubicBezTo>
                        <a:pt x="398" y="9013"/>
                        <a:pt x="852" y="7290"/>
                        <a:pt x="1668" y="5566"/>
                      </a:cubicBezTo>
                      <a:cubicBezTo>
                        <a:pt x="2575" y="3843"/>
                        <a:pt x="3754" y="2482"/>
                        <a:pt x="5115" y="1666"/>
                      </a:cubicBezTo>
                      <a:cubicBezTo>
                        <a:pt x="6657" y="850"/>
                        <a:pt x="8199" y="396"/>
                        <a:pt x="9831" y="396"/>
                      </a:cubicBezTo>
                      <a:lnTo>
                        <a:pt x="9831" y="396"/>
                      </a:lnTo>
                      <a:close/>
                      <a:moveTo>
                        <a:pt x="9106" y="1757"/>
                      </a:moveTo>
                      <a:cubicBezTo>
                        <a:pt x="8380" y="1757"/>
                        <a:pt x="7564" y="1938"/>
                        <a:pt x="6838" y="2392"/>
                      </a:cubicBezTo>
                      <a:cubicBezTo>
                        <a:pt x="6112" y="2845"/>
                        <a:pt x="5478" y="3571"/>
                        <a:pt x="5024" y="4750"/>
                      </a:cubicBezTo>
                      <a:cubicBezTo>
                        <a:pt x="4571" y="5929"/>
                        <a:pt x="4298" y="7290"/>
                        <a:pt x="4298" y="9013"/>
                      </a:cubicBezTo>
                      <a:cubicBezTo>
                        <a:pt x="4298" y="11825"/>
                        <a:pt x="4843" y="14274"/>
                        <a:pt x="5931" y="16269"/>
                      </a:cubicBezTo>
                      <a:cubicBezTo>
                        <a:pt x="7020" y="18356"/>
                        <a:pt x="8562" y="19353"/>
                        <a:pt x="10376" y="19353"/>
                      </a:cubicBezTo>
                      <a:cubicBezTo>
                        <a:pt x="11736" y="19353"/>
                        <a:pt x="12825" y="18809"/>
                        <a:pt x="13732" y="17630"/>
                      </a:cubicBezTo>
                      <a:cubicBezTo>
                        <a:pt x="14639" y="16451"/>
                        <a:pt x="15092" y="14546"/>
                        <a:pt x="15092" y="11825"/>
                      </a:cubicBezTo>
                      <a:cubicBezTo>
                        <a:pt x="15092" y="8378"/>
                        <a:pt x="14367" y="5657"/>
                        <a:pt x="12915" y="3752"/>
                      </a:cubicBezTo>
                      <a:cubicBezTo>
                        <a:pt x="11918" y="2392"/>
                        <a:pt x="10648" y="1757"/>
                        <a:pt x="9106" y="1757"/>
                      </a:cubicBezTo>
                      <a:lnTo>
                        <a:pt x="9106" y="1757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53" name="Dowolny kształt: kształt 52">
                  <a:extLst>
                    <a:ext uri="{FF2B5EF4-FFF2-40B4-BE49-F238E27FC236}">
                      <a16:creationId xmlns:a16="http://schemas.microsoft.com/office/drawing/2014/main" id="{E18196FD-0D17-5568-CEE9-AD0CE9D6B891}"/>
                    </a:ext>
                  </a:extLst>
                </p:cNvPr>
                <p:cNvSpPr/>
                <p:nvPr/>
              </p:nvSpPr>
              <p:spPr>
                <a:xfrm>
                  <a:off x="4451490" y="1900034"/>
                  <a:ext cx="21134" cy="19955"/>
                </a:xfrm>
                <a:custGeom>
                  <a:avLst/>
                  <a:gdLst>
                    <a:gd name="connsiteX0" fmla="*/ 7128 w 21134"/>
                    <a:gd name="connsiteY0" fmla="*/ 4478 h 19955"/>
                    <a:gd name="connsiteX1" fmla="*/ 13658 w 21134"/>
                    <a:gd name="connsiteY1" fmla="*/ 396 h 19955"/>
                    <a:gd name="connsiteX2" fmla="*/ 16379 w 21134"/>
                    <a:gd name="connsiteY2" fmla="*/ 1212 h 19955"/>
                    <a:gd name="connsiteX3" fmla="*/ 18194 w 21134"/>
                    <a:gd name="connsiteY3" fmla="*/ 3843 h 19955"/>
                    <a:gd name="connsiteX4" fmla="*/ 18647 w 21134"/>
                    <a:gd name="connsiteY4" fmla="*/ 7743 h 19955"/>
                    <a:gd name="connsiteX5" fmla="*/ 18647 w 21134"/>
                    <a:gd name="connsiteY5" fmla="*/ 15997 h 19955"/>
                    <a:gd name="connsiteX6" fmla="*/ 18919 w 21134"/>
                    <a:gd name="connsiteY6" fmla="*/ 18446 h 19955"/>
                    <a:gd name="connsiteX7" fmla="*/ 19645 w 21134"/>
                    <a:gd name="connsiteY7" fmla="*/ 19263 h 19955"/>
                    <a:gd name="connsiteX8" fmla="*/ 21550 w 21134"/>
                    <a:gd name="connsiteY8" fmla="*/ 19535 h 19955"/>
                    <a:gd name="connsiteX9" fmla="*/ 21550 w 21134"/>
                    <a:gd name="connsiteY9" fmla="*/ 20260 h 19955"/>
                    <a:gd name="connsiteX10" fmla="*/ 11935 w 21134"/>
                    <a:gd name="connsiteY10" fmla="*/ 20260 h 19955"/>
                    <a:gd name="connsiteX11" fmla="*/ 11935 w 21134"/>
                    <a:gd name="connsiteY11" fmla="*/ 19535 h 19955"/>
                    <a:gd name="connsiteX12" fmla="*/ 12298 w 21134"/>
                    <a:gd name="connsiteY12" fmla="*/ 19535 h 19955"/>
                    <a:gd name="connsiteX13" fmla="*/ 14203 w 21134"/>
                    <a:gd name="connsiteY13" fmla="*/ 19172 h 19955"/>
                    <a:gd name="connsiteX14" fmla="*/ 14928 w 21134"/>
                    <a:gd name="connsiteY14" fmla="*/ 17902 h 19955"/>
                    <a:gd name="connsiteX15" fmla="*/ 15019 w 21134"/>
                    <a:gd name="connsiteY15" fmla="*/ 15906 h 19955"/>
                    <a:gd name="connsiteX16" fmla="*/ 15019 w 21134"/>
                    <a:gd name="connsiteY16" fmla="*/ 8015 h 19955"/>
                    <a:gd name="connsiteX17" fmla="*/ 14293 w 21134"/>
                    <a:gd name="connsiteY17" fmla="*/ 4206 h 19955"/>
                    <a:gd name="connsiteX18" fmla="*/ 12026 w 21134"/>
                    <a:gd name="connsiteY18" fmla="*/ 3026 h 19955"/>
                    <a:gd name="connsiteX19" fmla="*/ 7037 w 21134"/>
                    <a:gd name="connsiteY19" fmla="*/ 5748 h 19955"/>
                    <a:gd name="connsiteX20" fmla="*/ 7037 w 21134"/>
                    <a:gd name="connsiteY20" fmla="*/ 15997 h 19955"/>
                    <a:gd name="connsiteX21" fmla="*/ 7309 w 21134"/>
                    <a:gd name="connsiteY21" fmla="*/ 18446 h 19955"/>
                    <a:gd name="connsiteX22" fmla="*/ 8125 w 21134"/>
                    <a:gd name="connsiteY22" fmla="*/ 19353 h 19955"/>
                    <a:gd name="connsiteX23" fmla="*/ 10212 w 21134"/>
                    <a:gd name="connsiteY23" fmla="*/ 19625 h 19955"/>
                    <a:gd name="connsiteX24" fmla="*/ 10212 w 21134"/>
                    <a:gd name="connsiteY24" fmla="*/ 20351 h 19955"/>
                    <a:gd name="connsiteX25" fmla="*/ 688 w 21134"/>
                    <a:gd name="connsiteY25" fmla="*/ 20351 h 19955"/>
                    <a:gd name="connsiteX26" fmla="*/ 688 w 21134"/>
                    <a:gd name="connsiteY26" fmla="*/ 19625 h 19955"/>
                    <a:gd name="connsiteX27" fmla="*/ 1141 w 21134"/>
                    <a:gd name="connsiteY27" fmla="*/ 19625 h 19955"/>
                    <a:gd name="connsiteX28" fmla="*/ 3137 w 21134"/>
                    <a:gd name="connsiteY28" fmla="*/ 18900 h 19955"/>
                    <a:gd name="connsiteX29" fmla="*/ 3681 w 21134"/>
                    <a:gd name="connsiteY29" fmla="*/ 15997 h 19955"/>
                    <a:gd name="connsiteX30" fmla="*/ 3681 w 21134"/>
                    <a:gd name="connsiteY30" fmla="*/ 8831 h 19955"/>
                    <a:gd name="connsiteX31" fmla="*/ 3499 w 21134"/>
                    <a:gd name="connsiteY31" fmla="*/ 4568 h 19955"/>
                    <a:gd name="connsiteX32" fmla="*/ 3046 w 21134"/>
                    <a:gd name="connsiteY32" fmla="*/ 3571 h 19955"/>
                    <a:gd name="connsiteX33" fmla="*/ 2139 w 21134"/>
                    <a:gd name="connsiteY33" fmla="*/ 3299 h 19955"/>
                    <a:gd name="connsiteX34" fmla="*/ 688 w 21134"/>
                    <a:gd name="connsiteY34" fmla="*/ 3571 h 19955"/>
                    <a:gd name="connsiteX35" fmla="*/ 415 w 21134"/>
                    <a:gd name="connsiteY35" fmla="*/ 2845 h 19955"/>
                    <a:gd name="connsiteX36" fmla="*/ 6221 w 21134"/>
                    <a:gd name="connsiteY36" fmla="*/ 487 h 19955"/>
                    <a:gd name="connsiteX37" fmla="*/ 7128 w 21134"/>
                    <a:gd name="connsiteY37" fmla="*/ 487 h 19955"/>
                    <a:gd name="connsiteX38" fmla="*/ 7128 w 21134"/>
                    <a:gd name="connsiteY38" fmla="*/ 4478 h 19955"/>
                    <a:gd name="connsiteX39" fmla="*/ 7128 w 21134"/>
                    <a:gd name="connsiteY39" fmla="*/ 4478 h 19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21134" h="19955">
                      <a:moveTo>
                        <a:pt x="7128" y="4478"/>
                      </a:moveTo>
                      <a:cubicBezTo>
                        <a:pt x="9395" y="1757"/>
                        <a:pt x="11572" y="396"/>
                        <a:pt x="13658" y="396"/>
                      </a:cubicBezTo>
                      <a:cubicBezTo>
                        <a:pt x="14747" y="396"/>
                        <a:pt x="15654" y="668"/>
                        <a:pt x="16379" y="1212"/>
                      </a:cubicBezTo>
                      <a:cubicBezTo>
                        <a:pt x="17105" y="1757"/>
                        <a:pt x="17740" y="2573"/>
                        <a:pt x="18194" y="3843"/>
                      </a:cubicBezTo>
                      <a:cubicBezTo>
                        <a:pt x="18466" y="4659"/>
                        <a:pt x="18647" y="6020"/>
                        <a:pt x="18647" y="7743"/>
                      </a:cubicBezTo>
                      <a:lnTo>
                        <a:pt x="18647" y="15997"/>
                      </a:lnTo>
                      <a:cubicBezTo>
                        <a:pt x="18647" y="17267"/>
                        <a:pt x="18738" y="18083"/>
                        <a:pt x="18919" y="18446"/>
                      </a:cubicBezTo>
                      <a:cubicBezTo>
                        <a:pt x="19101" y="18809"/>
                        <a:pt x="19282" y="19081"/>
                        <a:pt x="19645" y="19263"/>
                      </a:cubicBezTo>
                      <a:cubicBezTo>
                        <a:pt x="20008" y="19444"/>
                        <a:pt x="20643" y="19535"/>
                        <a:pt x="21550" y="19535"/>
                      </a:cubicBezTo>
                      <a:lnTo>
                        <a:pt x="21550" y="20260"/>
                      </a:lnTo>
                      <a:lnTo>
                        <a:pt x="11935" y="20260"/>
                      </a:lnTo>
                      <a:lnTo>
                        <a:pt x="11935" y="19535"/>
                      </a:lnTo>
                      <a:lnTo>
                        <a:pt x="12298" y="19535"/>
                      </a:lnTo>
                      <a:cubicBezTo>
                        <a:pt x="13205" y="19535"/>
                        <a:pt x="13840" y="19444"/>
                        <a:pt x="14203" y="19172"/>
                      </a:cubicBezTo>
                      <a:cubicBezTo>
                        <a:pt x="14565" y="18900"/>
                        <a:pt x="14837" y="18446"/>
                        <a:pt x="14928" y="17902"/>
                      </a:cubicBezTo>
                      <a:cubicBezTo>
                        <a:pt x="15019" y="17721"/>
                        <a:pt x="15019" y="16995"/>
                        <a:pt x="15019" y="15906"/>
                      </a:cubicBezTo>
                      <a:lnTo>
                        <a:pt x="15019" y="8015"/>
                      </a:lnTo>
                      <a:cubicBezTo>
                        <a:pt x="15019" y="6292"/>
                        <a:pt x="14747" y="5022"/>
                        <a:pt x="14293" y="4206"/>
                      </a:cubicBezTo>
                      <a:cubicBezTo>
                        <a:pt x="13840" y="3389"/>
                        <a:pt x="13114" y="3026"/>
                        <a:pt x="12026" y="3026"/>
                      </a:cubicBezTo>
                      <a:cubicBezTo>
                        <a:pt x="10393" y="3026"/>
                        <a:pt x="8670" y="3933"/>
                        <a:pt x="7037" y="5748"/>
                      </a:cubicBezTo>
                      <a:lnTo>
                        <a:pt x="7037" y="15997"/>
                      </a:lnTo>
                      <a:cubicBezTo>
                        <a:pt x="7037" y="17267"/>
                        <a:pt x="7128" y="18083"/>
                        <a:pt x="7309" y="18446"/>
                      </a:cubicBezTo>
                      <a:cubicBezTo>
                        <a:pt x="7490" y="18900"/>
                        <a:pt x="7763" y="19172"/>
                        <a:pt x="8125" y="19353"/>
                      </a:cubicBezTo>
                      <a:cubicBezTo>
                        <a:pt x="8488" y="19535"/>
                        <a:pt x="9214" y="19625"/>
                        <a:pt x="10212" y="19625"/>
                      </a:cubicBezTo>
                      <a:lnTo>
                        <a:pt x="10212" y="20351"/>
                      </a:lnTo>
                      <a:lnTo>
                        <a:pt x="688" y="20351"/>
                      </a:lnTo>
                      <a:lnTo>
                        <a:pt x="688" y="19625"/>
                      </a:lnTo>
                      <a:lnTo>
                        <a:pt x="1141" y="19625"/>
                      </a:lnTo>
                      <a:cubicBezTo>
                        <a:pt x="2139" y="19625"/>
                        <a:pt x="2774" y="19353"/>
                        <a:pt x="3137" y="18900"/>
                      </a:cubicBezTo>
                      <a:cubicBezTo>
                        <a:pt x="3499" y="18355"/>
                        <a:pt x="3681" y="17448"/>
                        <a:pt x="3681" y="15997"/>
                      </a:cubicBezTo>
                      <a:lnTo>
                        <a:pt x="3681" y="8831"/>
                      </a:lnTo>
                      <a:cubicBezTo>
                        <a:pt x="3681" y="6473"/>
                        <a:pt x="3590" y="5113"/>
                        <a:pt x="3499" y="4568"/>
                      </a:cubicBezTo>
                      <a:cubicBezTo>
                        <a:pt x="3409" y="4024"/>
                        <a:pt x="3227" y="3752"/>
                        <a:pt x="3046" y="3571"/>
                      </a:cubicBezTo>
                      <a:cubicBezTo>
                        <a:pt x="2864" y="3389"/>
                        <a:pt x="2502" y="3299"/>
                        <a:pt x="2139" y="3299"/>
                      </a:cubicBezTo>
                      <a:cubicBezTo>
                        <a:pt x="1776" y="3299"/>
                        <a:pt x="1232" y="3389"/>
                        <a:pt x="688" y="3571"/>
                      </a:cubicBezTo>
                      <a:lnTo>
                        <a:pt x="415" y="2845"/>
                      </a:lnTo>
                      <a:lnTo>
                        <a:pt x="6221" y="487"/>
                      </a:lnTo>
                      <a:lnTo>
                        <a:pt x="7128" y="487"/>
                      </a:lnTo>
                      <a:lnTo>
                        <a:pt x="7128" y="4478"/>
                      </a:lnTo>
                      <a:lnTo>
                        <a:pt x="7128" y="4478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54" name="Dowolny kształt: kształt 53">
                  <a:extLst>
                    <a:ext uri="{FF2B5EF4-FFF2-40B4-BE49-F238E27FC236}">
                      <a16:creationId xmlns:a16="http://schemas.microsoft.com/office/drawing/2014/main" id="{216354CF-AD5E-CEFC-B306-73E21FF7B1DE}"/>
                    </a:ext>
                  </a:extLst>
                </p:cNvPr>
                <p:cNvSpPr/>
                <p:nvPr/>
              </p:nvSpPr>
              <p:spPr>
                <a:xfrm>
                  <a:off x="4485232" y="1900034"/>
                  <a:ext cx="17778" cy="20317"/>
                </a:xfrm>
                <a:custGeom>
                  <a:avLst/>
                  <a:gdLst>
                    <a:gd name="connsiteX0" fmla="*/ 11235 w 17778"/>
                    <a:gd name="connsiteY0" fmla="*/ 17539 h 20317"/>
                    <a:gd name="connsiteX1" fmla="*/ 7516 w 17778"/>
                    <a:gd name="connsiteY1" fmla="*/ 20170 h 20317"/>
                    <a:gd name="connsiteX2" fmla="*/ 5067 w 17778"/>
                    <a:gd name="connsiteY2" fmla="*/ 20714 h 20317"/>
                    <a:gd name="connsiteX3" fmla="*/ 1711 w 17778"/>
                    <a:gd name="connsiteY3" fmla="*/ 19353 h 20317"/>
                    <a:gd name="connsiteX4" fmla="*/ 441 w 17778"/>
                    <a:gd name="connsiteY4" fmla="*/ 15725 h 20317"/>
                    <a:gd name="connsiteX5" fmla="*/ 1076 w 17778"/>
                    <a:gd name="connsiteY5" fmla="*/ 13276 h 20317"/>
                    <a:gd name="connsiteX6" fmla="*/ 4069 w 17778"/>
                    <a:gd name="connsiteY6" fmla="*/ 10555 h 20317"/>
                    <a:gd name="connsiteX7" fmla="*/ 11235 w 17778"/>
                    <a:gd name="connsiteY7" fmla="*/ 7471 h 20317"/>
                    <a:gd name="connsiteX8" fmla="*/ 11235 w 17778"/>
                    <a:gd name="connsiteY8" fmla="*/ 6745 h 20317"/>
                    <a:gd name="connsiteX9" fmla="*/ 10328 w 17778"/>
                    <a:gd name="connsiteY9" fmla="*/ 2754 h 20317"/>
                    <a:gd name="connsiteX10" fmla="*/ 7698 w 17778"/>
                    <a:gd name="connsiteY10" fmla="*/ 1666 h 20317"/>
                    <a:gd name="connsiteX11" fmla="*/ 5611 w 17778"/>
                    <a:gd name="connsiteY11" fmla="*/ 2392 h 20317"/>
                    <a:gd name="connsiteX12" fmla="*/ 4795 w 17778"/>
                    <a:gd name="connsiteY12" fmla="*/ 4024 h 20317"/>
                    <a:gd name="connsiteX13" fmla="*/ 4795 w 17778"/>
                    <a:gd name="connsiteY13" fmla="*/ 5294 h 20317"/>
                    <a:gd name="connsiteX14" fmla="*/ 4251 w 17778"/>
                    <a:gd name="connsiteY14" fmla="*/ 6836 h 20317"/>
                    <a:gd name="connsiteX15" fmla="*/ 2981 w 17778"/>
                    <a:gd name="connsiteY15" fmla="*/ 7380 h 20317"/>
                    <a:gd name="connsiteX16" fmla="*/ 1711 w 17778"/>
                    <a:gd name="connsiteY16" fmla="*/ 6836 h 20317"/>
                    <a:gd name="connsiteX17" fmla="*/ 1258 w 17778"/>
                    <a:gd name="connsiteY17" fmla="*/ 5294 h 20317"/>
                    <a:gd name="connsiteX18" fmla="*/ 3162 w 17778"/>
                    <a:gd name="connsiteY18" fmla="*/ 1938 h 20317"/>
                    <a:gd name="connsiteX19" fmla="*/ 8423 w 17778"/>
                    <a:gd name="connsiteY19" fmla="*/ 396 h 20317"/>
                    <a:gd name="connsiteX20" fmla="*/ 12686 w 17778"/>
                    <a:gd name="connsiteY20" fmla="*/ 1303 h 20317"/>
                    <a:gd name="connsiteX21" fmla="*/ 14500 w 17778"/>
                    <a:gd name="connsiteY21" fmla="*/ 3389 h 20317"/>
                    <a:gd name="connsiteX22" fmla="*/ 14863 w 17778"/>
                    <a:gd name="connsiteY22" fmla="*/ 7108 h 20317"/>
                    <a:gd name="connsiteX23" fmla="*/ 14863 w 17778"/>
                    <a:gd name="connsiteY23" fmla="*/ 13639 h 20317"/>
                    <a:gd name="connsiteX24" fmla="*/ 14954 w 17778"/>
                    <a:gd name="connsiteY24" fmla="*/ 17086 h 20317"/>
                    <a:gd name="connsiteX25" fmla="*/ 15317 w 17778"/>
                    <a:gd name="connsiteY25" fmla="*/ 17902 h 20317"/>
                    <a:gd name="connsiteX26" fmla="*/ 15861 w 17778"/>
                    <a:gd name="connsiteY26" fmla="*/ 18084 h 20317"/>
                    <a:gd name="connsiteX27" fmla="*/ 16496 w 17778"/>
                    <a:gd name="connsiteY27" fmla="*/ 17902 h 20317"/>
                    <a:gd name="connsiteX28" fmla="*/ 18219 w 17778"/>
                    <a:gd name="connsiteY28" fmla="*/ 16360 h 20317"/>
                    <a:gd name="connsiteX29" fmla="*/ 18219 w 17778"/>
                    <a:gd name="connsiteY29" fmla="*/ 17539 h 20317"/>
                    <a:gd name="connsiteX30" fmla="*/ 13684 w 17778"/>
                    <a:gd name="connsiteY30" fmla="*/ 20714 h 20317"/>
                    <a:gd name="connsiteX31" fmla="*/ 12051 w 17778"/>
                    <a:gd name="connsiteY31" fmla="*/ 19988 h 20317"/>
                    <a:gd name="connsiteX32" fmla="*/ 11235 w 17778"/>
                    <a:gd name="connsiteY32" fmla="*/ 17539 h 20317"/>
                    <a:gd name="connsiteX33" fmla="*/ 11235 w 17778"/>
                    <a:gd name="connsiteY33" fmla="*/ 17539 h 20317"/>
                    <a:gd name="connsiteX34" fmla="*/ 11235 w 17778"/>
                    <a:gd name="connsiteY34" fmla="*/ 16179 h 20317"/>
                    <a:gd name="connsiteX35" fmla="*/ 11235 w 17778"/>
                    <a:gd name="connsiteY35" fmla="*/ 8832 h 20317"/>
                    <a:gd name="connsiteX36" fmla="*/ 7153 w 17778"/>
                    <a:gd name="connsiteY36" fmla="*/ 10646 h 20317"/>
                    <a:gd name="connsiteX37" fmla="*/ 4795 w 17778"/>
                    <a:gd name="connsiteY37" fmla="*/ 12551 h 20317"/>
                    <a:gd name="connsiteX38" fmla="*/ 4069 w 17778"/>
                    <a:gd name="connsiteY38" fmla="*/ 14727 h 20317"/>
                    <a:gd name="connsiteX39" fmla="*/ 4976 w 17778"/>
                    <a:gd name="connsiteY39" fmla="*/ 17267 h 20317"/>
                    <a:gd name="connsiteX40" fmla="*/ 7063 w 17778"/>
                    <a:gd name="connsiteY40" fmla="*/ 18265 h 20317"/>
                    <a:gd name="connsiteX41" fmla="*/ 11235 w 17778"/>
                    <a:gd name="connsiteY41" fmla="*/ 16179 h 20317"/>
                    <a:gd name="connsiteX42" fmla="*/ 11235 w 17778"/>
                    <a:gd name="connsiteY42" fmla="*/ 16179 h 20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17778" h="20317">
                      <a:moveTo>
                        <a:pt x="11235" y="17539"/>
                      </a:moveTo>
                      <a:cubicBezTo>
                        <a:pt x="9240" y="19081"/>
                        <a:pt x="7970" y="19988"/>
                        <a:pt x="7516" y="20170"/>
                      </a:cubicBezTo>
                      <a:cubicBezTo>
                        <a:pt x="6790" y="20533"/>
                        <a:pt x="5974" y="20714"/>
                        <a:pt x="5067" y="20714"/>
                      </a:cubicBezTo>
                      <a:cubicBezTo>
                        <a:pt x="3707" y="20714"/>
                        <a:pt x="2618" y="20260"/>
                        <a:pt x="1711" y="19353"/>
                      </a:cubicBezTo>
                      <a:cubicBezTo>
                        <a:pt x="895" y="18446"/>
                        <a:pt x="441" y="17267"/>
                        <a:pt x="441" y="15725"/>
                      </a:cubicBezTo>
                      <a:cubicBezTo>
                        <a:pt x="441" y="14818"/>
                        <a:pt x="623" y="14002"/>
                        <a:pt x="1076" y="13276"/>
                      </a:cubicBezTo>
                      <a:cubicBezTo>
                        <a:pt x="1620" y="12278"/>
                        <a:pt x="2618" y="11371"/>
                        <a:pt x="4069" y="10555"/>
                      </a:cubicBezTo>
                      <a:cubicBezTo>
                        <a:pt x="5521" y="9739"/>
                        <a:pt x="7879" y="8650"/>
                        <a:pt x="11235" y="7471"/>
                      </a:cubicBezTo>
                      <a:lnTo>
                        <a:pt x="11235" y="6745"/>
                      </a:lnTo>
                      <a:cubicBezTo>
                        <a:pt x="11235" y="4841"/>
                        <a:pt x="10963" y="3480"/>
                        <a:pt x="10328" y="2754"/>
                      </a:cubicBezTo>
                      <a:cubicBezTo>
                        <a:pt x="9693" y="2029"/>
                        <a:pt x="8877" y="1666"/>
                        <a:pt x="7698" y="1666"/>
                      </a:cubicBezTo>
                      <a:cubicBezTo>
                        <a:pt x="6790" y="1666"/>
                        <a:pt x="6065" y="1938"/>
                        <a:pt x="5611" y="2392"/>
                      </a:cubicBezTo>
                      <a:cubicBezTo>
                        <a:pt x="5067" y="2845"/>
                        <a:pt x="4795" y="3389"/>
                        <a:pt x="4795" y="4024"/>
                      </a:cubicBezTo>
                      <a:lnTo>
                        <a:pt x="4795" y="5294"/>
                      </a:lnTo>
                      <a:cubicBezTo>
                        <a:pt x="4795" y="5929"/>
                        <a:pt x="4614" y="6473"/>
                        <a:pt x="4251" y="6836"/>
                      </a:cubicBezTo>
                      <a:cubicBezTo>
                        <a:pt x="3888" y="7199"/>
                        <a:pt x="3525" y="7380"/>
                        <a:pt x="2981" y="7380"/>
                      </a:cubicBezTo>
                      <a:cubicBezTo>
                        <a:pt x="2437" y="7380"/>
                        <a:pt x="2074" y="7199"/>
                        <a:pt x="1711" y="6836"/>
                      </a:cubicBezTo>
                      <a:cubicBezTo>
                        <a:pt x="1348" y="6473"/>
                        <a:pt x="1258" y="5929"/>
                        <a:pt x="1258" y="5294"/>
                      </a:cubicBezTo>
                      <a:cubicBezTo>
                        <a:pt x="1258" y="4115"/>
                        <a:pt x="1892" y="2936"/>
                        <a:pt x="3162" y="1938"/>
                      </a:cubicBezTo>
                      <a:cubicBezTo>
                        <a:pt x="4432" y="940"/>
                        <a:pt x="6156" y="396"/>
                        <a:pt x="8423" y="396"/>
                      </a:cubicBezTo>
                      <a:cubicBezTo>
                        <a:pt x="10147" y="396"/>
                        <a:pt x="11507" y="668"/>
                        <a:pt x="12686" y="1303"/>
                      </a:cubicBezTo>
                      <a:cubicBezTo>
                        <a:pt x="13503" y="1757"/>
                        <a:pt x="14138" y="2392"/>
                        <a:pt x="14500" y="3389"/>
                      </a:cubicBezTo>
                      <a:cubicBezTo>
                        <a:pt x="14773" y="4024"/>
                        <a:pt x="14863" y="5203"/>
                        <a:pt x="14863" y="7108"/>
                      </a:cubicBezTo>
                      <a:lnTo>
                        <a:pt x="14863" y="13639"/>
                      </a:lnTo>
                      <a:cubicBezTo>
                        <a:pt x="14863" y="15453"/>
                        <a:pt x="14863" y="16632"/>
                        <a:pt x="14954" y="17086"/>
                      </a:cubicBezTo>
                      <a:cubicBezTo>
                        <a:pt x="15045" y="17539"/>
                        <a:pt x="15135" y="17811"/>
                        <a:pt x="15317" y="17902"/>
                      </a:cubicBezTo>
                      <a:cubicBezTo>
                        <a:pt x="15498" y="18084"/>
                        <a:pt x="15680" y="18084"/>
                        <a:pt x="15861" y="18084"/>
                      </a:cubicBezTo>
                      <a:cubicBezTo>
                        <a:pt x="16042" y="18084"/>
                        <a:pt x="16314" y="17993"/>
                        <a:pt x="16496" y="17902"/>
                      </a:cubicBezTo>
                      <a:cubicBezTo>
                        <a:pt x="16768" y="17721"/>
                        <a:pt x="17403" y="17176"/>
                        <a:pt x="18219" y="16360"/>
                      </a:cubicBezTo>
                      <a:lnTo>
                        <a:pt x="18219" y="17539"/>
                      </a:lnTo>
                      <a:cubicBezTo>
                        <a:pt x="16677" y="19625"/>
                        <a:pt x="15135" y="20714"/>
                        <a:pt x="13684" y="20714"/>
                      </a:cubicBezTo>
                      <a:cubicBezTo>
                        <a:pt x="12958" y="20714"/>
                        <a:pt x="12414" y="20442"/>
                        <a:pt x="12051" y="19988"/>
                      </a:cubicBezTo>
                      <a:cubicBezTo>
                        <a:pt x="11416" y="19535"/>
                        <a:pt x="11235" y="18718"/>
                        <a:pt x="11235" y="17539"/>
                      </a:cubicBezTo>
                      <a:lnTo>
                        <a:pt x="11235" y="17539"/>
                      </a:lnTo>
                      <a:close/>
                      <a:moveTo>
                        <a:pt x="11235" y="16179"/>
                      </a:moveTo>
                      <a:lnTo>
                        <a:pt x="11235" y="8832"/>
                      </a:lnTo>
                      <a:cubicBezTo>
                        <a:pt x="9149" y="9648"/>
                        <a:pt x="7698" y="10283"/>
                        <a:pt x="7153" y="10646"/>
                      </a:cubicBezTo>
                      <a:cubicBezTo>
                        <a:pt x="6065" y="11281"/>
                        <a:pt x="5249" y="11916"/>
                        <a:pt x="4795" y="12551"/>
                      </a:cubicBezTo>
                      <a:cubicBezTo>
                        <a:pt x="4341" y="13185"/>
                        <a:pt x="4069" y="14002"/>
                        <a:pt x="4069" y="14727"/>
                      </a:cubicBezTo>
                      <a:cubicBezTo>
                        <a:pt x="4069" y="15725"/>
                        <a:pt x="4341" y="16632"/>
                        <a:pt x="4976" y="17267"/>
                      </a:cubicBezTo>
                      <a:cubicBezTo>
                        <a:pt x="5611" y="17902"/>
                        <a:pt x="6246" y="18265"/>
                        <a:pt x="7063" y="18265"/>
                      </a:cubicBezTo>
                      <a:cubicBezTo>
                        <a:pt x="8060" y="18265"/>
                        <a:pt x="9421" y="17539"/>
                        <a:pt x="11235" y="16179"/>
                      </a:cubicBezTo>
                      <a:lnTo>
                        <a:pt x="11235" y="16179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55" name="Dowolny kształt: kształt 54">
                  <a:extLst>
                    <a:ext uri="{FF2B5EF4-FFF2-40B4-BE49-F238E27FC236}">
                      <a16:creationId xmlns:a16="http://schemas.microsoft.com/office/drawing/2014/main" id="{623B7322-883E-4629-6EBF-2D9FDDD935BE}"/>
                    </a:ext>
                  </a:extLst>
                </p:cNvPr>
                <p:cNvSpPr/>
                <p:nvPr/>
              </p:nvSpPr>
              <p:spPr>
                <a:xfrm>
                  <a:off x="4503191" y="1900034"/>
                  <a:ext cx="21043" cy="19955"/>
                </a:xfrm>
                <a:custGeom>
                  <a:avLst/>
                  <a:gdLst>
                    <a:gd name="connsiteX0" fmla="*/ 7078 w 21043"/>
                    <a:gd name="connsiteY0" fmla="*/ 4478 h 19955"/>
                    <a:gd name="connsiteX1" fmla="*/ 13609 w 21043"/>
                    <a:gd name="connsiteY1" fmla="*/ 396 h 19955"/>
                    <a:gd name="connsiteX2" fmla="*/ 16330 w 21043"/>
                    <a:gd name="connsiteY2" fmla="*/ 1212 h 19955"/>
                    <a:gd name="connsiteX3" fmla="*/ 18144 w 21043"/>
                    <a:gd name="connsiteY3" fmla="*/ 3843 h 19955"/>
                    <a:gd name="connsiteX4" fmla="*/ 18598 w 21043"/>
                    <a:gd name="connsiteY4" fmla="*/ 7743 h 19955"/>
                    <a:gd name="connsiteX5" fmla="*/ 18598 w 21043"/>
                    <a:gd name="connsiteY5" fmla="*/ 15997 h 19955"/>
                    <a:gd name="connsiteX6" fmla="*/ 18870 w 21043"/>
                    <a:gd name="connsiteY6" fmla="*/ 18446 h 19955"/>
                    <a:gd name="connsiteX7" fmla="*/ 19596 w 21043"/>
                    <a:gd name="connsiteY7" fmla="*/ 19263 h 19955"/>
                    <a:gd name="connsiteX8" fmla="*/ 21500 w 21043"/>
                    <a:gd name="connsiteY8" fmla="*/ 19535 h 19955"/>
                    <a:gd name="connsiteX9" fmla="*/ 21500 w 21043"/>
                    <a:gd name="connsiteY9" fmla="*/ 20260 h 19955"/>
                    <a:gd name="connsiteX10" fmla="*/ 11886 w 21043"/>
                    <a:gd name="connsiteY10" fmla="*/ 20260 h 19955"/>
                    <a:gd name="connsiteX11" fmla="*/ 11886 w 21043"/>
                    <a:gd name="connsiteY11" fmla="*/ 19535 h 19955"/>
                    <a:gd name="connsiteX12" fmla="*/ 12248 w 21043"/>
                    <a:gd name="connsiteY12" fmla="*/ 19535 h 19955"/>
                    <a:gd name="connsiteX13" fmla="*/ 14153 w 21043"/>
                    <a:gd name="connsiteY13" fmla="*/ 19172 h 19955"/>
                    <a:gd name="connsiteX14" fmla="*/ 14879 w 21043"/>
                    <a:gd name="connsiteY14" fmla="*/ 17902 h 19955"/>
                    <a:gd name="connsiteX15" fmla="*/ 14970 w 21043"/>
                    <a:gd name="connsiteY15" fmla="*/ 15906 h 19955"/>
                    <a:gd name="connsiteX16" fmla="*/ 14970 w 21043"/>
                    <a:gd name="connsiteY16" fmla="*/ 8015 h 19955"/>
                    <a:gd name="connsiteX17" fmla="*/ 14244 w 21043"/>
                    <a:gd name="connsiteY17" fmla="*/ 4206 h 19955"/>
                    <a:gd name="connsiteX18" fmla="*/ 11976 w 21043"/>
                    <a:gd name="connsiteY18" fmla="*/ 3026 h 19955"/>
                    <a:gd name="connsiteX19" fmla="*/ 6988 w 21043"/>
                    <a:gd name="connsiteY19" fmla="*/ 5748 h 19955"/>
                    <a:gd name="connsiteX20" fmla="*/ 6988 w 21043"/>
                    <a:gd name="connsiteY20" fmla="*/ 15997 h 19955"/>
                    <a:gd name="connsiteX21" fmla="*/ 7260 w 21043"/>
                    <a:gd name="connsiteY21" fmla="*/ 18446 h 19955"/>
                    <a:gd name="connsiteX22" fmla="*/ 8076 w 21043"/>
                    <a:gd name="connsiteY22" fmla="*/ 19353 h 19955"/>
                    <a:gd name="connsiteX23" fmla="*/ 10162 w 21043"/>
                    <a:gd name="connsiteY23" fmla="*/ 19625 h 19955"/>
                    <a:gd name="connsiteX24" fmla="*/ 10162 w 21043"/>
                    <a:gd name="connsiteY24" fmla="*/ 20351 h 19955"/>
                    <a:gd name="connsiteX25" fmla="*/ 729 w 21043"/>
                    <a:gd name="connsiteY25" fmla="*/ 20351 h 19955"/>
                    <a:gd name="connsiteX26" fmla="*/ 729 w 21043"/>
                    <a:gd name="connsiteY26" fmla="*/ 19625 h 19955"/>
                    <a:gd name="connsiteX27" fmla="*/ 1182 w 21043"/>
                    <a:gd name="connsiteY27" fmla="*/ 19625 h 19955"/>
                    <a:gd name="connsiteX28" fmla="*/ 3178 w 21043"/>
                    <a:gd name="connsiteY28" fmla="*/ 18900 h 19955"/>
                    <a:gd name="connsiteX29" fmla="*/ 3722 w 21043"/>
                    <a:gd name="connsiteY29" fmla="*/ 15997 h 19955"/>
                    <a:gd name="connsiteX30" fmla="*/ 3722 w 21043"/>
                    <a:gd name="connsiteY30" fmla="*/ 8831 h 19955"/>
                    <a:gd name="connsiteX31" fmla="*/ 3541 w 21043"/>
                    <a:gd name="connsiteY31" fmla="*/ 4568 h 19955"/>
                    <a:gd name="connsiteX32" fmla="*/ 3087 w 21043"/>
                    <a:gd name="connsiteY32" fmla="*/ 3571 h 19955"/>
                    <a:gd name="connsiteX33" fmla="*/ 2180 w 21043"/>
                    <a:gd name="connsiteY33" fmla="*/ 3299 h 19955"/>
                    <a:gd name="connsiteX34" fmla="*/ 729 w 21043"/>
                    <a:gd name="connsiteY34" fmla="*/ 3571 h 19955"/>
                    <a:gd name="connsiteX35" fmla="*/ 457 w 21043"/>
                    <a:gd name="connsiteY35" fmla="*/ 2845 h 19955"/>
                    <a:gd name="connsiteX36" fmla="*/ 6262 w 21043"/>
                    <a:gd name="connsiteY36" fmla="*/ 487 h 19955"/>
                    <a:gd name="connsiteX37" fmla="*/ 7169 w 21043"/>
                    <a:gd name="connsiteY37" fmla="*/ 487 h 19955"/>
                    <a:gd name="connsiteX38" fmla="*/ 7078 w 21043"/>
                    <a:gd name="connsiteY38" fmla="*/ 4478 h 19955"/>
                    <a:gd name="connsiteX39" fmla="*/ 7078 w 21043"/>
                    <a:gd name="connsiteY39" fmla="*/ 4478 h 19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21043" h="19955">
                      <a:moveTo>
                        <a:pt x="7078" y="4478"/>
                      </a:moveTo>
                      <a:cubicBezTo>
                        <a:pt x="9346" y="1757"/>
                        <a:pt x="11523" y="396"/>
                        <a:pt x="13609" y="396"/>
                      </a:cubicBezTo>
                      <a:cubicBezTo>
                        <a:pt x="14697" y="396"/>
                        <a:pt x="15605" y="668"/>
                        <a:pt x="16330" y="1212"/>
                      </a:cubicBezTo>
                      <a:cubicBezTo>
                        <a:pt x="17056" y="1757"/>
                        <a:pt x="17691" y="2573"/>
                        <a:pt x="18144" y="3843"/>
                      </a:cubicBezTo>
                      <a:cubicBezTo>
                        <a:pt x="18416" y="4659"/>
                        <a:pt x="18598" y="6020"/>
                        <a:pt x="18598" y="7743"/>
                      </a:cubicBezTo>
                      <a:lnTo>
                        <a:pt x="18598" y="15997"/>
                      </a:lnTo>
                      <a:cubicBezTo>
                        <a:pt x="18598" y="17267"/>
                        <a:pt x="18688" y="18083"/>
                        <a:pt x="18870" y="18446"/>
                      </a:cubicBezTo>
                      <a:cubicBezTo>
                        <a:pt x="19051" y="18809"/>
                        <a:pt x="19233" y="19081"/>
                        <a:pt x="19596" y="19263"/>
                      </a:cubicBezTo>
                      <a:cubicBezTo>
                        <a:pt x="19958" y="19444"/>
                        <a:pt x="20593" y="19535"/>
                        <a:pt x="21500" y="19535"/>
                      </a:cubicBezTo>
                      <a:lnTo>
                        <a:pt x="21500" y="20260"/>
                      </a:lnTo>
                      <a:lnTo>
                        <a:pt x="11886" y="20260"/>
                      </a:lnTo>
                      <a:lnTo>
                        <a:pt x="11886" y="19535"/>
                      </a:lnTo>
                      <a:lnTo>
                        <a:pt x="12248" y="19535"/>
                      </a:lnTo>
                      <a:cubicBezTo>
                        <a:pt x="13156" y="19535"/>
                        <a:pt x="13790" y="19444"/>
                        <a:pt x="14153" y="19172"/>
                      </a:cubicBezTo>
                      <a:cubicBezTo>
                        <a:pt x="14516" y="18900"/>
                        <a:pt x="14788" y="18446"/>
                        <a:pt x="14879" y="17902"/>
                      </a:cubicBezTo>
                      <a:cubicBezTo>
                        <a:pt x="14970" y="17721"/>
                        <a:pt x="14970" y="16995"/>
                        <a:pt x="14970" y="15906"/>
                      </a:cubicBezTo>
                      <a:lnTo>
                        <a:pt x="14970" y="8015"/>
                      </a:lnTo>
                      <a:cubicBezTo>
                        <a:pt x="14970" y="6292"/>
                        <a:pt x="14697" y="5022"/>
                        <a:pt x="14244" y="4206"/>
                      </a:cubicBezTo>
                      <a:cubicBezTo>
                        <a:pt x="13790" y="3389"/>
                        <a:pt x="13065" y="3026"/>
                        <a:pt x="11976" y="3026"/>
                      </a:cubicBezTo>
                      <a:cubicBezTo>
                        <a:pt x="10344" y="3026"/>
                        <a:pt x="8620" y="3933"/>
                        <a:pt x="6988" y="5748"/>
                      </a:cubicBezTo>
                      <a:lnTo>
                        <a:pt x="6988" y="15997"/>
                      </a:lnTo>
                      <a:cubicBezTo>
                        <a:pt x="6988" y="17267"/>
                        <a:pt x="7078" y="18083"/>
                        <a:pt x="7260" y="18446"/>
                      </a:cubicBezTo>
                      <a:cubicBezTo>
                        <a:pt x="7441" y="18900"/>
                        <a:pt x="7713" y="19172"/>
                        <a:pt x="8076" y="19353"/>
                      </a:cubicBezTo>
                      <a:cubicBezTo>
                        <a:pt x="8439" y="19535"/>
                        <a:pt x="9164" y="19625"/>
                        <a:pt x="10162" y="19625"/>
                      </a:cubicBezTo>
                      <a:lnTo>
                        <a:pt x="10162" y="20351"/>
                      </a:lnTo>
                      <a:lnTo>
                        <a:pt x="729" y="20351"/>
                      </a:lnTo>
                      <a:lnTo>
                        <a:pt x="729" y="19625"/>
                      </a:lnTo>
                      <a:lnTo>
                        <a:pt x="1182" y="19625"/>
                      </a:lnTo>
                      <a:cubicBezTo>
                        <a:pt x="2180" y="19625"/>
                        <a:pt x="2815" y="19353"/>
                        <a:pt x="3178" y="18900"/>
                      </a:cubicBezTo>
                      <a:cubicBezTo>
                        <a:pt x="3541" y="18355"/>
                        <a:pt x="3722" y="17448"/>
                        <a:pt x="3722" y="15997"/>
                      </a:cubicBezTo>
                      <a:lnTo>
                        <a:pt x="3722" y="8831"/>
                      </a:lnTo>
                      <a:cubicBezTo>
                        <a:pt x="3722" y="6473"/>
                        <a:pt x="3632" y="5113"/>
                        <a:pt x="3541" y="4568"/>
                      </a:cubicBezTo>
                      <a:cubicBezTo>
                        <a:pt x="3450" y="4024"/>
                        <a:pt x="3269" y="3752"/>
                        <a:pt x="3087" y="3571"/>
                      </a:cubicBezTo>
                      <a:cubicBezTo>
                        <a:pt x="2906" y="3389"/>
                        <a:pt x="2543" y="3299"/>
                        <a:pt x="2180" y="3299"/>
                      </a:cubicBezTo>
                      <a:cubicBezTo>
                        <a:pt x="1817" y="3299"/>
                        <a:pt x="1273" y="3389"/>
                        <a:pt x="729" y="3571"/>
                      </a:cubicBezTo>
                      <a:lnTo>
                        <a:pt x="457" y="2845"/>
                      </a:lnTo>
                      <a:lnTo>
                        <a:pt x="6262" y="487"/>
                      </a:lnTo>
                      <a:lnTo>
                        <a:pt x="7169" y="487"/>
                      </a:lnTo>
                      <a:lnTo>
                        <a:pt x="7078" y="4478"/>
                      </a:lnTo>
                      <a:lnTo>
                        <a:pt x="7078" y="4478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56" name="Dowolny kształt: kształt 55">
                  <a:extLst>
                    <a:ext uri="{FF2B5EF4-FFF2-40B4-BE49-F238E27FC236}">
                      <a16:creationId xmlns:a16="http://schemas.microsoft.com/office/drawing/2014/main" id="{3F956E82-0B5A-196D-68CD-B12A47D1F77E}"/>
                    </a:ext>
                  </a:extLst>
                </p:cNvPr>
                <p:cNvSpPr/>
                <p:nvPr/>
              </p:nvSpPr>
              <p:spPr>
                <a:xfrm>
                  <a:off x="4525958" y="1890148"/>
                  <a:ext cx="20499" cy="30567"/>
                </a:xfrm>
                <a:custGeom>
                  <a:avLst/>
                  <a:gdLst>
                    <a:gd name="connsiteX0" fmla="*/ 14081 w 20499"/>
                    <a:gd name="connsiteY0" fmla="*/ 28057 h 30567"/>
                    <a:gd name="connsiteX1" fmla="*/ 11269 w 20499"/>
                    <a:gd name="connsiteY1" fmla="*/ 30234 h 30567"/>
                    <a:gd name="connsiteX2" fmla="*/ 8366 w 20499"/>
                    <a:gd name="connsiteY2" fmla="*/ 30869 h 30567"/>
                    <a:gd name="connsiteX3" fmla="*/ 2833 w 20499"/>
                    <a:gd name="connsiteY3" fmla="*/ 28239 h 30567"/>
                    <a:gd name="connsiteX4" fmla="*/ 475 w 20499"/>
                    <a:gd name="connsiteY4" fmla="*/ 21436 h 30567"/>
                    <a:gd name="connsiteX5" fmla="*/ 3105 w 20499"/>
                    <a:gd name="connsiteY5" fmla="*/ 13817 h 30567"/>
                    <a:gd name="connsiteX6" fmla="*/ 9817 w 20499"/>
                    <a:gd name="connsiteY6" fmla="*/ 10370 h 30567"/>
                    <a:gd name="connsiteX7" fmla="*/ 14081 w 20499"/>
                    <a:gd name="connsiteY7" fmla="*/ 12002 h 30567"/>
                    <a:gd name="connsiteX8" fmla="*/ 14081 w 20499"/>
                    <a:gd name="connsiteY8" fmla="*/ 8465 h 30567"/>
                    <a:gd name="connsiteX9" fmla="*/ 13899 w 20499"/>
                    <a:gd name="connsiteY9" fmla="*/ 4383 h 30567"/>
                    <a:gd name="connsiteX10" fmla="*/ 13446 w 20499"/>
                    <a:gd name="connsiteY10" fmla="*/ 3386 h 30567"/>
                    <a:gd name="connsiteX11" fmla="*/ 12629 w 20499"/>
                    <a:gd name="connsiteY11" fmla="*/ 3113 h 30567"/>
                    <a:gd name="connsiteX12" fmla="*/ 11178 w 20499"/>
                    <a:gd name="connsiteY12" fmla="*/ 3476 h 30567"/>
                    <a:gd name="connsiteX13" fmla="*/ 10906 w 20499"/>
                    <a:gd name="connsiteY13" fmla="*/ 2751 h 30567"/>
                    <a:gd name="connsiteX14" fmla="*/ 16711 w 20499"/>
                    <a:gd name="connsiteY14" fmla="*/ 392 h 30567"/>
                    <a:gd name="connsiteX15" fmla="*/ 17618 w 20499"/>
                    <a:gd name="connsiteY15" fmla="*/ 392 h 30567"/>
                    <a:gd name="connsiteX16" fmla="*/ 17618 w 20499"/>
                    <a:gd name="connsiteY16" fmla="*/ 22796 h 30567"/>
                    <a:gd name="connsiteX17" fmla="*/ 17799 w 20499"/>
                    <a:gd name="connsiteY17" fmla="*/ 26969 h 30567"/>
                    <a:gd name="connsiteX18" fmla="*/ 18344 w 20499"/>
                    <a:gd name="connsiteY18" fmla="*/ 27966 h 30567"/>
                    <a:gd name="connsiteX19" fmla="*/ 19160 w 20499"/>
                    <a:gd name="connsiteY19" fmla="*/ 28239 h 30567"/>
                    <a:gd name="connsiteX20" fmla="*/ 20702 w 20499"/>
                    <a:gd name="connsiteY20" fmla="*/ 27876 h 30567"/>
                    <a:gd name="connsiteX21" fmla="*/ 20974 w 20499"/>
                    <a:gd name="connsiteY21" fmla="*/ 28601 h 30567"/>
                    <a:gd name="connsiteX22" fmla="*/ 15260 w 20499"/>
                    <a:gd name="connsiteY22" fmla="*/ 30960 h 30567"/>
                    <a:gd name="connsiteX23" fmla="*/ 14262 w 20499"/>
                    <a:gd name="connsiteY23" fmla="*/ 30960 h 30567"/>
                    <a:gd name="connsiteX24" fmla="*/ 14081 w 20499"/>
                    <a:gd name="connsiteY24" fmla="*/ 28057 h 30567"/>
                    <a:gd name="connsiteX25" fmla="*/ 14081 w 20499"/>
                    <a:gd name="connsiteY25" fmla="*/ 28057 h 30567"/>
                    <a:gd name="connsiteX26" fmla="*/ 14081 w 20499"/>
                    <a:gd name="connsiteY26" fmla="*/ 26515 h 30567"/>
                    <a:gd name="connsiteX27" fmla="*/ 14081 w 20499"/>
                    <a:gd name="connsiteY27" fmla="*/ 16538 h 30567"/>
                    <a:gd name="connsiteX28" fmla="*/ 13355 w 20499"/>
                    <a:gd name="connsiteY28" fmla="*/ 13907 h 30567"/>
                    <a:gd name="connsiteX29" fmla="*/ 11632 w 20499"/>
                    <a:gd name="connsiteY29" fmla="*/ 12093 h 30567"/>
                    <a:gd name="connsiteX30" fmla="*/ 9636 w 20499"/>
                    <a:gd name="connsiteY30" fmla="*/ 11458 h 30567"/>
                    <a:gd name="connsiteX31" fmla="*/ 6280 w 20499"/>
                    <a:gd name="connsiteY31" fmla="*/ 13091 h 30567"/>
                    <a:gd name="connsiteX32" fmla="*/ 4375 w 20499"/>
                    <a:gd name="connsiteY32" fmla="*/ 19531 h 30567"/>
                    <a:gd name="connsiteX33" fmla="*/ 6280 w 20499"/>
                    <a:gd name="connsiteY33" fmla="*/ 26062 h 30567"/>
                    <a:gd name="connsiteX34" fmla="*/ 10452 w 20499"/>
                    <a:gd name="connsiteY34" fmla="*/ 28329 h 30567"/>
                    <a:gd name="connsiteX35" fmla="*/ 14081 w 20499"/>
                    <a:gd name="connsiteY35" fmla="*/ 26515 h 30567"/>
                    <a:gd name="connsiteX36" fmla="*/ 14081 w 20499"/>
                    <a:gd name="connsiteY36" fmla="*/ 26515 h 30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20499" h="30567">
                      <a:moveTo>
                        <a:pt x="14081" y="28057"/>
                      </a:moveTo>
                      <a:cubicBezTo>
                        <a:pt x="13174" y="29055"/>
                        <a:pt x="12176" y="29781"/>
                        <a:pt x="11269" y="30234"/>
                      </a:cubicBezTo>
                      <a:cubicBezTo>
                        <a:pt x="10362" y="30688"/>
                        <a:pt x="9364" y="30869"/>
                        <a:pt x="8366" y="30869"/>
                      </a:cubicBezTo>
                      <a:cubicBezTo>
                        <a:pt x="6280" y="30869"/>
                        <a:pt x="4375" y="29962"/>
                        <a:pt x="2833" y="28239"/>
                      </a:cubicBezTo>
                      <a:cubicBezTo>
                        <a:pt x="1291" y="26424"/>
                        <a:pt x="475" y="24157"/>
                        <a:pt x="475" y="21436"/>
                      </a:cubicBezTo>
                      <a:cubicBezTo>
                        <a:pt x="475" y="18715"/>
                        <a:pt x="1382" y="16084"/>
                        <a:pt x="3105" y="13817"/>
                      </a:cubicBezTo>
                      <a:cubicBezTo>
                        <a:pt x="4829" y="11549"/>
                        <a:pt x="7096" y="10370"/>
                        <a:pt x="9817" y="10370"/>
                      </a:cubicBezTo>
                      <a:cubicBezTo>
                        <a:pt x="11541" y="10370"/>
                        <a:pt x="12901" y="10914"/>
                        <a:pt x="14081" y="12002"/>
                      </a:cubicBezTo>
                      <a:lnTo>
                        <a:pt x="14081" y="8465"/>
                      </a:lnTo>
                      <a:cubicBezTo>
                        <a:pt x="14081" y="6288"/>
                        <a:pt x="13990" y="4928"/>
                        <a:pt x="13899" y="4383"/>
                      </a:cubicBezTo>
                      <a:cubicBezTo>
                        <a:pt x="13808" y="3839"/>
                        <a:pt x="13627" y="3567"/>
                        <a:pt x="13446" y="3386"/>
                      </a:cubicBezTo>
                      <a:cubicBezTo>
                        <a:pt x="13264" y="3204"/>
                        <a:pt x="12901" y="3113"/>
                        <a:pt x="12629" y="3113"/>
                      </a:cubicBezTo>
                      <a:cubicBezTo>
                        <a:pt x="12266" y="3113"/>
                        <a:pt x="11813" y="3204"/>
                        <a:pt x="11178" y="3476"/>
                      </a:cubicBezTo>
                      <a:lnTo>
                        <a:pt x="10906" y="2751"/>
                      </a:lnTo>
                      <a:lnTo>
                        <a:pt x="16711" y="392"/>
                      </a:lnTo>
                      <a:lnTo>
                        <a:pt x="17618" y="392"/>
                      </a:lnTo>
                      <a:lnTo>
                        <a:pt x="17618" y="22796"/>
                      </a:lnTo>
                      <a:cubicBezTo>
                        <a:pt x="17618" y="25064"/>
                        <a:pt x="17709" y="26424"/>
                        <a:pt x="17799" y="26969"/>
                      </a:cubicBezTo>
                      <a:cubicBezTo>
                        <a:pt x="17890" y="27422"/>
                        <a:pt x="18072" y="27785"/>
                        <a:pt x="18344" y="27966"/>
                      </a:cubicBezTo>
                      <a:cubicBezTo>
                        <a:pt x="18616" y="28148"/>
                        <a:pt x="18888" y="28239"/>
                        <a:pt x="19160" y="28239"/>
                      </a:cubicBezTo>
                      <a:cubicBezTo>
                        <a:pt x="19523" y="28239"/>
                        <a:pt x="20067" y="28148"/>
                        <a:pt x="20702" y="27876"/>
                      </a:cubicBezTo>
                      <a:lnTo>
                        <a:pt x="20974" y="28601"/>
                      </a:lnTo>
                      <a:lnTo>
                        <a:pt x="15260" y="30960"/>
                      </a:lnTo>
                      <a:lnTo>
                        <a:pt x="14262" y="30960"/>
                      </a:lnTo>
                      <a:lnTo>
                        <a:pt x="14081" y="28057"/>
                      </a:lnTo>
                      <a:lnTo>
                        <a:pt x="14081" y="28057"/>
                      </a:lnTo>
                      <a:close/>
                      <a:moveTo>
                        <a:pt x="14081" y="26515"/>
                      </a:moveTo>
                      <a:lnTo>
                        <a:pt x="14081" y="16538"/>
                      </a:lnTo>
                      <a:cubicBezTo>
                        <a:pt x="13990" y="15540"/>
                        <a:pt x="13718" y="14724"/>
                        <a:pt x="13355" y="13907"/>
                      </a:cubicBezTo>
                      <a:cubicBezTo>
                        <a:pt x="12901" y="13091"/>
                        <a:pt x="12357" y="12547"/>
                        <a:pt x="11632" y="12093"/>
                      </a:cubicBezTo>
                      <a:cubicBezTo>
                        <a:pt x="10906" y="11640"/>
                        <a:pt x="10271" y="11458"/>
                        <a:pt x="9636" y="11458"/>
                      </a:cubicBezTo>
                      <a:cubicBezTo>
                        <a:pt x="8366" y="11458"/>
                        <a:pt x="7278" y="12002"/>
                        <a:pt x="6280" y="13091"/>
                      </a:cubicBezTo>
                      <a:cubicBezTo>
                        <a:pt x="5010" y="14542"/>
                        <a:pt x="4375" y="16719"/>
                        <a:pt x="4375" y="19531"/>
                      </a:cubicBezTo>
                      <a:cubicBezTo>
                        <a:pt x="4375" y="22343"/>
                        <a:pt x="5010" y="24520"/>
                        <a:pt x="6280" y="26062"/>
                      </a:cubicBezTo>
                      <a:cubicBezTo>
                        <a:pt x="7550" y="27604"/>
                        <a:pt x="8910" y="28329"/>
                        <a:pt x="10452" y="28329"/>
                      </a:cubicBezTo>
                      <a:cubicBezTo>
                        <a:pt x="11632" y="28420"/>
                        <a:pt x="12811" y="27785"/>
                        <a:pt x="14081" y="26515"/>
                      </a:cubicBezTo>
                      <a:lnTo>
                        <a:pt x="14081" y="26515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57" name="Dowolny kształt: kształt 56">
                  <a:extLst>
                    <a:ext uri="{FF2B5EF4-FFF2-40B4-BE49-F238E27FC236}">
                      <a16:creationId xmlns:a16="http://schemas.microsoft.com/office/drawing/2014/main" id="{6451D721-E78F-8061-DCBD-E65A30B22A8D}"/>
                    </a:ext>
                  </a:extLst>
                </p:cNvPr>
                <p:cNvSpPr/>
                <p:nvPr/>
              </p:nvSpPr>
              <p:spPr>
                <a:xfrm>
                  <a:off x="4557614" y="1891327"/>
                  <a:ext cx="28934" cy="28662"/>
                </a:xfrm>
                <a:custGeom>
                  <a:avLst/>
                  <a:gdLst>
                    <a:gd name="connsiteX0" fmla="*/ 594 w 28934"/>
                    <a:gd name="connsiteY0" fmla="*/ 29055 h 28662"/>
                    <a:gd name="connsiteX1" fmla="*/ 594 w 28934"/>
                    <a:gd name="connsiteY1" fmla="*/ 28239 h 28662"/>
                    <a:gd name="connsiteX2" fmla="*/ 1683 w 28934"/>
                    <a:gd name="connsiteY2" fmla="*/ 28239 h 28662"/>
                    <a:gd name="connsiteX3" fmla="*/ 4223 w 28934"/>
                    <a:gd name="connsiteY3" fmla="*/ 27060 h 28662"/>
                    <a:gd name="connsiteX4" fmla="*/ 4676 w 28934"/>
                    <a:gd name="connsiteY4" fmla="*/ 23976 h 28662"/>
                    <a:gd name="connsiteX5" fmla="*/ 4676 w 28934"/>
                    <a:gd name="connsiteY5" fmla="*/ 5472 h 28662"/>
                    <a:gd name="connsiteX6" fmla="*/ 4041 w 28934"/>
                    <a:gd name="connsiteY6" fmla="*/ 2116 h 28662"/>
                    <a:gd name="connsiteX7" fmla="*/ 1592 w 28934"/>
                    <a:gd name="connsiteY7" fmla="*/ 1209 h 28662"/>
                    <a:gd name="connsiteX8" fmla="*/ 504 w 28934"/>
                    <a:gd name="connsiteY8" fmla="*/ 1209 h 28662"/>
                    <a:gd name="connsiteX9" fmla="*/ 504 w 28934"/>
                    <a:gd name="connsiteY9" fmla="*/ 392 h 28662"/>
                    <a:gd name="connsiteX10" fmla="*/ 12205 w 28934"/>
                    <a:gd name="connsiteY10" fmla="*/ 392 h 28662"/>
                    <a:gd name="connsiteX11" fmla="*/ 22001 w 28934"/>
                    <a:gd name="connsiteY11" fmla="*/ 1844 h 28662"/>
                    <a:gd name="connsiteX12" fmla="*/ 27352 w 28934"/>
                    <a:gd name="connsiteY12" fmla="*/ 6742 h 28662"/>
                    <a:gd name="connsiteX13" fmla="*/ 29438 w 28934"/>
                    <a:gd name="connsiteY13" fmla="*/ 14633 h 28662"/>
                    <a:gd name="connsiteX14" fmla="*/ 25810 w 28934"/>
                    <a:gd name="connsiteY14" fmla="*/ 24611 h 28662"/>
                    <a:gd name="connsiteX15" fmla="*/ 13384 w 28934"/>
                    <a:gd name="connsiteY15" fmla="*/ 29055 h 28662"/>
                    <a:gd name="connsiteX16" fmla="*/ 594 w 28934"/>
                    <a:gd name="connsiteY16" fmla="*/ 29055 h 28662"/>
                    <a:gd name="connsiteX17" fmla="*/ 594 w 28934"/>
                    <a:gd name="connsiteY17" fmla="*/ 29055 h 28662"/>
                    <a:gd name="connsiteX18" fmla="*/ 8758 w 28934"/>
                    <a:gd name="connsiteY18" fmla="*/ 26969 h 28662"/>
                    <a:gd name="connsiteX19" fmla="*/ 13293 w 28934"/>
                    <a:gd name="connsiteY19" fmla="*/ 27604 h 28662"/>
                    <a:gd name="connsiteX20" fmla="*/ 21456 w 28934"/>
                    <a:gd name="connsiteY20" fmla="*/ 24157 h 28662"/>
                    <a:gd name="connsiteX21" fmla="*/ 24722 w 28934"/>
                    <a:gd name="connsiteY21" fmla="*/ 14815 h 28662"/>
                    <a:gd name="connsiteX22" fmla="*/ 21456 w 28934"/>
                    <a:gd name="connsiteY22" fmla="*/ 5472 h 28662"/>
                    <a:gd name="connsiteX23" fmla="*/ 13112 w 28934"/>
                    <a:gd name="connsiteY23" fmla="*/ 2025 h 28662"/>
                    <a:gd name="connsiteX24" fmla="*/ 8758 w 28934"/>
                    <a:gd name="connsiteY24" fmla="*/ 2660 h 28662"/>
                    <a:gd name="connsiteX25" fmla="*/ 8758 w 28934"/>
                    <a:gd name="connsiteY25" fmla="*/ 26969 h 28662"/>
                    <a:gd name="connsiteX26" fmla="*/ 8758 w 28934"/>
                    <a:gd name="connsiteY26" fmla="*/ 26969 h 28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8934" h="28662">
                      <a:moveTo>
                        <a:pt x="594" y="29055"/>
                      </a:moveTo>
                      <a:lnTo>
                        <a:pt x="594" y="28239"/>
                      </a:lnTo>
                      <a:lnTo>
                        <a:pt x="1683" y="28239"/>
                      </a:lnTo>
                      <a:cubicBezTo>
                        <a:pt x="2862" y="28239"/>
                        <a:pt x="3769" y="27876"/>
                        <a:pt x="4223" y="27060"/>
                      </a:cubicBezTo>
                      <a:cubicBezTo>
                        <a:pt x="4495" y="26606"/>
                        <a:pt x="4676" y="25518"/>
                        <a:pt x="4676" y="23976"/>
                      </a:cubicBezTo>
                      <a:lnTo>
                        <a:pt x="4676" y="5472"/>
                      </a:lnTo>
                      <a:cubicBezTo>
                        <a:pt x="4676" y="3658"/>
                        <a:pt x="4495" y="2569"/>
                        <a:pt x="4041" y="2116"/>
                      </a:cubicBezTo>
                      <a:cubicBezTo>
                        <a:pt x="3497" y="1481"/>
                        <a:pt x="2681" y="1209"/>
                        <a:pt x="1592" y="1209"/>
                      </a:cubicBezTo>
                      <a:lnTo>
                        <a:pt x="504" y="1209"/>
                      </a:lnTo>
                      <a:lnTo>
                        <a:pt x="504" y="392"/>
                      </a:lnTo>
                      <a:lnTo>
                        <a:pt x="12205" y="392"/>
                      </a:lnTo>
                      <a:cubicBezTo>
                        <a:pt x="16468" y="392"/>
                        <a:pt x="19733" y="846"/>
                        <a:pt x="22001" y="1844"/>
                      </a:cubicBezTo>
                      <a:cubicBezTo>
                        <a:pt x="24268" y="2842"/>
                        <a:pt x="26082" y="4474"/>
                        <a:pt x="27352" y="6742"/>
                      </a:cubicBezTo>
                      <a:cubicBezTo>
                        <a:pt x="28713" y="9009"/>
                        <a:pt x="29438" y="11640"/>
                        <a:pt x="29438" y="14633"/>
                      </a:cubicBezTo>
                      <a:cubicBezTo>
                        <a:pt x="29438" y="18624"/>
                        <a:pt x="28259" y="21980"/>
                        <a:pt x="25810" y="24611"/>
                      </a:cubicBezTo>
                      <a:cubicBezTo>
                        <a:pt x="23089" y="27604"/>
                        <a:pt x="18917" y="29055"/>
                        <a:pt x="13384" y="29055"/>
                      </a:cubicBezTo>
                      <a:lnTo>
                        <a:pt x="594" y="29055"/>
                      </a:lnTo>
                      <a:lnTo>
                        <a:pt x="594" y="29055"/>
                      </a:lnTo>
                      <a:close/>
                      <a:moveTo>
                        <a:pt x="8758" y="26969"/>
                      </a:moveTo>
                      <a:cubicBezTo>
                        <a:pt x="10572" y="27332"/>
                        <a:pt x="12023" y="27604"/>
                        <a:pt x="13293" y="27604"/>
                      </a:cubicBezTo>
                      <a:cubicBezTo>
                        <a:pt x="16558" y="27604"/>
                        <a:pt x="19279" y="26425"/>
                        <a:pt x="21456" y="24157"/>
                      </a:cubicBezTo>
                      <a:cubicBezTo>
                        <a:pt x="23633" y="21889"/>
                        <a:pt x="24722" y="18715"/>
                        <a:pt x="24722" y="14815"/>
                      </a:cubicBezTo>
                      <a:cubicBezTo>
                        <a:pt x="24722" y="10824"/>
                        <a:pt x="23633" y="7740"/>
                        <a:pt x="21456" y="5472"/>
                      </a:cubicBezTo>
                      <a:cubicBezTo>
                        <a:pt x="19279" y="3204"/>
                        <a:pt x="16558" y="2025"/>
                        <a:pt x="13112" y="2025"/>
                      </a:cubicBezTo>
                      <a:cubicBezTo>
                        <a:pt x="11842" y="2025"/>
                        <a:pt x="10390" y="2207"/>
                        <a:pt x="8758" y="2660"/>
                      </a:cubicBezTo>
                      <a:lnTo>
                        <a:pt x="8758" y="26969"/>
                      </a:lnTo>
                      <a:lnTo>
                        <a:pt x="8758" y="26969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58" name="Dowolny kształt: kształt 57">
                  <a:extLst>
                    <a:ext uri="{FF2B5EF4-FFF2-40B4-BE49-F238E27FC236}">
                      <a16:creationId xmlns:a16="http://schemas.microsoft.com/office/drawing/2014/main" id="{389AC391-69FA-FDF9-A87C-397C7CC1FF9B}"/>
                    </a:ext>
                  </a:extLst>
                </p:cNvPr>
                <p:cNvSpPr/>
                <p:nvPr/>
              </p:nvSpPr>
              <p:spPr>
                <a:xfrm>
                  <a:off x="4589814" y="1900034"/>
                  <a:ext cx="16417" cy="20589"/>
                </a:xfrm>
                <a:custGeom>
                  <a:avLst/>
                  <a:gdLst>
                    <a:gd name="connsiteX0" fmla="*/ 3518 w 16417"/>
                    <a:gd name="connsiteY0" fmla="*/ 8288 h 20589"/>
                    <a:gd name="connsiteX1" fmla="*/ 5604 w 16417"/>
                    <a:gd name="connsiteY1" fmla="*/ 15090 h 20589"/>
                    <a:gd name="connsiteX2" fmla="*/ 10593 w 16417"/>
                    <a:gd name="connsiteY2" fmla="*/ 17539 h 20589"/>
                    <a:gd name="connsiteX3" fmla="*/ 13858 w 16417"/>
                    <a:gd name="connsiteY3" fmla="*/ 16542 h 20589"/>
                    <a:gd name="connsiteX4" fmla="*/ 16216 w 16417"/>
                    <a:gd name="connsiteY4" fmla="*/ 12913 h 20589"/>
                    <a:gd name="connsiteX5" fmla="*/ 16851 w 16417"/>
                    <a:gd name="connsiteY5" fmla="*/ 13367 h 20589"/>
                    <a:gd name="connsiteX6" fmla="*/ 14312 w 16417"/>
                    <a:gd name="connsiteY6" fmla="*/ 18628 h 20589"/>
                    <a:gd name="connsiteX7" fmla="*/ 8960 w 16417"/>
                    <a:gd name="connsiteY7" fmla="*/ 20986 h 20589"/>
                    <a:gd name="connsiteX8" fmla="*/ 2973 w 16417"/>
                    <a:gd name="connsiteY8" fmla="*/ 18265 h 20589"/>
                    <a:gd name="connsiteX9" fmla="*/ 524 w 16417"/>
                    <a:gd name="connsiteY9" fmla="*/ 10918 h 20589"/>
                    <a:gd name="connsiteX10" fmla="*/ 3064 w 16417"/>
                    <a:gd name="connsiteY10" fmla="*/ 3208 h 20589"/>
                    <a:gd name="connsiteX11" fmla="*/ 9504 w 16417"/>
                    <a:gd name="connsiteY11" fmla="*/ 396 h 20589"/>
                    <a:gd name="connsiteX12" fmla="*/ 14856 w 16417"/>
                    <a:gd name="connsiteY12" fmla="*/ 2573 h 20589"/>
                    <a:gd name="connsiteX13" fmla="*/ 16942 w 16417"/>
                    <a:gd name="connsiteY13" fmla="*/ 8288 h 20589"/>
                    <a:gd name="connsiteX14" fmla="*/ 3518 w 16417"/>
                    <a:gd name="connsiteY14" fmla="*/ 8288 h 20589"/>
                    <a:gd name="connsiteX15" fmla="*/ 3518 w 16417"/>
                    <a:gd name="connsiteY15" fmla="*/ 8288 h 20589"/>
                    <a:gd name="connsiteX16" fmla="*/ 3518 w 16417"/>
                    <a:gd name="connsiteY16" fmla="*/ 7018 h 20589"/>
                    <a:gd name="connsiteX17" fmla="*/ 12497 w 16417"/>
                    <a:gd name="connsiteY17" fmla="*/ 7018 h 20589"/>
                    <a:gd name="connsiteX18" fmla="*/ 12044 w 16417"/>
                    <a:gd name="connsiteY18" fmla="*/ 4387 h 20589"/>
                    <a:gd name="connsiteX19" fmla="*/ 10502 w 16417"/>
                    <a:gd name="connsiteY19" fmla="*/ 2482 h 20589"/>
                    <a:gd name="connsiteX20" fmla="*/ 8325 w 16417"/>
                    <a:gd name="connsiteY20" fmla="*/ 1848 h 20589"/>
                    <a:gd name="connsiteX21" fmla="*/ 5150 w 16417"/>
                    <a:gd name="connsiteY21" fmla="*/ 3208 h 20589"/>
                    <a:gd name="connsiteX22" fmla="*/ 3518 w 16417"/>
                    <a:gd name="connsiteY22" fmla="*/ 7018 h 20589"/>
                    <a:gd name="connsiteX23" fmla="*/ 3518 w 16417"/>
                    <a:gd name="connsiteY23" fmla="*/ 7018 h 20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6417" h="20589">
                      <a:moveTo>
                        <a:pt x="3518" y="8288"/>
                      </a:moveTo>
                      <a:cubicBezTo>
                        <a:pt x="3518" y="11190"/>
                        <a:pt x="4243" y="13458"/>
                        <a:pt x="5604" y="15090"/>
                      </a:cubicBezTo>
                      <a:cubicBezTo>
                        <a:pt x="7055" y="16723"/>
                        <a:pt x="8688" y="17539"/>
                        <a:pt x="10593" y="17539"/>
                      </a:cubicBezTo>
                      <a:cubicBezTo>
                        <a:pt x="11863" y="17539"/>
                        <a:pt x="12951" y="17177"/>
                        <a:pt x="13858" y="16542"/>
                      </a:cubicBezTo>
                      <a:cubicBezTo>
                        <a:pt x="14765" y="15816"/>
                        <a:pt x="15581" y="14637"/>
                        <a:pt x="16216" y="12913"/>
                      </a:cubicBezTo>
                      <a:lnTo>
                        <a:pt x="16851" y="13367"/>
                      </a:lnTo>
                      <a:cubicBezTo>
                        <a:pt x="16579" y="15272"/>
                        <a:pt x="15672" y="17086"/>
                        <a:pt x="14312" y="18628"/>
                      </a:cubicBezTo>
                      <a:cubicBezTo>
                        <a:pt x="12860" y="20170"/>
                        <a:pt x="11137" y="20986"/>
                        <a:pt x="8960" y="20986"/>
                      </a:cubicBezTo>
                      <a:cubicBezTo>
                        <a:pt x="6602" y="20986"/>
                        <a:pt x="4606" y="20079"/>
                        <a:pt x="2973" y="18265"/>
                      </a:cubicBezTo>
                      <a:cubicBezTo>
                        <a:pt x="1341" y="16451"/>
                        <a:pt x="524" y="14002"/>
                        <a:pt x="524" y="10918"/>
                      </a:cubicBezTo>
                      <a:cubicBezTo>
                        <a:pt x="524" y="7562"/>
                        <a:pt x="1341" y="5022"/>
                        <a:pt x="3064" y="3208"/>
                      </a:cubicBezTo>
                      <a:cubicBezTo>
                        <a:pt x="4788" y="1303"/>
                        <a:pt x="6874" y="396"/>
                        <a:pt x="9504" y="396"/>
                      </a:cubicBezTo>
                      <a:cubicBezTo>
                        <a:pt x="11681" y="396"/>
                        <a:pt x="13495" y="1122"/>
                        <a:pt x="14856" y="2573"/>
                      </a:cubicBezTo>
                      <a:cubicBezTo>
                        <a:pt x="16216" y="4024"/>
                        <a:pt x="16942" y="5929"/>
                        <a:pt x="16942" y="8288"/>
                      </a:cubicBezTo>
                      <a:lnTo>
                        <a:pt x="3518" y="8288"/>
                      </a:lnTo>
                      <a:lnTo>
                        <a:pt x="3518" y="8288"/>
                      </a:lnTo>
                      <a:close/>
                      <a:moveTo>
                        <a:pt x="3518" y="7018"/>
                      </a:moveTo>
                      <a:lnTo>
                        <a:pt x="12497" y="7018"/>
                      </a:lnTo>
                      <a:cubicBezTo>
                        <a:pt x="12407" y="5748"/>
                        <a:pt x="12316" y="4931"/>
                        <a:pt x="12044" y="4387"/>
                      </a:cubicBezTo>
                      <a:cubicBezTo>
                        <a:pt x="11681" y="3571"/>
                        <a:pt x="11137" y="2936"/>
                        <a:pt x="10502" y="2482"/>
                      </a:cubicBezTo>
                      <a:cubicBezTo>
                        <a:pt x="9776" y="2029"/>
                        <a:pt x="9051" y="1848"/>
                        <a:pt x="8325" y="1848"/>
                      </a:cubicBezTo>
                      <a:cubicBezTo>
                        <a:pt x="7146" y="1848"/>
                        <a:pt x="6148" y="2301"/>
                        <a:pt x="5150" y="3208"/>
                      </a:cubicBezTo>
                      <a:cubicBezTo>
                        <a:pt x="4243" y="4115"/>
                        <a:pt x="3699" y="5385"/>
                        <a:pt x="3518" y="7018"/>
                      </a:cubicBezTo>
                      <a:lnTo>
                        <a:pt x="3518" y="7018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59" name="Dowolny kształt: kształt 58">
                  <a:extLst>
                    <a:ext uri="{FF2B5EF4-FFF2-40B4-BE49-F238E27FC236}">
                      <a16:creationId xmlns:a16="http://schemas.microsoft.com/office/drawing/2014/main" id="{23C6AE5E-49CA-5F23-1531-CFA117A3F565}"/>
                    </a:ext>
                  </a:extLst>
                </p:cNvPr>
                <p:cNvSpPr/>
                <p:nvPr/>
              </p:nvSpPr>
              <p:spPr>
                <a:xfrm>
                  <a:off x="4607502" y="1900579"/>
                  <a:ext cx="21043" cy="19955"/>
                </a:xfrm>
                <a:custGeom>
                  <a:avLst/>
                  <a:gdLst>
                    <a:gd name="connsiteX0" fmla="*/ 813 w 21043"/>
                    <a:gd name="connsiteY0" fmla="*/ 396 h 19955"/>
                    <a:gd name="connsiteX1" fmla="*/ 9883 w 21043"/>
                    <a:gd name="connsiteY1" fmla="*/ 396 h 19955"/>
                    <a:gd name="connsiteX2" fmla="*/ 9883 w 21043"/>
                    <a:gd name="connsiteY2" fmla="*/ 1213 h 19955"/>
                    <a:gd name="connsiteX3" fmla="*/ 9248 w 21043"/>
                    <a:gd name="connsiteY3" fmla="*/ 1213 h 19955"/>
                    <a:gd name="connsiteX4" fmla="*/ 7978 w 21043"/>
                    <a:gd name="connsiteY4" fmla="*/ 1576 h 19955"/>
                    <a:gd name="connsiteX5" fmla="*/ 7525 w 21043"/>
                    <a:gd name="connsiteY5" fmla="*/ 2664 h 19955"/>
                    <a:gd name="connsiteX6" fmla="*/ 7978 w 21043"/>
                    <a:gd name="connsiteY6" fmla="*/ 4387 h 19955"/>
                    <a:gd name="connsiteX7" fmla="*/ 12513 w 21043"/>
                    <a:gd name="connsiteY7" fmla="*/ 15091 h 19955"/>
                    <a:gd name="connsiteX8" fmla="*/ 17049 w 21043"/>
                    <a:gd name="connsiteY8" fmla="*/ 4025 h 19955"/>
                    <a:gd name="connsiteX9" fmla="*/ 17502 w 21043"/>
                    <a:gd name="connsiteY9" fmla="*/ 2211 h 19955"/>
                    <a:gd name="connsiteX10" fmla="*/ 17321 w 21043"/>
                    <a:gd name="connsiteY10" fmla="*/ 1757 h 19955"/>
                    <a:gd name="connsiteX11" fmla="*/ 16686 w 21043"/>
                    <a:gd name="connsiteY11" fmla="*/ 1303 h 19955"/>
                    <a:gd name="connsiteX12" fmla="*/ 15235 w 21043"/>
                    <a:gd name="connsiteY12" fmla="*/ 1213 h 19955"/>
                    <a:gd name="connsiteX13" fmla="*/ 15235 w 21043"/>
                    <a:gd name="connsiteY13" fmla="*/ 396 h 19955"/>
                    <a:gd name="connsiteX14" fmla="*/ 21584 w 21043"/>
                    <a:gd name="connsiteY14" fmla="*/ 396 h 19955"/>
                    <a:gd name="connsiteX15" fmla="*/ 21584 w 21043"/>
                    <a:gd name="connsiteY15" fmla="*/ 1213 h 19955"/>
                    <a:gd name="connsiteX16" fmla="*/ 20042 w 21043"/>
                    <a:gd name="connsiteY16" fmla="*/ 1666 h 19955"/>
                    <a:gd name="connsiteX17" fmla="*/ 18681 w 21043"/>
                    <a:gd name="connsiteY17" fmla="*/ 3752 h 19955"/>
                    <a:gd name="connsiteX18" fmla="*/ 11788 w 21043"/>
                    <a:gd name="connsiteY18" fmla="*/ 20351 h 19955"/>
                    <a:gd name="connsiteX19" fmla="*/ 10881 w 21043"/>
                    <a:gd name="connsiteY19" fmla="*/ 20351 h 19955"/>
                    <a:gd name="connsiteX20" fmla="*/ 3987 w 21043"/>
                    <a:gd name="connsiteY20" fmla="*/ 4025 h 19955"/>
                    <a:gd name="connsiteX21" fmla="*/ 3080 w 21043"/>
                    <a:gd name="connsiteY21" fmla="*/ 2392 h 19955"/>
                    <a:gd name="connsiteX22" fmla="*/ 1992 w 21043"/>
                    <a:gd name="connsiteY22" fmla="*/ 1576 h 19955"/>
                    <a:gd name="connsiteX23" fmla="*/ 540 w 21043"/>
                    <a:gd name="connsiteY23" fmla="*/ 1213 h 19955"/>
                    <a:gd name="connsiteX24" fmla="*/ 540 w 21043"/>
                    <a:gd name="connsiteY24" fmla="*/ 396 h 19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1043" h="19955">
                      <a:moveTo>
                        <a:pt x="813" y="396"/>
                      </a:moveTo>
                      <a:lnTo>
                        <a:pt x="9883" y="396"/>
                      </a:lnTo>
                      <a:lnTo>
                        <a:pt x="9883" y="1213"/>
                      </a:lnTo>
                      <a:lnTo>
                        <a:pt x="9248" y="1213"/>
                      </a:lnTo>
                      <a:cubicBezTo>
                        <a:pt x="8704" y="1213"/>
                        <a:pt x="8250" y="1303"/>
                        <a:pt x="7978" y="1576"/>
                      </a:cubicBezTo>
                      <a:cubicBezTo>
                        <a:pt x="7706" y="1848"/>
                        <a:pt x="7525" y="2211"/>
                        <a:pt x="7525" y="2664"/>
                      </a:cubicBezTo>
                      <a:cubicBezTo>
                        <a:pt x="7525" y="3118"/>
                        <a:pt x="7706" y="3752"/>
                        <a:pt x="7978" y="4387"/>
                      </a:cubicBezTo>
                      <a:lnTo>
                        <a:pt x="12513" y="15091"/>
                      </a:lnTo>
                      <a:lnTo>
                        <a:pt x="17049" y="4025"/>
                      </a:lnTo>
                      <a:cubicBezTo>
                        <a:pt x="17411" y="3208"/>
                        <a:pt x="17502" y="2664"/>
                        <a:pt x="17502" y="2211"/>
                      </a:cubicBezTo>
                      <a:cubicBezTo>
                        <a:pt x="17502" y="2029"/>
                        <a:pt x="17411" y="1848"/>
                        <a:pt x="17321" y="1757"/>
                      </a:cubicBezTo>
                      <a:cubicBezTo>
                        <a:pt x="17139" y="1576"/>
                        <a:pt x="16958" y="1394"/>
                        <a:pt x="16686" y="1303"/>
                      </a:cubicBezTo>
                      <a:cubicBezTo>
                        <a:pt x="16414" y="1213"/>
                        <a:pt x="15960" y="1213"/>
                        <a:pt x="15235" y="1213"/>
                      </a:cubicBezTo>
                      <a:lnTo>
                        <a:pt x="15235" y="396"/>
                      </a:lnTo>
                      <a:lnTo>
                        <a:pt x="21584" y="396"/>
                      </a:lnTo>
                      <a:lnTo>
                        <a:pt x="21584" y="1213"/>
                      </a:lnTo>
                      <a:cubicBezTo>
                        <a:pt x="20858" y="1303"/>
                        <a:pt x="20314" y="1394"/>
                        <a:pt x="20042" y="1666"/>
                      </a:cubicBezTo>
                      <a:cubicBezTo>
                        <a:pt x="19588" y="2120"/>
                        <a:pt x="19135" y="2755"/>
                        <a:pt x="18681" y="3752"/>
                      </a:cubicBezTo>
                      <a:lnTo>
                        <a:pt x="11788" y="20351"/>
                      </a:lnTo>
                      <a:lnTo>
                        <a:pt x="10881" y="20351"/>
                      </a:lnTo>
                      <a:lnTo>
                        <a:pt x="3987" y="4025"/>
                      </a:lnTo>
                      <a:cubicBezTo>
                        <a:pt x="3715" y="3299"/>
                        <a:pt x="3352" y="2755"/>
                        <a:pt x="3080" y="2392"/>
                      </a:cubicBezTo>
                      <a:cubicBezTo>
                        <a:pt x="2808" y="2029"/>
                        <a:pt x="2445" y="1757"/>
                        <a:pt x="1992" y="1576"/>
                      </a:cubicBezTo>
                      <a:cubicBezTo>
                        <a:pt x="1720" y="1485"/>
                        <a:pt x="1266" y="1303"/>
                        <a:pt x="540" y="1213"/>
                      </a:cubicBezTo>
                      <a:lnTo>
                        <a:pt x="540" y="396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60" name="Dowolny kształt: kształt 59">
                  <a:extLst>
                    <a:ext uri="{FF2B5EF4-FFF2-40B4-BE49-F238E27FC236}">
                      <a16:creationId xmlns:a16="http://schemas.microsoft.com/office/drawing/2014/main" id="{105FA76B-3CF5-8F07-EAAE-2A9233260A47}"/>
                    </a:ext>
                  </a:extLst>
                </p:cNvPr>
                <p:cNvSpPr/>
                <p:nvPr/>
              </p:nvSpPr>
              <p:spPr>
                <a:xfrm>
                  <a:off x="4630722" y="1900034"/>
                  <a:ext cx="16417" cy="20589"/>
                </a:xfrm>
                <a:custGeom>
                  <a:avLst/>
                  <a:gdLst>
                    <a:gd name="connsiteX0" fmla="*/ 3550 w 16417"/>
                    <a:gd name="connsiteY0" fmla="*/ 8288 h 20589"/>
                    <a:gd name="connsiteX1" fmla="*/ 5637 w 16417"/>
                    <a:gd name="connsiteY1" fmla="*/ 15090 h 20589"/>
                    <a:gd name="connsiteX2" fmla="*/ 10625 w 16417"/>
                    <a:gd name="connsiteY2" fmla="*/ 17539 h 20589"/>
                    <a:gd name="connsiteX3" fmla="*/ 13891 w 16417"/>
                    <a:gd name="connsiteY3" fmla="*/ 16542 h 20589"/>
                    <a:gd name="connsiteX4" fmla="*/ 16249 w 16417"/>
                    <a:gd name="connsiteY4" fmla="*/ 12913 h 20589"/>
                    <a:gd name="connsiteX5" fmla="*/ 16884 w 16417"/>
                    <a:gd name="connsiteY5" fmla="*/ 13367 h 20589"/>
                    <a:gd name="connsiteX6" fmla="*/ 14344 w 16417"/>
                    <a:gd name="connsiteY6" fmla="*/ 18628 h 20589"/>
                    <a:gd name="connsiteX7" fmla="*/ 8993 w 16417"/>
                    <a:gd name="connsiteY7" fmla="*/ 20986 h 20589"/>
                    <a:gd name="connsiteX8" fmla="*/ 3006 w 16417"/>
                    <a:gd name="connsiteY8" fmla="*/ 18265 h 20589"/>
                    <a:gd name="connsiteX9" fmla="*/ 557 w 16417"/>
                    <a:gd name="connsiteY9" fmla="*/ 10918 h 20589"/>
                    <a:gd name="connsiteX10" fmla="*/ 3097 w 16417"/>
                    <a:gd name="connsiteY10" fmla="*/ 3208 h 20589"/>
                    <a:gd name="connsiteX11" fmla="*/ 9537 w 16417"/>
                    <a:gd name="connsiteY11" fmla="*/ 396 h 20589"/>
                    <a:gd name="connsiteX12" fmla="*/ 14889 w 16417"/>
                    <a:gd name="connsiteY12" fmla="*/ 2573 h 20589"/>
                    <a:gd name="connsiteX13" fmla="*/ 16975 w 16417"/>
                    <a:gd name="connsiteY13" fmla="*/ 8288 h 20589"/>
                    <a:gd name="connsiteX14" fmla="*/ 3550 w 16417"/>
                    <a:gd name="connsiteY14" fmla="*/ 8288 h 20589"/>
                    <a:gd name="connsiteX15" fmla="*/ 3550 w 16417"/>
                    <a:gd name="connsiteY15" fmla="*/ 8288 h 20589"/>
                    <a:gd name="connsiteX16" fmla="*/ 3550 w 16417"/>
                    <a:gd name="connsiteY16" fmla="*/ 7018 h 20589"/>
                    <a:gd name="connsiteX17" fmla="*/ 12530 w 16417"/>
                    <a:gd name="connsiteY17" fmla="*/ 7018 h 20589"/>
                    <a:gd name="connsiteX18" fmla="*/ 12077 w 16417"/>
                    <a:gd name="connsiteY18" fmla="*/ 4387 h 20589"/>
                    <a:gd name="connsiteX19" fmla="*/ 10535 w 16417"/>
                    <a:gd name="connsiteY19" fmla="*/ 2482 h 20589"/>
                    <a:gd name="connsiteX20" fmla="*/ 8358 w 16417"/>
                    <a:gd name="connsiteY20" fmla="*/ 1848 h 20589"/>
                    <a:gd name="connsiteX21" fmla="*/ 5183 w 16417"/>
                    <a:gd name="connsiteY21" fmla="*/ 3208 h 20589"/>
                    <a:gd name="connsiteX22" fmla="*/ 3550 w 16417"/>
                    <a:gd name="connsiteY22" fmla="*/ 7018 h 20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6417" h="20589">
                      <a:moveTo>
                        <a:pt x="3550" y="8288"/>
                      </a:moveTo>
                      <a:cubicBezTo>
                        <a:pt x="3550" y="11190"/>
                        <a:pt x="4276" y="13458"/>
                        <a:pt x="5637" y="15090"/>
                      </a:cubicBezTo>
                      <a:cubicBezTo>
                        <a:pt x="6997" y="16723"/>
                        <a:pt x="8721" y="17539"/>
                        <a:pt x="10625" y="17539"/>
                      </a:cubicBezTo>
                      <a:cubicBezTo>
                        <a:pt x="11895" y="17539"/>
                        <a:pt x="12984" y="17177"/>
                        <a:pt x="13891" y="16542"/>
                      </a:cubicBezTo>
                      <a:cubicBezTo>
                        <a:pt x="14798" y="15816"/>
                        <a:pt x="15614" y="14637"/>
                        <a:pt x="16249" y="12913"/>
                      </a:cubicBezTo>
                      <a:lnTo>
                        <a:pt x="16884" y="13367"/>
                      </a:lnTo>
                      <a:cubicBezTo>
                        <a:pt x="16612" y="15272"/>
                        <a:pt x="15705" y="17086"/>
                        <a:pt x="14344" y="18628"/>
                      </a:cubicBezTo>
                      <a:cubicBezTo>
                        <a:pt x="12893" y="20170"/>
                        <a:pt x="11170" y="20986"/>
                        <a:pt x="8993" y="20986"/>
                      </a:cubicBezTo>
                      <a:cubicBezTo>
                        <a:pt x="6634" y="20986"/>
                        <a:pt x="4639" y="20079"/>
                        <a:pt x="3006" y="18265"/>
                      </a:cubicBezTo>
                      <a:cubicBezTo>
                        <a:pt x="1374" y="16451"/>
                        <a:pt x="557" y="14002"/>
                        <a:pt x="557" y="10918"/>
                      </a:cubicBezTo>
                      <a:cubicBezTo>
                        <a:pt x="557" y="7562"/>
                        <a:pt x="1374" y="5022"/>
                        <a:pt x="3097" y="3208"/>
                      </a:cubicBezTo>
                      <a:cubicBezTo>
                        <a:pt x="4820" y="1303"/>
                        <a:pt x="6907" y="396"/>
                        <a:pt x="9537" y="396"/>
                      </a:cubicBezTo>
                      <a:cubicBezTo>
                        <a:pt x="11714" y="396"/>
                        <a:pt x="13528" y="1122"/>
                        <a:pt x="14889" y="2573"/>
                      </a:cubicBezTo>
                      <a:cubicBezTo>
                        <a:pt x="16249" y="4024"/>
                        <a:pt x="16975" y="5929"/>
                        <a:pt x="16975" y="8288"/>
                      </a:cubicBezTo>
                      <a:lnTo>
                        <a:pt x="3550" y="8288"/>
                      </a:lnTo>
                      <a:lnTo>
                        <a:pt x="3550" y="8288"/>
                      </a:lnTo>
                      <a:close/>
                      <a:moveTo>
                        <a:pt x="3550" y="7018"/>
                      </a:moveTo>
                      <a:lnTo>
                        <a:pt x="12530" y="7018"/>
                      </a:lnTo>
                      <a:cubicBezTo>
                        <a:pt x="12440" y="5748"/>
                        <a:pt x="12349" y="4931"/>
                        <a:pt x="12077" y="4387"/>
                      </a:cubicBezTo>
                      <a:cubicBezTo>
                        <a:pt x="11714" y="3571"/>
                        <a:pt x="11170" y="2936"/>
                        <a:pt x="10535" y="2482"/>
                      </a:cubicBezTo>
                      <a:cubicBezTo>
                        <a:pt x="9809" y="2029"/>
                        <a:pt x="9083" y="1848"/>
                        <a:pt x="8358" y="1848"/>
                      </a:cubicBezTo>
                      <a:cubicBezTo>
                        <a:pt x="7179" y="1848"/>
                        <a:pt x="6181" y="2301"/>
                        <a:pt x="5183" y="3208"/>
                      </a:cubicBezTo>
                      <a:cubicBezTo>
                        <a:pt x="4185" y="4115"/>
                        <a:pt x="3641" y="5385"/>
                        <a:pt x="3550" y="7018"/>
                      </a:cubicBez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61" name="Dowolny kształt: kształt 60">
                  <a:extLst>
                    <a:ext uri="{FF2B5EF4-FFF2-40B4-BE49-F238E27FC236}">
                      <a16:creationId xmlns:a16="http://schemas.microsoft.com/office/drawing/2014/main" id="{C9ABDAEC-595D-481A-69E9-831CBDA6C292}"/>
                    </a:ext>
                  </a:extLst>
                </p:cNvPr>
                <p:cNvSpPr/>
                <p:nvPr/>
              </p:nvSpPr>
              <p:spPr>
                <a:xfrm>
                  <a:off x="4649589" y="1889876"/>
                  <a:ext cx="9886" cy="30023"/>
                </a:xfrm>
                <a:custGeom>
                  <a:avLst/>
                  <a:gdLst>
                    <a:gd name="connsiteX0" fmla="*/ 7282 w 9886"/>
                    <a:gd name="connsiteY0" fmla="*/ 392 h 30023"/>
                    <a:gd name="connsiteX1" fmla="*/ 7282 w 9886"/>
                    <a:gd name="connsiteY1" fmla="*/ 26061 h 30023"/>
                    <a:gd name="connsiteX2" fmla="*/ 7554 w 9886"/>
                    <a:gd name="connsiteY2" fmla="*/ 28510 h 30023"/>
                    <a:gd name="connsiteX3" fmla="*/ 8370 w 9886"/>
                    <a:gd name="connsiteY3" fmla="*/ 29417 h 30023"/>
                    <a:gd name="connsiteX4" fmla="*/ 10457 w 9886"/>
                    <a:gd name="connsiteY4" fmla="*/ 29689 h 30023"/>
                    <a:gd name="connsiteX5" fmla="*/ 10457 w 9886"/>
                    <a:gd name="connsiteY5" fmla="*/ 30415 h 30023"/>
                    <a:gd name="connsiteX6" fmla="*/ 933 w 9886"/>
                    <a:gd name="connsiteY6" fmla="*/ 30415 h 30023"/>
                    <a:gd name="connsiteX7" fmla="*/ 933 w 9886"/>
                    <a:gd name="connsiteY7" fmla="*/ 29689 h 30023"/>
                    <a:gd name="connsiteX8" fmla="*/ 2747 w 9886"/>
                    <a:gd name="connsiteY8" fmla="*/ 29417 h 30023"/>
                    <a:gd name="connsiteX9" fmla="*/ 3472 w 9886"/>
                    <a:gd name="connsiteY9" fmla="*/ 28510 h 30023"/>
                    <a:gd name="connsiteX10" fmla="*/ 3744 w 9886"/>
                    <a:gd name="connsiteY10" fmla="*/ 26061 h 30023"/>
                    <a:gd name="connsiteX11" fmla="*/ 3744 w 9886"/>
                    <a:gd name="connsiteY11" fmla="*/ 8465 h 30023"/>
                    <a:gd name="connsiteX12" fmla="*/ 3563 w 9886"/>
                    <a:gd name="connsiteY12" fmla="*/ 4474 h 30023"/>
                    <a:gd name="connsiteX13" fmla="*/ 3109 w 9886"/>
                    <a:gd name="connsiteY13" fmla="*/ 3476 h 30023"/>
                    <a:gd name="connsiteX14" fmla="*/ 2293 w 9886"/>
                    <a:gd name="connsiteY14" fmla="*/ 3204 h 30023"/>
                    <a:gd name="connsiteX15" fmla="*/ 933 w 9886"/>
                    <a:gd name="connsiteY15" fmla="*/ 3567 h 30023"/>
                    <a:gd name="connsiteX16" fmla="*/ 570 w 9886"/>
                    <a:gd name="connsiteY16" fmla="*/ 2841 h 30023"/>
                    <a:gd name="connsiteX17" fmla="*/ 6375 w 9886"/>
                    <a:gd name="connsiteY17" fmla="*/ 483 h 30023"/>
                    <a:gd name="connsiteX18" fmla="*/ 7282 w 9886"/>
                    <a:gd name="connsiteY18" fmla="*/ 483 h 30023"/>
                    <a:gd name="connsiteX19" fmla="*/ 7282 w 9886"/>
                    <a:gd name="connsiteY19" fmla="*/ 392 h 30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9886" h="30023">
                      <a:moveTo>
                        <a:pt x="7282" y="392"/>
                      </a:moveTo>
                      <a:lnTo>
                        <a:pt x="7282" y="26061"/>
                      </a:lnTo>
                      <a:cubicBezTo>
                        <a:pt x="7282" y="27240"/>
                        <a:pt x="7373" y="28057"/>
                        <a:pt x="7554" y="28510"/>
                      </a:cubicBezTo>
                      <a:cubicBezTo>
                        <a:pt x="7735" y="28873"/>
                        <a:pt x="8008" y="29236"/>
                        <a:pt x="8370" y="29417"/>
                      </a:cubicBezTo>
                      <a:cubicBezTo>
                        <a:pt x="8733" y="29599"/>
                        <a:pt x="9459" y="29689"/>
                        <a:pt x="10457" y="29689"/>
                      </a:cubicBezTo>
                      <a:lnTo>
                        <a:pt x="10457" y="30415"/>
                      </a:lnTo>
                      <a:lnTo>
                        <a:pt x="933" y="30415"/>
                      </a:lnTo>
                      <a:lnTo>
                        <a:pt x="933" y="29689"/>
                      </a:lnTo>
                      <a:cubicBezTo>
                        <a:pt x="1840" y="29689"/>
                        <a:pt x="2384" y="29599"/>
                        <a:pt x="2747" y="29417"/>
                      </a:cubicBezTo>
                      <a:cubicBezTo>
                        <a:pt x="3109" y="29236"/>
                        <a:pt x="3291" y="28964"/>
                        <a:pt x="3472" y="28510"/>
                      </a:cubicBezTo>
                      <a:cubicBezTo>
                        <a:pt x="3654" y="28057"/>
                        <a:pt x="3744" y="27240"/>
                        <a:pt x="3744" y="26061"/>
                      </a:cubicBezTo>
                      <a:lnTo>
                        <a:pt x="3744" y="8465"/>
                      </a:lnTo>
                      <a:cubicBezTo>
                        <a:pt x="3744" y="6288"/>
                        <a:pt x="3654" y="4927"/>
                        <a:pt x="3563" y="4474"/>
                      </a:cubicBezTo>
                      <a:cubicBezTo>
                        <a:pt x="3472" y="3929"/>
                        <a:pt x="3291" y="3657"/>
                        <a:pt x="3109" y="3476"/>
                      </a:cubicBezTo>
                      <a:cubicBezTo>
                        <a:pt x="2928" y="3294"/>
                        <a:pt x="2656" y="3204"/>
                        <a:pt x="2293" y="3204"/>
                      </a:cubicBezTo>
                      <a:cubicBezTo>
                        <a:pt x="1930" y="3204"/>
                        <a:pt x="1477" y="3294"/>
                        <a:pt x="933" y="3567"/>
                      </a:cubicBezTo>
                      <a:lnTo>
                        <a:pt x="570" y="2841"/>
                      </a:lnTo>
                      <a:lnTo>
                        <a:pt x="6375" y="483"/>
                      </a:lnTo>
                      <a:lnTo>
                        <a:pt x="7282" y="483"/>
                      </a:lnTo>
                      <a:lnTo>
                        <a:pt x="7282" y="392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62" name="Dowolny kształt: kształt 61">
                  <a:extLst>
                    <a:ext uri="{FF2B5EF4-FFF2-40B4-BE49-F238E27FC236}">
                      <a16:creationId xmlns:a16="http://schemas.microsoft.com/office/drawing/2014/main" id="{08B1D993-8ED1-FEAF-C663-B47978A5B43A}"/>
                    </a:ext>
                  </a:extLst>
                </p:cNvPr>
                <p:cNvSpPr/>
                <p:nvPr/>
              </p:nvSpPr>
              <p:spPr>
                <a:xfrm>
                  <a:off x="4661652" y="1900034"/>
                  <a:ext cx="18775" cy="20499"/>
                </a:xfrm>
                <a:custGeom>
                  <a:avLst/>
                  <a:gdLst>
                    <a:gd name="connsiteX0" fmla="*/ 10016 w 18775"/>
                    <a:gd name="connsiteY0" fmla="*/ 396 h 20499"/>
                    <a:gd name="connsiteX1" fmla="*/ 17091 w 18775"/>
                    <a:gd name="connsiteY1" fmla="*/ 3752 h 20499"/>
                    <a:gd name="connsiteX2" fmla="*/ 19359 w 18775"/>
                    <a:gd name="connsiteY2" fmla="*/ 10283 h 20499"/>
                    <a:gd name="connsiteX3" fmla="*/ 18089 w 18775"/>
                    <a:gd name="connsiteY3" fmla="*/ 15544 h 20499"/>
                    <a:gd name="connsiteX4" fmla="*/ 14642 w 18775"/>
                    <a:gd name="connsiteY4" fmla="*/ 19535 h 20499"/>
                    <a:gd name="connsiteX5" fmla="*/ 9744 w 18775"/>
                    <a:gd name="connsiteY5" fmla="*/ 20895 h 20499"/>
                    <a:gd name="connsiteX6" fmla="*/ 2760 w 18775"/>
                    <a:gd name="connsiteY6" fmla="*/ 17449 h 20499"/>
                    <a:gd name="connsiteX7" fmla="*/ 583 w 18775"/>
                    <a:gd name="connsiteY7" fmla="*/ 10827 h 20499"/>
                    <a:gd name="connsiteX8" fmla="*/ 1853 w 18775"/>
                    <a:gd name="connsiteY8" fmla="*/ 5566 h 20499"/>
                    <a:gd name="connsiteX9" fmla="*/ 5300 w 18775"/>
                    <a:gd name="connsiteY9" fmla="*/ 1666 h 20499"/>
                    <a:gd name="connsiteX10" fmla="*/ 10016 w 18775"/>
                    <a:gd name="connsiteY10" fmla="*/ 396 h 20499"/>
                    <a:gd name="connsiteX11" fmla="*/ 10016 w 18775"/>
                    <a:gd name="connsiteY11" fmla="*/ 396 h 20499"/>
                    <a:gd name="connsiteX12" fmla="*/ 9381 w 18775"/>
                    <a:gd name="connsiteY12" fmla="*/ 1757 h 20499"/>
                    <a:gd name="connsiteX13" fmla="*/ 7114 w 18775"/>
                    <a:gd name="connsiteY13" fmla="*/ 2392 h 20499"/>
                    <a:gd name="connsiteX14" fmla="*/ 5300 w 18775"/>
                    <a:gd name="connsiteY14" fmla="*/ 4750 h 20499"/>
                    <a:gd name="connsiteX15" fmla="*/ 4574 w 18775"/>
                    <a:gd name="connsiteY15" fmla="*/ 9013 h 20499"/>
                    <a:gd name="connsiteX16" fmla="*/ 6207 w 18775"/>
                    <a:gd name="connsiteY16" fmla="*/ 16269 h 20499"/>
                    <a:gd name="connsiteX17" fmla="*/ 10651 w 18775"/>
                    <a:gd name="connsiteY17" fmla="*/ 19353 h 20499"/>
                    <a:gd name="connsiteX18" fmla="*/ 14007 w 18775"/>
                    <a:gd name="connsiteY18" fmla="*/ 17630 h 20499"/>
                    <a:gd name="connsiteX19" fmla="*/ 15368 w 18775"/>
                    <a:gd name="connsiteY19" fmla="*/ 11825 h 20499"/>
                    <a:gd name="connsiteX20" fmla="*/ 13191 w 18775"/>
                    <a:gd name="connsiteY20" fmla="*/ 3752 h 20499"/>
                    <a:gd name="connsiteX21" fmla="*/ 9381 w 18775"/>
                    <a:gd name="connsiteY21" fmla="*/ 1757 h 20499"/>
                    <a:gd name="connsiteX22" fmla="*/ 9381 w 18775"/>
                    <a:gd name="connsiteY22" fmla="*/ 1757 h 20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8775" h="20499">
                      <a:moveTo>
                        <a:pt x="10016" y="396"/>
                      </a:moveTo>
                      <a:cubicBezTo>
                        <a:pt x="12919" y="396"/>
                        <a:pt x="15277" y="1485"/>
                        <a:pt x="17091" y="3752"/>
                      </a:cubicBezTo>
                      <a:cubicBezTo>
                        <a:pt x="18633" y="5657"/>
                        <a:pt x="19359" y="7834"/>
                        <a:pt x="19359" y="10283"/>
                      </a:cubicBezTo>
                      <a:cubicBezTo>
                        <a:pt x="19359" y="12006"/>
                        <a:pt x="18905" y="13730"/>
                        <a:pt x="18089" y="15544"/>
                      </a:cubicBezTo>
                      <a:cubicBezTo>
                        <a:pt x="17273" y="17358"/>
                        <a:pt x="16093" y="18628"/>
                        <a:pt x="14642" y="19535"/>
                      </a:cubicBezTo>
                      <a:cubicBezTo>
                        <a:pt x="13191" y="20442"/>
                        <a:pt x="11558" y="20895"/>
                        <a:pt x="9744" y="20895"/>
                      </a:cubicBezTo>
                      <a:cubicBezTo>
                        <a:pt x="6842" y="20895"/>
                        <a:pt x="4483" y="19716"/>
                        <a:pt x="2760" y="17449"/>
                      </a:cubicBezTo>
                      <a:cubicBezTo>
                        <a:pt x="1309" y="15453"/>
                        <a:pt x="583" y="13276"/>
                        <a:pt x="583" y="10827"/>
                      </a:cubicBezTo>
                      <a:cubicBezTo>
                        <a:pt x="583" y="9013"/>
                        <a:pt x="1036" y="7290"/>
                        <a:pt x="1853" y="5566"/>
                      </a:cubicBezTo>
                      <a:cubicBezTo>
                        <a:pt x="2760" y="3843"/>
                        <a:pt x="3939" y="2482"/>
                        <a:pt x="5300" y="1666"/>
                      </a:cubicBezTo>
                      <a:cubicBezTo>
                        <a:pt x="6842" y="850"/>
                        <a:pt x="8384" y="396"/>
                        <a:pt x="10016" y="396"/>
                      </a:cubicBezTo>
                      <a:lnTo>
                        <a:pt x="10016" y="396"/>
                      </a:lnTo>
                      <a:close/>
                      <a:moveTo>
                        <a:pt x="9381" y="1757"/>
                      </a:moveTo>
                      <a:cubicBezTo>
                        <a:pt x="8656" y="1757"/>
                        <a:pt x="7839" y="1938"/>
                        <a:pt x="7114" y="2392"/>
                      </a:cubicBezTo>
                      <a:cubicBezTo>
                        <a:pt x="6388" y="2845"/>
                        <a:pt x="5753" y="3571"/>
                        <a:pt x="5300" y="4750"/>
                      </a:cubicBezTo>
                      <a:cubicBezTo>
                        <a:pt x="4846" y="5838"/>
                        <a:pt x="4574" y="7290"/>
                        <a:pt x="4574" y="9013"/>
                      </a:cubicBezTo>
                      <a:cubicBezTo>
                        <a:pt x="4574" y="11825"/>
                        <a:pt x="5118" y="14274"/>
                        <a:pt x="6207" y="16269"/>
                      </a:cubicBezTo>
                      <a:cubicBezTo>
                        <a:pt x="7295" y="18356"/>
                        <a:pt x="8837" y="19353"/>
                        <a:pt x="10651" y="19353"/>
                      </a:cubicBezTo>
                      <a:cubicBezTo>
                        <a:pt x="12012" y="19353"/>
                        <a:pt x="13100" y="18809"/>
                        <a:pt x="14007" y="17630"/>
                      </a:cubicBezTo>
                      <a:cubicBezTo>
                        <a:pt x="14914" y="16451"/>
                        <a:pt x="15368" y="14546"/>
                        <a:pt x="15368" y="11825"/>
                      </a:cubicBezTo>
                      <a:cubicBezTo>
                        <a:pt x="15368" y="8378"/>
                        <a:pt x="14642" y="5657"/>
                        <a:pt x="13191" y="3752"/>
                      </a:cubicBezTo>
                      <a:cubicBezTo>
                        <a:pt x="12193" y="2392"/>
                        <a:pt x="10923" y="1757"/>
                        <a:pt x="9381" y="1757"/>
                      </a:cubicBezTo>
                      <a:lnTo>
                        <a:pt x="9381" y="1757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63" name="Dowolny kształt: kształt 62">
                  <a:extLst>
                    <a:ext uri="{FF2B5EF4-FFF2-40B4-BE49-F238E27FC236}">
                      <a16:creationId xmlns:a16="http://schemas.microsoft.com/office/drawing/2014/main" id="{8309E423-16D4-FAA2-1100-32B9194AF3F4}"/>
                    </a:ext>
                  </a:extLst>
                </p:cNvPr>
                <p:cNvSpPr/>
                <p:nvPr/>
              </p:nvSpPr>
              <p:spPr>
                <a:xfrm>
                  <a:off x="4681698" y="1900034"/>
                  <a:ext cx="20408" cy="29206"/>
                </a:xfrm>
                <a:custGeom>
                  <a:avLst/>
                  <a:gdLst>
                    <a:gd name="connsiteX0" fmla="*/ 781 w 20408"/>
                    <a:gd name="connsiteY0" fmla="*/ 2849 h 29206"/>
                    <a:gd name="connsiteX1" fmla="*/ 6768 w 20408"/>
                    <a:gd name="connsiteY1" fmla="*/ 400 h 29206"/>
                    <a:gd name="connsiteX2" fmla="*/ 7584 w 20408"/>
                    <a:gd name="connsiteY2" fmla="*/ 400 h 29206"/>
                    <a:gd name="connsiteX3" fmla="*/ 7584 w 20408"/>
                    <a:gd name="connsiteY3" fmla="*/ 4935 h 29206"/>
                    <a:gd name="connsiteX4" fmla="*/ 10577 w 20408"/>
                    <a:gd name="connsiteY4" fmla="*/ 1397 h 29206"/>
                    <a:gd name="connsiteX5" fmla="*/ 13752 w 20408"/>
                    <a:gd name="connsiteY5" fmla="*/ 400 h 29206"/>
                    <a:gd name="connsiteX6" fmla="*/ 18650 w 20408"/>
                    <a:gd name="connsiteY6" fmla="*/ 2667 h 29206"/>
                    <a:gd name="connsiteX7" fmla="*/ 21008 w 20408"/>
                    <a:gd name="connsiteY7" fmla="*/ 9924 h 29206"/>
                    <a:gd name="connsiteX8" fmla="*/ 18106 w 20408"/>
                    <a:gd name="connsiteY8" fmla="*/ 18178 h 29206"/>
                    <a:gd name="connsiteX9" fmla="*/ 12119 w 20408"/>
                    <a:gd name="connsiteY9" fmla="*/ 20899 h 29206"/>
                    <a:gd name="connsiteX10" fmla="*/ 9398 w 20408"/>
                    <a:gd name="connsiteY10" fmla="*/ 20445 h 29206"/>
                    <a:gd name="connsiteX11" fmla="*/ 7493 w 20408"/>
                    <a:gd name="connsiteY11" fmla="*/ 19176 h 29206"/>
                    <a:gd name="connsiteX12" fmla="*/ 7493 w 20408"/>
                    <a:gd name="connsiteY12" fmla="*/ 25071 h 29206"/>
                    <a:gd name="connsiteX13" fmla="*/ 7765 w 20408"/>
                    <a:gd name="connsiteY13" fmla="*/ 27611 h 29206"/>
                    <a:gd name="connsiteX14" fmla="*/ 8582 w 20408"/>
                    <a:gd name="connsiteY14" fmla="*/ 28518 h 29206"/>
                    <a:gd name="connsiteX15" fmla="*/ 10759 w 20408"/>
                    <a:gd name="connsiteY15" fmla="*/ 28790 h 29206"/>
                    <a:gd name="connsiteX16" fmla="*/ 10759 w 20408"/>
                    <a:gd name="connsiteY16" fmla="*/ 29607 h 29206"/>
                    <a:gd name="connsiteX17" fmla="*/ 600 w 20408"/>
                    <a:gd name="connsiteY17" fmla="*/ 29607 h 29206"/>
                    <a:gd name="connsiteX18" fmla="*/ 600 w 20408"/>
                    <a:gd name="connsiteY18" fmla="*/ 28790 h 29206"/>
                    <a:gd name="connsiteX19" fmla="*/ 1144 w 20408"/>
                    <a:gd name="connsiteY19" fmla="*/ 28790 h 29206"/>
                    <a:gd name="connsiteX20" fmla="*/ 3139 w 20408"/>
                    <a:gd name="connsiteY20" fmla="*/ 28337 h 29206"/>
                    <a:gd name="connsiteX21" fmla="*/ 3774 w 20408"/>
                    <a:gd name="connsiteY21" fmla="*/ 27611 h 29206"/>
                    <a:gd name="connsiteX22" fmla="*/ 4046 w 20408"/>
                    <a:gd name="connsiteY22" fmla="*/ 24981 h 29206"/>
                    <a:gd name="connsiteX23" fmla="*/ 4046 w 20408"/>
                    <a:gd name="connsiteY23" fmla="*/ 6658 h 29206"/>
                    <a:gd name="connsiteX24" fmla="*/ 3865 w 20408"/>
                    <a:gd name="connsiteY24" fmla="*/ 4300 h 29206"/>
                    <a:gd name="connsiteX25" fmla="*/ 3321 w 20408"/>
                    <a:gd name="connsiteY25" fmla="*/ 3574 h 29206"/>
                    <a:gd name="connsiteX26" fmla="*/ 2323 w 20408"/>
                    <a:gd name="connsiteY26" fmla="*/ 3302 h 29206"/>
                    <a:gd name="connsiteX27" fmla="*/ 1053 w 20408"/>
                    <a:gd name="connsiteY27" fmla="*/ 3574 h 29206"/>
                    <a:gd name="connsiteX28" fmla="*/ 781 w 20408"/>
                    <a:gd name="connsiteY28" fmla="*/ 2849 h 29206"/>
                    <a:gd name="connsiteX29" fmla="*/ 781 w 20408"/>
                    <a:gd name="connsiteY29" fmla="*/ 2849 h 29206"/>
                    <a:gd name="connsiteX30" fmla="*/ 7493 w 20408"/>
                    <a:gd name="connsiteY30" fmla="*/ 6205 h 29206"/>
                    <a:gd name="connsiteX31" fmla="*/ 7493 w 20408"/>
                    <a:gd name="connsiteY31" fmla="*/ 13461 h 29206"/>
                    <a:gd name="connsiteX32" fmla="*/ 7675 w 20408"/>
                    <a:gd name="connsiteY32" fmla="*/ 16545 h 29206"/>
                    <a:gd name="connsiteX33" fmla="*/ 9126 w 20408"/>
                    <a:gd name="connsiteY33" fmla="*/ 18722 h 29206"/>
                    <a:gd name="connsiteX34" fmla="*/ 12028 w 20408"/>
                    <a:gd name="connsiteY34" fmla="*/ 19629 h 29206"/>
                    <a:gd name="connsiteX35" fmla="*/ 15475 w 20408"/>
                    <a:gd name="connsiteY35" fmla="*/ 17996 h 29206"/>
                    <a:gd name="connsiteX36" fmla="*/ 17199 w 20408"/>
                    <a:gd name="connsiteY36" fmla="*/ 11919 h 29206"/>
                    <a:gd name="connsiteX37" fmla="*/ 15294 w 20408"/>
                    <a:gd name="connsiteY37" fmla="*/ 5116 h 29206"/>
                    <a:gd name="connsiteX38" fmla="*/ 12119 w 20408"/>
                    <a:gd name="connsiteY38" fmla="*/ 3484 h 29206"/>
                    <a:gd name="connsiteX39" fmla="*/ 10124 w 20408"/>
                    <a:gd name="connsiteY39" fmla="*/ 4028 h 29206"/>
                    <a:gd name="connsiteX40" fmla="*/ 7493 w 20408"/>
                    <a:gd name="connsiteY40" fmla="*/ 6205 h 29206"/>
                    <a:gd name="connsiteX41" fmla="*/ 7493 w 20408"/>
                    <a:gd name="connsiteY41" fmla="*/ 6205 h 29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408" h="29206">
                      <a:moveTo>
                        <a:pt x="781" y="2849"/>
                      </a:moveTo>
                      <a:lnTo>
                        <a:pt x="6768" y="400"/>
                      </a:lnTo>
                      <a:lnTo>
                        <a:pt x="7584" y="400"/>
                      </a:lnTo>
                      <a:lnTo>
                        <a:pt x="7584" y="4935"/>
                      </a:lnTo>
                      <a:cubicBezTo>
                        <a:pt x="8582" y="3212"/>
                        <a:pt x="9579" y="2032"/>
                        <a:pt x="10577" y="1397"/>
                      </a:cubicBezTo>
                      <a:cubicBezTo>
                        <a:pt x="11575" y="672"/>
                        <a:pt x="12663" y="400"/>
                        <a:pt x="13752" y="400"/>
                      </a:cubicBezTo>
                      <a:cubicBezTo>
                        <a:pt x="15657" y="400"/>
                        <a:pt x="17289" y="1125"/>
                        <a:pt x="18650" y="2667"/>
                      </a:cubicBezTo>
                      <a:cubicBezTo>
                        <a:pt x="20283" y="4572"/>
                        <a:pt x="21008" y="6930"/>
                        <a:pt x="21008" y="9924"/>
                      </a:cubicBezTo>
                      <a:cubicBezTo>
                        <a:pt x="21008" y="13280"/>
                        <a:pt x="20010" y="16001"/>
                        <a:pt x="18106" y="18178"/>
                      </a:cubicBezTo>
                      <a:cubicBezTo>
                        <a:pt x="16564" y="19992"/>
                        <a:pt x="14568" y="20899"/>
                        <a:pt x="12119" y="20899"/>
                      </a:cubicBezTo>
                      <a:cubicBezTo>
                        <a:pt x="11121" y="20899"/>
                        <a:pt x="10214" y="20718"/>
                        <a:pt x="9398" y="20445"/>
                      </a:cubicBezTo>
                      <a:cubicBezTo>
                        <a:pt x="8854" y="20264"/>
                        <a:pt x="8219" y="19810"/>
                        <a:pt x="7493" y="19176"/>
                      </a:cubicBezTo>
                      <a:lnTo>
                        <a:pt x="7493" y="25071"/>
                      </a:lnTo>
                      <a:cubicBezTo>
                        <a:pt x="7493" y="26432"/>
                        <a:pt x="7584" y="27248"/>
                        <a:pt x="7765" y="27611"/>
                      </a:cubicBezTo>
                      <a:cubicBezTo>
                        <a:pt x="7947" y="27974"/>
                        <a:pt x="8219" y="28246"/>
                        <a:pt x="8582" y="28518"/>
                      </a:cubicBezTo>
                      <a:cubicBezTo>
                        <a:pt x="9035" y="28699"/>
                        <a:pt x="9761" y="28790"/>
                        <a:pt x="10759" y="28790"/>
                      </a:cubicBezTo>
                      <a:lnTo>
                        <a:pt x="10759" y="29607"/>
                      </a:lnTo>
                      <a:lnTo>
                        <a:pt x="600" y="29607"/>
                      </a:lnTo>
                      <a:lnTo>
                        <a:pt x="600" y="28790"/>
                      </a:lnTo>
                      <a:lnTo>
                        <a:pt x="1144" y="28790"/>
                      </a:lnTo>
                      <a:cubicBezTo>
                        <a:pt x="1960" y="28790"/>
                        <a:pt x="2595" y="28699"/>
                        <a:pt x="3139" y="28337"/>
                      </a:cubicBezTo>
                      <a:cubicBezTo>
                        <a:pt x="3411" y="28155"/>
                        <a:pt x="3593" y="27883"/>
                        <a:pt x="3774" y="27611"/>
                      </a:cubicBezTo>
                      <a:cubicBezTo>
                        <a:pt x="3956" y="27248"/>
                        <a:pt x="4046" y="26432"/>
                        <a:pt x="4046" y="24981"/>
                      </a:cubicBezTo>
                      <a:lnTo>
                        <a:pt x="4046" y="6658"/>
                      </a:lnTo>
                      <a:cubicBezTo>
                        <a:pt x="4046" y="5388"/>
                        <a:pt x="3956" y="4572"/>
                        <a:pt x="3865" y="4300"/>
                      </a:cubicBezTo>
                      <a:cubicBezTo>
                        <a:pt x="3774" y="3937"/>
                        <a:pt x="3593" y="3665"/>
                        <a:pt x="3321" y="3574"/>
                      </a:cubicBezTo>
                      <a:cubicBezTo>
                        <a:pt x="3049" y="3393"/>
                        <a:pt x="2777" y="3302"/>
                        <a:pt x="2323" y="3302"/>
                      </a:cubicBezTo>
                      <a:cubicBezTo>
                        <a:pt x="1960" y="3302"/>
                        <a:pt x="1597" y="3393"/>
                        <a:pt x="1053" y="3574"/>
                      </a:cubicBezTo>
                      <a:lnTo>
                        <a:pt x="781" y="2849"/>
                      </a:lnTo>
                      <a:lnTo>
                        <a:pt x="781" y="2849"/>
                      </a:lnTo>
                      <a:close/>
                      <a:moveTo>
                        <a:pt x="7493" y="6205"/>
                      </a:moveTo>
                      <a:lnTo>
                        <a:pt x="7493" y="13461"/>
                      </a:lnTo>
                      <a:cubicBezTo>
                        <a:pt x="7493" y="15003"/>
                        <a:pt x="7584" y="16092"/>
                        <a:pt x="7675" y="16545"/>
                      </a:cubicBezTo>
                      <a:cubicBezTo>
                        <a:pt x="7856" y="17361"/>
                        <a:pt x="8310" y="18087"/>
                        <a:pt x="9126" y="18722"/>
                      </a:cubicBezTo>
                      <a:cubicBezTo>
                        <a:pt x="9942" y="19357"/>
                        <a:pt x="10849" y="19629"/>
                        <a:pt x="12028" y="19629"/>
                      </a:cubicBezTo>
                      <a:cubicBezTo>
                        <a:pt x="13480" y="19629"/>
                        <a:pt x="14568" y="19085"/>
                        <a:pt x="15475" y="17996"/>
                      </a:cubicBezTo>
                      <a:cubicBezTo>
                        <a:pt x="16654" y="16545"/>
                        <a:pt x="17199" y="14550"/>
                        <a:pt x="17199" y="11919"/>
                      </a:cubicBezTo>
                      <a:cubicBezTo>
                        <a:pt x="17199" y="8926"/>
                        <a:pt x="16564" y="6658"/>
                        <a:pt x="15294" y="5116"/>
                      </a:cubicBezTo>
                      <a:cubicBezTo>
                        <a:pt x="14387" y="4028"/>
                        <a:pt x="13298" y="3484"/>
                        <a:pt x="12119" y="3484"/>
                      </a:cubicBezTo>
                      <a:cubicBezTo>
                        <a:pt x="11484" y="3484"/>
                        <a:pt x="10759" y="3665"/>
                        <a:pt x="10124" y="4028"/>
                      </a:cubicBezTo>
                      <a:cubicBezTo>
                        <a:pt x="9489" y="4209"/>
                        <a:pt x="8672" y="4935"/>
                        <a:pt x="7493" y="6205"/>
                      </a:cubicBezTo>
                      <a:lnTo>
                        <a:pt x="7493" y="6205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024" name="Dowolny kształt: kształt 1023">
                  <a:extLst>
                    <a:ext uri="{FF2B5EF4-FFF2-40B4-BE49-F238E27FC236}">
                      <a16:creationId xmlns:a16="http://schemas.microsoft.com/office/drawing/2014/main" id="{12530832-AB04-D852-7328-5E45C4AD11F2}"/>
                    </a:ext>
                  </a:extLst>
                </p:cNvPr>
                <p:cNvSpPr/>
                <p:nvPr/>
              </p:nvSpPr>
              <p:spPr>
                <a:xfrm>
                  <a:off x="4703739" y="1899672"/>
                  <a:ext cx="33288" cy="20045"/>
                </a:xfrm>
                <a:custGeom>
                  <a:avLst/>
                  <a:gdLst>
                    <a:gd name="connsiteX0" fmla="*/ 7516 w 33288"/>
                    <a:gd name="connsiteY0" fmla="*/ 4840 h 20045"/>
                    <a:gd name="connsiteX1" fmla="*/ 9965 w 33288"/>
                    <a:gd name="connsiteY1" fmla="*/ 2391 h 20045"/>
                    <a:gd name="connsiteX2" fmla="*/ 12051 w 33288"/>
                    <a:gd name="connsiteY2" fmla="*/ 1121 h 20045"/>
                    <a:gd name="connsiteX3" fmla="*/ 14228 w 33288"/>
                    <a:gd name="connsiteY3" fmla="*/ 668 h 20045"/>
                    <a:gd name="connsiteX4" fmla="*/ 17312 w 33288"/>
                    <a:gd name="connsiteY4" fmla="*/ 1756 h 20045"/>
                    <a:gd name="connsiteX5" fmla="*/ 19036 w 33288"/>
                    <a:gd name="connsiteY5" fmla="*/ 4840 h 20045"/>
                    <a:gd name="connsiteX6" fmla="*/ 22754 w 33288"/>
                    <a:gd name="connsiteY6" fmla="*/ 1484 h 20045"/>
                    <a:gd name="connsiteX7" fmla="*/ 25838 w 33288"/>
                    <a:gd name="connsiteY7" fmla="*/ 668 h 20045"/>
                    <a:gd name="connsiteX8" fmla="*/ 28559 w 33288"/>
                    <a:gd name="connsiteY8" fmla="*/ 1484 h 20045"/>
                    <a:gd name="connsiteX9" fmla="*/ 30464 w 33288"/>
                    <a:gd name="connsiteY9" fmla="*/ 4024 h 20045"/>
                    <a:gd name="connsiteX10" fmla="*/ 30918 w 33288"/>
                    <a:gd name="connsiteY10" fmla="*/ 7833 h 20045"/>
                    <a:gd name="connsiteX11" fmla="*/ 30918 w 33288"/>
                    <a:gd name="connsiteY11" fmla="*/ 16178 h 20045"/>
                    <a:gd name="connsiteX12" fmla="*/ 31190 w 33288"/>
                    <a:gd name="connsiteY12" fmla="*/ 18627 h 20045"/>
                    <a:gd name="connsiteX13" fmla="*/ 32006 w 33288"/>
                    <a:gd name="connsiteY13" fmla="*/ 19444 h 20045"/>
                    <a:gd name="connsiteX14" fmla="*/ 33911 w 33288"/>
                    <a:gd name="connsiteY14" fmla="*/ 19716 h 20045"/>
                    <a:gd name="connsiteX15" fmla="*/ 33911 w 33288"/>
                    <a:gd name="connsiteY15" fmla="*/ 20441 h 20045"/>
                    <a:gd name="connsiteX16" fmla="*/ 24387 w 33288"/>
                    <a:gd name="connsiteY16" fmla="*/ 20441 h 20045"/>
                    <a:gd name="connsiteX17" fmla="*/ 24387 w 33288"/>
                    <a:gd name="connsiteY17" fmla="*/ 19716 h 20045"/>
                    <a:gd name="connsiteX18" fmla="*/ 24750 w 33288"/>
                    <a:gd name="connsiteY18" fmla="*/ 19716 h 20045"/>
                    <a:gd name="connsiteX19" fmla="*/ 26655 w 33288"/>
                    <a:gd name="connsiteY19" fmla="*/ 19262 h 20045"/>
                    <a:gd name="connsiteX20" fmla="*/ 27380 w 33288"/>
                    <a:gd name="connsiteY20" fmla="*/ 18174 h 20045"/>
                    <a:gd name="connsiteX21" fmla="*/ 27471 w 33288"/>
                    <a:gd name="connsiteY21" fmla="*/ 16088 h 20045"/>
                    <a:gd name="connsiteX22" fmla="*/ 27471 w 33288"/>
                    <a:gd name="connsiteY22" fmla="*/ 7743 h 20045"/>
                    <a:gd name="connsiteX23" fmla="*/ 26927 w 33288"/>
                    <a:gd name="connsiteY23" fmla="*/ 4387 h 20045"/>
                    <a:gd name="connsiteX24" fmla="*/ 24296 w 33288"/>
                    <a:gd name="connsiteY24" fmla="*/ 3026 h 20045"/>
                    <a:gd name="connsiteX25" fmla="*/ 22029 w 33288"/>
                    <a:gd name="connsiteY25" fmla="*/ 3570 h 20045"/>
                    <a:gd name="connsiteX26" fmla="*/ 19308 w 33288"/>
                    <a:gd name="connsiteY26" fmla="*/ 5657 h 20045"/>
                    <a:gd name="connsiteX27" fmla="*/ 19308 w 33288"/>
                    <a:gd name="connsiteY27" fmla="*/ 5929 h 20045"/>
                    <a:gd name="connsiteX28" fmla="*/ 19308 w 33288"/>
                    <a:gd name="connsiteY28" fmla="*/ 6836 h 20045"/>
                    <a:gd name="connsiteX29" fmla="*/ 19308 w 33288"/>
                    <a:gd name="connsiteY29" fmla="*/ 16088 h 20045"/>
                    <a:gd name="connsiteX30" fmla="*/ 19489 w 33288"/>
                    <a:gd name="connsiteY30" fmla="*/ 18537 h 20045"/>
                    <a:gd name="connsiteX31" fmla="*/ 20305 w 33288"/>
                    <a:gd name="connsiteY31" fmla="*/ 19353 h 20045"/>
                    <a:gd name="connsiteX32" fmla="*/ 22392 w 33288"/>
                    <a:gd name="connsiteY32" fmla="*/ 19625 h 20045"/>
                    <a:gd name="connsiteX33" fmla="*/ 22392 w 33288"/>
                    <a:gd name="connsiteY33" fmla="*/ 20351 h 20045"/>
                    <a:gd name="connsiteX34" fmla="*/ 12596 w 33288"/>
                    <a:gd name="connsiteY34" fmla="*/ 20351 h 20045"/>
                    <a:gd name="connsiteX35" fmla="*/ 12596 w 33288"/>
                    <a:gd name="connsiteY35" fmla="*/ 19625 h 20045"/>
                    <a:gd name="connsiteX36" fmla="*/ 14772 w 33288"/>
                    <a:gd name="connsiteY36" fmla="*/ 19262 h 20045"/>
                    <a:gd name="connsiteX37" fmla="*/ 15589 w 33288"/>
                    <a:gd name="connsiteY37" fmla="*/ 18083 h 20045"/>
                    <a:gd name="connsiteX38" fmla="*/ 15679 w 33288"/>
                    <a:gd name="connsiteY38" fmla="*/ 15997 h 20045"/>
                    <a:gd name="connsiteX39" fmla="*/ 15679 w 33288"/>
                    <a:gd name="connsiteY39" fmla="*/ 7652 h 20045"/>
                    <a:gd name="connsiteX40" fmla="*/ 14954 w 33288"/>
                    <a:gd name="connsiteY40" fmla="*/ 4205 h 20045"/>
                    <a:gd name="connsiteX41" fmla="*/ 12323 w 33288"/>
                    <a:gd name="connsiteY41" fmla="*/ 2845 h 20045"/>
                    <a:gd name="connsiteX42" fmla="*/ 10056 w 33288"/>
                    <a:gd name="connsiteY42" fmla="*/ 3480 h 20045"/>
                    <a:gd name="connsiteX43" fmla="*/ 7335 w 33288"/>
                    <a:gd name="connsiteY43" fmla="*/ 5566 h 20045"/>
                    <a:gd name="connsiteX44" fmla="*/ 7335 w 33288"/>
                    <a:gd name="connsiteY44" fmla="*/ 15906 h 20045"/>
                    <a:gd name="connsiteX45" fmla="*/ 7607 w 33288"/>
                    <a:gd name="connsiteY45" fmla="*/ 18355 h 20045"/>
                    <a:gd name="connsiteX46" fmla="*/ 8423 w 33288"/>
                    <a:gd name="connsiteY46" fmla="*/ 19262 h 20045"/>
                    <a:gd name="connsiteX47" fmla="*/ 10509 w 33288"/>
                    <a:gd name="connsiteY47" fmla="*/ 19534 h 20045"/>
                    <a:gd name="connsiteX48" fmla="*/ 10509 w 33288"/>
                    <a:gd name="connsiteY48" fmla="*/ 20260 h 20045"/>
                    <a:gd name="connsiteX49" fmla="*/ 895 w 33288"/>
                    <a:gd name="connsiteY49" fmla="*/ 20260 h 20045"/>
                    <a:gd name="connsiteX50" fmla="*/ 895 w 33288"/>
                    <a:gd name="connsiteY50" fmla="*/ 19534 h 20045"/>
                    <a:gd name="connsiteX51" fmla="*/ 2799 w 33288"/>
                    <a:gd name="connsiteY51" fmla="*/ 19262 h 20045"/>
                    <a:gd name="connsiteX52" fmla="*/ 3616 w 33288"/>
                    <a:gd name="connsiteY52" fmla="*/ 18355 h 20045"/>
                    <a:gd name="connsiteX53" fmla="*/ 3888 w 33288"/>
                    <a:gd name="connsiteY53" fmla="*/ 15906 h 20045"/>
                    <a:gd name="connsiteX54" fmla="*/ 3888 w 33288"/>
                    <a:gd name="connsiteY54" fmla="*/ 8468 h 20045"/>
                    <a:gd name="connsiteX55" fmla="*/ 3706 w 33288"/>
                    <a:gd name="connsiteY55" fmla="*/ 4387 h 20045"/>
                    <a:gd name="connsiteX56" fmla="*/ 3253 w 33288"/>
                    <a:gd name="connsiteY56" fmla="*/ 3480 h 20045"/>
                    <a:gd name="connsiteX57" fmla="*/ 2346 w 33288"/>
                    <a:gd name="connsiteY57" fmla="*/ 3208 h 20045"/>
                    <a:gd name="connsiteX58" fmla="*/ 895 w 33288"/>
                    <a:gd name="connsiteY58" fmla="*/ 3480 h 20045"/>
                    <a:gd name="connsiteX59" fmla="*/ 622 w 33288"/>
                    <a:gd name="connsiteY59" fmla="*/ 2754 h 20045"/>
                    <a:gd name="connsiteX60" fmla="*/ 6428 w 33288"/>
                    <a:gd name="connsiteY60" fmla="*/ 396 h 20045"/>
                    <a:gd name="connsiteX61" fmla="*/ 7335 w 33288"/>
                    <a:gd name="connsiteY61" fmla="*/ 396 h 20045"/>
                    <a:gd name="connsiteX62" fmla="*/ 7335 w 33288"/>
                    <a:gd name="connsiteY62" fmla="*/ 4840 h 20045"/>
                    <a:gd name="connsiteX63" fmla="*/ 7516 w 33288"/>
                    <a:gd name="connsiteY63" fmla="*/ 4840 h 20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33288" h="20045">
                      <a:moveTo>
                        <a:pt x="7516" y="4840"/>
                      </a:moveTo>
                      <a:cubicBezTo>
                        <a:pt x="8967" y="3389"/>
                        <a:pt x="9784" y="2663"/>
                        <a:pt x="9965" y="2391"/>
                      </a:cubicBezTo>
                      <a:cubicBezTo>
                        <a:pt x="10600" y="1847"/>
                        <a:pt x="11326" y="1484"/>
                        <a:pt x="12051" y="1121"/>
                      </a:cubicBezTo>
                      <a:cubicBezTo>
                        <a:pt x="12777" y="849"/>
                        <a:pt x="13503" y="668"/>
                        <a:pt x="14228" y="668"/>
                      </a:cubicBezTo>
                      <a:cubicBezTo>
                        <a:pt x="15407" y="668"/>
                        <a:pt x="16496" y="1031"/>
                        <a:pt x="17312" y="1756"/>
                      </a:cubicBezTo>
                      <a:cubicBezTo>
                        <a:pt x="18219" y="2482"/>
                        <a:pt x="18763" y="3480"/>
                        <a:pt x="19036" y="4840"/>
                      </a:cubicBezTo>
                      <a:cubicBezTo>
                        <a:pt x="20487" y="3117"/>
                        <a:pt x="21757" y="2028"/>
                        <a:pt x="22754" y="1484"/>
                      </a:cubicBezTo>
                      <a:cubicBezTo>
                        <a:pt x="23752" y="940"/>
                        <a:pt x="24750" y="668"/>
                        <a:pt x="25838" y="668"/>
                      </a:cubicBezTo>
                      <a:cubicBezTo>
                        <a:pt x="26836" y="668"/>
                        <a:pt x="27743" y="940"/>
                        <a:pt x="28559" y="1484"/>
                      </a:cubicBezTo>
                      <a:cubicBezTo>
                        <a:pt x="29376" y="2028"/>
                        <a:pt x="30011" y="2845"/>
                        <a:pt x="30464" y="4024"/>
                      </a:cubicBezTo>
                      <a:cubicBezTo>
                        <a:pt x="30736" y="4840"/>
                        <a:pt x="30918" y="6110"/>
                        <a:pt x="30918" y="7833"/>
                      </a:cubicBezTo>
                      <a:lnTo>
                        <a:pt x="30918" y="16178"/>
                      </a:lnTo>
                      <a:cubicBezTo>
                        <a:pt x="30918" y="17357"/>
                        <a:pt x="31009" y="18265"/>
                        <a:pt x="31190" y="18627"/>
                      </a:cubicBezTo>
                      <a:cubicBezTo>
                        <a:pt x="31371" y="18899"/>
                        <a:pt x="31553" y="19172"/>
                        <a:pt x="32006" y="19444"/>
                      </a:cubicBezTo>
                      <a:cubicBezTo>
                        <a:pt x="32369" y="19625"/>
                        <a:pt x="33004" y="19716"/>
                        <a:pt x="33911" y="19716"/>
                      </a:cubicBezTo>
                      <a:lnTo>
                        <a:pt x="33911" y="20441"/>
                      </a:lnTo>
                      <a:lnTo>
                        <a:pt x="24387" y="20441"/>
                      </a:lnTo>
                      <a:lnTo>
                        <a:pt x="24387" y="19716"/>
                      </a:lnTo>
                      <a:lnTo>
                        <a:pt x="24750" y="19716"/>
                      </a:lnTo>
                      <a:cubicBezTo>
                        <a:pt x="25566" y="19716"/>
                        <a:pt x="26201" y="19534"/>
                        <a:pt x="26655" y="19262"/>
                      </a:cubicBezTo>
                      <a:cubicBezTo>
                        <a:pt x="27018" y="19081"/>
                        <a:pt x="27199" y="18718"/>
                        <a:pt x="27380" y="18174"/>
                      </a:cubicBezTo>
                      <a:cubicBezTo>
                        <a:pt x="27471" y="17902"/>
                        <a:pt x="27471" y="17267"/>
                        <a:pt x="27471" y="16088"/>
                      </a:cubicBezTo>
                      <a:lnTo>
                        <a:pt x="27471" y="7743"/>
                      </a:lnTo>
                      <a:cubicBezTo>
                        <a:pt x="27471" y="6201"/>
                        <a:pt x="27290" y="5022"/>
                        <a:pt x="26927" y="4387"/>
                      </a:cubicBezTo>
                      <a:cubicBezTo>
                        <a:pt x="26383" y="3480"/>
                        <a:pt x="25476" y="3026"/>
                        <a:pt x="24296" y="3026"/>
                      </a:cubicBezTo>
                      <a:cubicBezTo>
                        <a:pt x="23571" y="3026"/>
                        <a:pt x="22754" y="3208"/>
                        <a:pt x="22029" y="3570"/>
                      </a:cubicBezTo>
                      <a:cubicBezTo>
                        <a:pt x="21303" y="3933"/>
                        <a:pt x="20396" y="4659"/>
                        <a:pt x="19308" y="5657"/>
                      </a:cubicBezTo>
                      <a:lnTo>
                        <a:pt x="19308" y="5929"/>
                      </a:lnTo>
                      <a:lnTo>
                        <a:pt x="19308" y="6836"/>
                      </a:lnTo>
                      <a:lnTo>
                        <a:pt x="19308" y="16088"/>
                      </a:lnTo>
                      <a:cubicBezTo>
                        <a:pt x="19308" y="17448"/>
                        <a:pt x="19398" y="18265"/>
                        <a:pt x="19489" y="18537"/>
                      </a:cubicBezTo>
                      <a:cubicBezTo>
                        <a:pt x="19670" y="18899"/>
                        <a:pt x="19943" y="19172"/>
                        <a:pt x="20305" y="19353"/>
                      </a:cubicBezTo>
                      <a:cubicBezTo>
                        <a:pt x="20759" y="19534"/>
                        <a:pt x="21394" y="19625"/>
                        <a:pt x="22392" y="19625"/>
                      </a:cubicBezTo>
                      <a:lnTo>
                        <a:pt x="22392" y="20351"/>
                      </a:lnTo>
                      <a:lnTo>
                        <a:pt x="12596" y="20351"/>
                      </a:lnTo>
                      <a:lnTo>
                        <a:pt x="12596" y="19625"/>
                      </a:lnTo>
                      <a:cubicBezTo>
                        <a:pt x="13684" y="19625"/>
                        <a:pt x="14410" y="19534"/>
                        <a:pt x="14772" y="19262"/>
                      </a:cubicBezTo>
                      <a:cubicBezTo>
                        <a:pt x="15226" y="18990"/>
                        <a:pt x="15498" y="18627"/>
                        <a:pt x="15589" y="18083"/>
                      </a:cubicBezTo>
                      <a:cubicBezTo>
                        <a:pt x="15679" y="17811"/>
                        <a:pt x="15679" y="17176"/>
                        <a:pt x="15679" y="15997"/>
                      </a:cubicBezTo>
                      <a:lnTo>
                        <a:pt x="15679" y="7652"/>
                      </a:lnTo>
                      <a:cubicBezTo>
                        <a:pt x="15679" y="6110"/>
                        <a:pt x="15407" y="4931"/>
                        <a:pt x="14954" y="4205"/>
                      </a:cubicBezTo>
                      <a:cubicBezTo>
                        <a:pt x="14319" y="3298"/>
                        <a:pt x="13503" y="2845"/>
                        <a:pt x="12323" y="2845"/>
                      </a:cubicBezTo>
                      <a:cubicBezTo>
                        <a:pt x="11598" y="2845"/>
                        <a:pt x="10781" y="3026"/>
                        <a:pt x="10056" y="3480"/>
                      </a:cubicBezTo>
                      <a:cubicBezTo>
                        <a:pt x="8877" y="4115"/>
                        <a:pt x="7970" y="4840"/>
                        <a:pt x="7335" y="5566"/>
                      </a:cubicBezTo>
                      <a:lnTo>
                        <a:pt x="7335" y="15906"/>
                      </a:lnTo>
                      <a:cubicBezTo>
                        <a:pt x="7335" y="17176"/>
                        <a:pt x="7425" y="17992"/>
                        <a:pt x="7607" y="18355"/>
                      </a:cubicBezTo>
                      <a:cubicBezTo>
                        <a:pt x="7788" y="18718"/>
                        <a:pt x="8060" y="18990"/>
                        <a:pt x="8423" y="19262"/>
                      </a:cubicBezTo>
                      <a:cubicBezTo>
                        <a:pt x="8786" y="19444"/>
                        <a:pt x="9512" y="19534"/>
                        <a:pt x="10509" y="19534"/>
                      </a:cubicBezTo>
                      <a:lnTo>
                        <a:pt x="10509" y="20260"/>
                      </a:lnTo>
                      <a:lnTo>
                        <a:pt x="895" y="20260"/>
                      </a:lnTo>
                      <a:lnTo>
                        <a:pt x="895" y="19534"/>
                      </a:lnTo>
                      <a:cubicBezTo>
                        <a:pt x="1802" y="19534"/>
                        <a:pt x="2437" y="19444"/>
                        <a:pt x="2799" y="19262"/>
                      </a:cubicBezTo>
                      <a:cubicBezTo>
                        <a:pt x="3162" y="19081"/>
                        <a:pt x="3434" y="18718"/>
                        <a:pt x="3616" y="18355"/>
                      </a:cubicBezTo>
                      <a:cubicBezTo>
                        <a:pt x="3797" y="17902"/>
                        <a:pt x="3888" y="17085"/>
                        <a:pt x="3888" y="15906"/>
                      </a:cubicBezTo>
                      <a:lnTo>
                        <a:pt x="3888" y="8468"/>
                      </a:lnTo>
                      <a:cubicBezTo>
                        <a:pt x="3888" y="6382"/>
                        <a:pt x="3797" y="4931"/>
                        <a:pt x="3706" y="4387"/>
                      </a:cubicBezTo>
                      <a:cubicBezTo>
                        <a:pt x="3616" y="3933"/>
                        <a:pt x="3434" y="3570"/>
                        <a:pt x="3253" y="3480"/>
                      </a:cubicBezTo>
                      <a:cubicBezTo>
                        <a:pt x="3072" y="3298"/>
                        <a:pt x="2709" y="3208"/>
                        <a:pt x="2346" y="3208"/>
                      </a:cubicBezTo>
                      <a:cubicBezTo>
                        <a:pt x="1983" y="3208"/>
                        <a:pt x="1439" y="3298"/>
                        <a:pt x="895" y="3480"/>
                      </a:cubicBezTo>
                      <a:lnTo>
                        <a:pt x="622" y="2754"/>
                      </a:lnTo>
                      <a:lnTo>
                        <a:pt x="6428" y="396"/>
                      </a:lnTo>
                      <a:lnTo>
                        <a:pt x="7335" y="396"/>
                      </a:lnTo>
                      <a:lnTo>
                        <a:pt x="7335" y="4840"/>
                      </a:lnTo>
                      <a:lnTo>
                        <a:pt x="7516" y="4840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025" name="Dowolny kształt: kształt 1024">
                  <a:extLst>
                    <a:ext uri="{FF2B5EF4-FFF2-40B4-BE49-F238E27FC236}">
                      <a16:creationId xmlns:a16="http://schemas.microsoft.com/office/drawing/2014/main" id="{71902C09-87D8-4D34-9589-A29146F08041}"/>
                    </a:ext>
                  </a:extLst>
                </p:cNvPr>
                <p:cNvSpPr/>
                <p:nvPr/>
              </p:nvSpPr>
              <p:spPr>
                <a:xfrm>
                  <a:off x="4738842" y="1900034"/>
                  <a:ext cx="16417" cy="20589"/>
                </a:xfrm>
                <a:custGeom>
                  <a:avLst/>
                  <a:gdLst>
                    <a:gd name="connsiteX0" fmla="*/ 3637 w 16417"/>
                    <a:gd name="connsiteY0" fmla="*/ 8288 h 20589"/>
                    <a:gd name="connsiteX1" fmla="*/ 5723 w 16417"/>
                    <a:gd name="connsiteY1" fmla="*/ 15090 h 20589"/>
                    <a:gd name="connsiteX2" fmla="*/ 10712 w 16417"/>
                    <a:gd name="connsiteY2" fmla="*/ 17539 h 20589"/>
                    <a:gd name="connsiteX3" fmla="*/ 13977 w 16417"/>
                    <a:gd name="connsiteY3" fmla="*/ 16542 h 20589"/>
                    <a:gd name="connsiteX4" fmla="*/ 16336 w 16417"/>
                    <a:gd name="connsiteY4" fmla="*/ 12913 h 20589"/>
                    <a:gd name="connsiteX5" fmla="*/ 16971 w 16417"/>
                    <a:gd name="connsiteY5" fmla="*/ 13367 h 20589"/>
                    <a:gd name="connsiteX6" fmla="*/ 14431 w 16417"/>
                    <a:gd name="connsiteY6" fmla="*/ 18628 h 20589"/>
                    <a:gd name="connsiteX7" fmla="*/ 9079 w 16417"/>
                    <a:gd name="connsiteY7" fmla="*/ 20986 h 20589"/>
                    <a:gd name="connsiteX8" fmla="*/ 3093 w 16417"/>
                    <a:gd name="connsiteY8" fmla="*/ 18265 h 20589"/>
                    <a:gd name="connsiteX9" fmla="*/ 644 w 16417"/>
                    <a:gd name="connsiteY9" fmla="*/ 10918 h 20589"/>
                    <a:gd name="connsiteX10" fmla="*/ 3184 w 16417"/>
                    <a:gd name="connsiteY10" fmla="*/ 3208 h 20589"/>
                    <a:gd name="connsiteX11" fmla="*/ 9624 w 16417"/>
                    <a:gd name="connsiteY11" fmla="*/ 396 h 20589"/>
                    <a:gd name="connsiteX12" fmla="*/ 14975 w 16417"/>
                    <a:gd name="connsiteY12" fmla="*/ 2573 h 20589"/>
                    <a:gd name="connsiteX13" fmla="*/ 17061 w 16417"/>
                    <a:gd name="connsiteY13" fmla="*/ 8288 h 20589"/>
                    <a:gd name="connsiteX14" fmla="*/ 3637 w 16417"/>
                    <a:gd name="connsiteY14" fmla="*/ 8288 h 20589"/>
                    <a:gd name="connsiteX15" fmla="*/ 3637 w 16417"/>
                    <a:gd name="connsiteY15" fmla="*/ 8288 h 20589"/>
                    <a:gd name="connsiteX16" fmla="*/ 3637 w 16417"/>
                    <a:gd name="connsiteY16" fmla="*/ 7018 h 20589"/>
                    <a:gd name="connsiteX17" fmla="*/ 12617 w 16417"/>
                    <a:gd name="connsiteY17" fmla="*/ 7018 h 20589"/>
                    <a:gd name="connsiteX18" fmla="*/ 12163 w 16417"/>
                    <a:gd name="connsiteY18" fmla="*/ 4387 h 20589"/>
                    <a:gd name="connsiteX19" fmla="*/ 10621 w 16417"/>
                    <a:gd name="connsiteY19" fmla="*/ 2482 h 20589"/>
                    <a:gd name="connsiteX20" fmla="*/ 8444 w 16417"/>
                    <a:gd name="connsiteY20" fmla="*/ 1848 h 20589"/>
                    <a:gd name="connsiteX21" fmla="*/ 5270 w 16417"/>
                    <a:gd name="connsiteY21" fmla="*/ 3208 h 20589"/>
                    <a:gd name="connsiteX22" fmla="*/ 3637 w 16417"/>
                    <a:gd name="connsiteY22" fmla="*/ 7018 h 20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6417" h="20589">
                      <a:moveTo>
                        <a:pt x="3637" y="8288"/>
                      </a:moveTo>
                      <a:cubicBezTo>
                        <a:pt x="3637" y="11190"/>
                        <a:pt x="4363" y="13458"/>
                        <a:pt x="5723" y="15090"/>
                      </a:cubicBezTo>
                      <a:cubicBezTo>
                        <a:pt x="7084" y="16723"/>
                        <a:pt x="8807" y="17539"/>
                        <a:pt x="10712" y="17539"/>
                      </a:cubicBezTo>
                      <a:cubicBezTo>
                        <a:pt x="11982" y="17539"/>
                        <a:pt x="13070" y="17177"/>
                        <a:pt x="13977" y="16542"/>
                      </a:cubicBezTo>
                      <a:cubicBezTo>
                        <a:pt x="14884" y="15816"/>
                        <a:pt x="15701" y="14637"/>
                        <a:pt x="16336" y="12913"/>
                      </a:cubicBezTo>
                      <a:lnTo>
                        <a:pt x="16971" y="13367"/>
                      </a:lnTo>
                      <a:cubicBezTo>
                        <a:pt x="16699" y="15272"/>
                        <a:pt x="15792" y="17086"/>
                        <a:pt x="14431" y="18628"/>
                      </a:cubicBezTo>
                      <a:cubicBezTo>
                        <a:pt x="12980" y="20170"/>
                        <a:pt x="11256" y="20986"/>
                        <a:pt x="9079" y="20986"/>
                      </a:cubicBezTo>
                      <a:cubicBezTo>
                        <a:pt x="6721" y="20986"/>
                        <a:pt x="4726" y="20079"/>
                        <a:pt x="3093" y="18265"/>
                      </a:cubicBezTo>
                      <a:cubicBezTo>
                        <a:pt x="1460" y="16451"/>
                        <a:pt x="644" y="14002"/>
                        <a:pt x="644" y="10918"/>
                      </a:cubicBezTo>
                      <a:cubicBezTo>
                        <a:pt x="644" y="7562"/>
                        <a:pt x="1460" y="5022"/>
                        <a:pt x="3184" y="3208"/>
                      </a:cubicBezTo>
                      <a:cubicBezTo>
                        <a:pt x="4907" y="1303"/>
                        <a:pt x="6993" y="396"/>
                        <a:pt x="9624" y="396"/>
                      </a:cubicBezTo>
                      <a:cubicBezTo>
                        <a:pt x="11801" y="396"/>
                        <a:pt x="13615" y="1122"/>
                        <a:pt x="14975" y="2573"/>
                      </a:cubicBezTo>
                      <a:cubicBezTo>
                        <a:pt x="16336" y="4024"/>
                        <a:pt x="17061" y="5929"/>
                        <a:pt x="17061" y="8288"/>
                      </a:cubicBezTo>
                      <a:lnTo>
                        <a:pt x="3637" y="8288"/>
                      </a:lnTo>
                      <a:lnTo>
                        <a:pt x="3637" y="8288"/>
                      </a:lnTo>
                      <a:close/>
                      <a:moveTo>
                        <a:pt x="3637" y="7018"/>
                      </a:moveTo>
                      <a:lnTo>
                        <a:pt x="12617" y="7018"/>
                      </a:lnTo>
                      <a:cubicBezTo>
                        <a:pt x="12526" y="5748"/>
                        <a:pt x="12435" y="4931"/>
                        <a:pt x="12163" y="4387"/>
                      </a:cubicBezTo>
                      <a:cubicBezTo>
                        <a:pt x="11801" y="3571"/>
                        <a:pt x="11256" y="2936"/>
                        <a:pt x="10621" y="2482"/>
                      </a:cubicBezTo>
                      <a:cubicBezTo>
                        <a:pt x="9896" y="2029"/>
                        <a:pt x="9170" y="1848"/>
                        <a:pt x="8444" y="1848"/>
                      </a:cubicBezTo>
                      <a:cubicBezTo>
                        <a:pt x="7265" y="1848"/>
                        <a:pt x="6268" y="2301"/>
                        <a:pt x="5270" y="3208"/>
                      </a:cubicBezTo>
                      <a:cubicBezTo>
                        <a:pt x="4272" y="4115"/>
                        <a:pt x="3728" y="5385"/>
                        <a:pt x="3637" y="7018"/>
                      </a:cubicBez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027" name="Dowolny kształt: kształt 1026">
                  <a:extLst>
                    <a:ext uri="{FF2B5EF4-FFF2-40B4-BE49-F238E27FC236}">
                      <a16:creationId xmlns:a16="http://schemas.microsoft.com/office/drawing/2014/main" id="{105146E7-7498-BCB5-337D-CD726DFE3CC7}"/>
                    </a:ext>
                  </a:extLst>
                </p:cNvPr>
                <p:cNvSpPr/>
                <p:nvPr/>
              </p:nvSpPr>
              <p:spPr>
                <a:xfrm>
                  <a:off x="4756529" y="1900034"/>
                  <a:ext cx="21224" cy="19955"/>
                </a:xfrm>
                <a:custGeom>
                  <a:avLst/>
                  <a:gdLst>
                    <a:gd name="connsiteX0" fmla="*/ 7463 w 21224"/>
                    <a:gd name="connsiteY0" fmla="*/ 4478 h 19955"/>
                    <a:gd name="connsiteX1" fmla="*/ 13994 w 21224"/>
                    <a:gd name="connsiteY1" fmla="*/ 396 h 19955"/>
                    <a:gd name="connsiteX2" fmla="*/ 16715 w 21224"/>
                    <a:gd name="connsiteY2" fmla="*/ 1212 h 19955"/>
                    <a:gd name="connsiteX3" fmla="*/ 18529 w 21224"/>
                    <a:gd name="connsiteY3" fmla="*/ 3843 h 19955"/>
                    <a:gd name="connsiteX4" fmla="*/ 18982 w 21224"/>
                    <a:gd name="connsiteY4" fmla="*/ 7743 h 19955"/>
                    <a:gd name="connsiteX5" fmla="*/ 18982 w 21224"/>
                    <a:gd name="connsiteY5" fmla="*/ 15997 h 19955"/>
                    <a:gd name="connsiteX6" fmla="*/ 19254 w 21224"/>
                    <a:gd name="connsiteY6" fmla="*/ 18446 h 19955"/>
                    <a:gd name="connsiteX7" fmla="*/ 19980 w 21224"/>
                    <a:gd name="connsiteY7" fmla="*/ 19263 h 19955"/>
                    <a:gd name="connsiteX8" fmla="*/ 21885 w 21224"/>
                    <a:gd name="connsiteY8" fmla="*/ 19535 h 19955"/>
                    <a:gd name="connsiteX9" fmla="*/ 21885 w 21224"/>
                    <a:gd name="connsiteY9" fmla="*/ 20260 h 19955"/>
                    <a:gd name="connsiteX10" fmla="*/ 12270 w 21224"/>
                    <a:gd name="connsiteY10" fmla="*/ 20260 h 19955"/>
                    <a:gd name="connsiteX11" fmla="*/ 12270 w 21224"/>
                    <a:gd name="connsiteY11" fmla="*/ 19535 h 19955"/>
                    <a:gd name="connsiteX12" fmla="*/ 12633 w 21224"/>
                    <a:gd name="connsiteY12" fmla="*/ 19535 h 19955"/>
                    <a:gd name="connsiteX13" fmla="*/ 14538 w 21224"/>
                    <a:gd name="connsiteY13" fmla="*/ 19172 h 19955"/>
                    <a:gd name="connsiteX14" fmla="*/ 15263 w 21224"/>
                    <a:gd name="connsiteY14" fmla="*/ 17902 h 19955"/>
                    <a:gd name="connsiteX15" fmla="*/ 15354 w 21224"/>
                    <a:gd name="connsiteY15" fmla="*/ 15906 h 19955"/>
                    <a:gd name="connsiteX16" fmla="*/ 15354 w 21224"/>
                    <a:gd name="connsiteY16" fmla="*/ 8015 h 19955"/>
                    <a:gd name="connsiteX17" fmla="*/ 14628 w 21224"/>
                    <a:gd name="connsiteY17" fmla="*/ 4206 h 19955"/>
                    <a:gd name="connsiteX18" fmla="*/ 12361 w 21224"/>
                    <a:gd name="connsiteY18" fmla="*/ 3026 h 19955"/>
                    <a:gd name="connsiteX19" fmla="*/ 7372 w 21224"/>
                    <a:gd name="connsiteY19" fmla="*/ 5748 h 19955"/>
                    <a:gd name="connsiteX20" fmla="*/ 7372 w 21224"/>
                    <a:gd name="connsiteY20" fmla="*/ 15997 h 19955"/>
                    <a:gd name="connsiteX21" fmla="*/ 7644 w 21224"/>
                    <a:gd name="connsiteY21" fmla="*/ 18446 h 19955"/>
                    <a:gd name="connsiteX22" fmla="*/ 8461 w 21224"/>
                    <a:gd name="connsiteY22" fmla="*/ 19353 h 19955"/>
                    <a:gd name="connsiteX23" fmla="*/ 10547 w 21224"/>
                    <a:gd name="connsiteY23" fmla="*/ 19625 h 19955"/>
                    <a:gd name="connsiteX24" fmla="*/ 10547 w 21224"/>
                    <a:gd name="connsiteY24" fmla="*/ 20351 h 19955"/>
                    <a:gd name="connsiteX25" fmla="*/ 932 w 21224"/>
                    <a:gd name="connsiteY25" fmla="*/ 20351 h 19955"/>
                    <a:gd name="connsiteX26" fmla="*/ 932 w 21224"/>
                    <a:gd name="connsiteY26" fmla="*/ 19625 h 19955"/>
                    <a:gd name="connsiteX27" fmla="*/ 1386 w 21224"/>
                    <a:gd name="connsiteY27" fmla="*/ 19625 h 19955"/>
                    <a:gd name="connsiteX28" fmla="*/ 3381 w 21224"/>
                    <a:gd name="connsiteY28" fmla="*/ 18900 h 19955"/>
                    <a:gd name="connsiteX29" fmla="*/ 3925 w 21224"/>
                    <a:gd name="connsiteY29" fmla="*/ 15997 h 19955"/>
                    <a:gd name="connsiteX30" fmla="*/ 3925 w 21224"/>
                    <a:gd name="connsiteY30" fmla="*/ 8831 h 19955"/>
                    <a:gd name="connsiteX31" fmla="*/ 3744 w 21224"/>
                    <a:gd name="connsiteY31" fmla="*/ 4568 h 19955"/>
                    <a:gd name="connsiteX32" fmla="*/ 3290 w 21224"/>
                    <a:gd name="connsiteY32" fmla="*/ 3571 h 19955"/>
                    <a:gd name="connsiteX33" fmla="*/ 2383 w 21224"/>
                    <a:gd name="connsiteY33" fmla="*/ 3299 h 19955"/>
                    <a:gd name="connsiteX34" fmla="*/ 932 w 21224"/>
                    <a:gd name="connsiteY34" fmla="*/ 3571 h 19955"/>
                    <a:gd name="connsiteX35" fmla="*/ 660 w 21224"/>
                    <a:gd name="connsiteY35" fmla="*/ 2845 h 19955"/>
                    <a:gd name="connsiteX36" fmla="*/ 6465 w 21224"/>
                    <a:gd name="connsiteY36" fmla="*/ 487 h 19955"/>
                    <a:gd name="connsiteX37" fmla="*/ 7372 w 21224"/>
                    <a:gd name="connsiteY37" fmla="*/ 487 h 19955"/>
                    <a:gd name="connsiteX38" fmla="*/ 7463 w 21224"/>
                    <a:gd name="connsiteY38" fmla="*/ 4478 h 19955"/>
                    <a:gd name="connsiteX39" fmla="*/ 7463 w 21224"/>
                    <a:gd name="connsiteY39" fmla="*/ 4478 h 19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21224" h="19955">
                      <a:moveTo>
                        <a:pt x="7463" y="4478"/>
                      </a:moveTo>
                      <a:cubicBezTo>
                        <a:pt x="9730" y="1757"/>
                        <a:pt x="11907" y="396"/>
                        <a:pt x="13994" y="396"/>
                      </a:cubicBezTo>
                      <a:cubicBezTo>
                        <a:pt x="15082" y="396"/>
                        <a:pt x="15989" y="668"/>
                        <a:pt x="16715" y="1212"/>
                      </a:cubicBezTo>
                      <a:cubicBezTo>
                        <a:pt x="17440" y="1757"/>
                        <a:pt x="18075" y="2573"/>
                        <a:pt x="18529" y="3843"/>
                      </a:cubicBezTo>
                      <a:cubicBezTo>
                        <a:pt x="18801" y="4659"/>
                        <a:pt x="18982" y="6020"/>
                        <a:pt x="18982" y="7743"/>
                      </a:cubicBezTo>
                      <a:lnTo>
                        <a:pt x="18982" y="15997"/>
                      </a:lnTo>
                      <a:cubicBezTo>
                        <a:pt x="18982" y="17267"/>
                        <a:pt x="19073" y="18083"/>
                        <a:pt x="19254" y="18446"/>
                      </a:cubicBezTo>
                      <a:cubicBezTo>
                        <a:pt x="19436" y="18809"/>
                        <a:pt x="19617" y="19081"/>
                        <a:pt x="19980" y="19263"/>
                      </a:cubicBezTo>
                      <a:cubicBezTo>
                        <a:pt x="20343" y="19444"/>
                        <a:pt x="20978" y="19535"/>
                        <a:pt x="21885" y="19535"/>
                      </a:cubicBezTo>
                      <a:lnTo>
                        <a:pt x="21885" y="20260"/>
                      </a:lnTo>
                      <a:lnTo>
                        <a:pt x="12270" y="20260"/>
                      </a:lnTo>
                      <a:lnTo>
                        <a:pt x="12270" y="19535"/>
                      </a:lnTo>
                      <a:lnTo>
                        <a:pt x="12633" y="19535"/>
                      </a:lnTo>
                      <a:cubicBezTo>
                        <a:pt x="13540" y="19535"/>
                        <a:pt x="14175" y="19444"/>
                        <a:pt x="14538" y="19172"/>
                      </a:cubicBezTo>
                      <a:cubicBezTo>
                        <a:pt x="14901" y="18900"/>
                        <a:pt x="15173" y="18446"/>
                        <a:pt x="15263" y="17902"/>
                      </a:cubicBezTo>
                      <a:cubicBezTo>
                        <a:pt x="15354" y="17721"/>
                        <a:pt x="15354" y="16995"/>
                        <a:pt x="15354" y="15906"/>
                      </a:cubicBezTo>
                      <a:lnTo>
                        <a:pt x="15354" y="8015"/>
                      </a:lnTo>
                      <a:cubicBezTo>
                        <a:pt x="15354" y="6292"/>
                        <a:pt x="15082" y="5022"/>
                        <a:pt x="14628" y="4206"/>
                      </a:cubicBezTo>
                      <a:cubicBezTo>
                        <a:pt x="14175" y="3389"/>
                        <a:pt x="13449" y="3026"/>
                        <a:pt x="12361" y="3026"/>
                      </a:cubicBezTo>
                      <a:cubicBezTo>
                        <a:pt x="10728" y="3026"/>
                        <a:pt x="9005" y="3933"/>
                        <a:pt x="7372" y="5748"/>
                      </a:cubicBezTo>
                      <a:lnTo>
                        <a:pt x="7372" y="15997"/>
                      </a:lnTo>
                      <a:cubicBezTo>
                        <a:pt x="7372" y="17267"/>
                        <a:pt x="7463" y="18083"/>
                        <a:pt x="7644" y="18446"/>
                      </a:cubicBezTo>
                      <a:cubicBezTo>
                        <a:pt x="7826" y="18900"/>
                        <a:pt x="8098" y="19172"/>
                        <a:pt x="8461" y="19353"/>
                      </a:cubicBezTo>
                      <a:cubicBezTo>
                        <a:pt x="8823" y="19535"/>
                        <a:pt x="9549" y="19625"/>
                        <a:pt x="10547" y="19625"/>
                      </a:cubicBezTo>
                      <a:lnTo>
                        <a:pt x="10547" y="20351"/>
                      </a:lnTo>
                      <a:lnTo>
                        <a:pt x="932" y="20351"/>
                      </a:lnTo>
                      <a:lnTo>
                        <a:pt x="932" y="19625"/>
                      </a:lnTo>
                      <a:lnTo>
                        <a:pt x="1386" y="19625"/>
                      </a:lnTo>
                      <a:cubicBezTo>
                        <a:pt x="2383" y="19625"/>
                        <a:pt x="3018" y="19353"/>
                        <a:pt x="3381" y="18900"/>
                      </a:cubicBezTo>
                      <a:cubicBezTo>
                        <a:pt x="3744" y="18355"/>
                        <a:pt x="3925" y="17448"/>
                        <a:pt x="3925" y="15997"/>
                      </a:cubicBezTo>
                      <a:lnTo>
                        <a:pt x="3925" y="8831"/>
                      </a:lnTo>
                      <a:cubicBezTo>
                        <a:pt x="3925" y="6473"/>
                        <a:pt x="3835" y="5113"/>
                        <a:pt x="3744" y="4568"/>
                      </a:cubicBezTo>
                      <a:cubicBezTo>
                        <a:pt x="3653" y="4024"/>
                        <a:pt x="3472" y="3752"/>
                        <a:pt x="3290" y="3571"/>
                      </a:cubicBezTo>
                      <a:cubicBezTo>
                        <a:pt x="3109" y="3389"/>
                        <a:pt x="2746" y="3299"/>
                        <a:pt x="2383" y="3299"/>
                      </a:cubicBezTo>
                      <a:cubicBezTo>
                        <a:pt x="2021" y="3299"/>
                        <a:pt x="1476" y="3389"/>
                        <a:pt x="932" y="3571"/>
                      </a:cubicBezTo>
                      <a:lnTo>
                        <a:pt x="660" y="2845"/>
                      </a:lnTo>
                      <a:lnTo>
                        <a:pt x="6465" y="487"/>
                      </a:lnTo>
                      <a:lnTo>
                        <a:pt x="7372" y="487"/>
                      </a:lnTo>
                      <a:lnTo>
                        <a:pt x="7463" y="4478"/>
                      </a:lnTo>
                      <a:lnTo>
                        <a:pt x="7463" y="4478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029" name="Dowolny kształt: kształt 1028">
                  <a:extLst>
                    <a:ext uri="{FF2B5EF4-FFF2-40B4-BE49-F238E27FC236}">
                      <a16:creationId xmlns:a16="http://schemas.microsoft.com/office/drawing/2014/main" id="{50869E91-8EF9-36C1-5FCB-6FD18E03AC95}"/>
                    </a:ext>
                  </a:extLst>
                </p:cNvPr>
                <p:cNvSpPr/>
                <p:nvPr/>
              </p:nvSpPr>
              <p:spPr>
                <a:xfrm>
                  <a:off x="4778389" y="1894048"/>
                  <a:ext cx="11700" cy="26032"/>
                </a:xfrm>
                <a:custGeom>
                  <a:avLst/>
                  <a:gdLst>
                    <a:gd name="connsiteX0" fmla="*/ 7295 w 11700"/>
                    <a:gd name="connsiteY0" fmla="*/ 575 h 26032"/>
                    <a:gd name="connsiteX1" fmla="*/ 7295 w 11700"/>
                    <a:gd name="connsiteY1" fmla="*/ 6924 h 26032"/>
                    <a:gd name="connsiteX2" fmla="*/ 11830 w 11700"/>
                    <a:gd name="connsiteY2" fmla="*/ 6924 h 26032"/>
                    <a:gd name="connsiteX3" fmla="*/ 11830 w 11700"/>
                    <a:gd name="connsiteY3" fmla="*/ 8376 h 26032"/>
                    <a:gd name="connsiteX4" fmla="*/ 7295 w 11700"/>
                    <a:gd name="connsiteY4" fmla="*/ 8376 h 26032"/>
                    <a:gd name="connsiteX5" fmla="*/ 7295 w 11700"/>
                    <a:gd name="connsiteY5" fmla="*/ 20893 h 26032"/>
                    <a:gd name="connsiteX6" fmla="*/ 7839 w 11700"/>
                    <a:gd name="connsiteY6" fmla="*/ 23433 h 26032"/>
                    <a:gd name="connsiteX7" fmla="*/ 9200 w 11700"/>
                    <a:gd name="connsiteY7" fmla="*/ 24068 h 26032"/>
                    <a:gd name="connsiteX8" fmla="*/ 10560 w 11700"/>
                    <a:gd name="connsiteY8" fmla="*/ 23614 h 26032"/>
                    <a:gd name="connsiteX9" fmla="*/ 11558 w 11700"/>
                    <a:gd name="connsiteY9" fmla="*/ 22344 h 26032"/>
                    <a:gd name="connsiteX10" fmla="*/ 12375 w 11700"/>
                    <a:gd name="connsiteY10" fmla="*/ 22344 h 26032"/>
                    <a:gd name="connsiteX11" fmla="*/ 10288 w 11700"/>
                    <a:gd name="connsiteY11" fmla="*/ 25428 h 26032"/>
                    <a:gd name="connsiteX12" fmla="*/ 7477 w 11700"/>
                    <a:gd name="connsiteY12" fmla="*/ 26426 h 26032"/>
                    <a:gd name="connsiteX13" fmla="*/ 5572 w 11700"/>
                    <a:gd name="connsiteY13" fmla="*/ 25882 h 26032"/>
                    <a:gd name="connsiteX14" fmla="*/ 4211 w 11700"/>
                    <a:gd name="connsiteY14" fmla="*/ 24340 h 26032"/>
                    <a:gd name="connsiteX15" fmla="*/ 3758 w 11700"/>
                    <a:gd name="connsiteY15" fmla="*/ 21256 h 26032"/>
                    <a:gd name="connsiteX16" fmla="*/ 3758 w 11700"/>
                    <a:gd name="connsiteY16" fmla="*/ 8194 h 26032"/>
                    <a:gd name="connsiteX17" fmla="*/ 674 w 11700"/>
                    <a:gd name="connsiteY17" fmla="*/ 8194 h 26032"/>
                    <a:gd name="connsiteX18" fmla="*/ 674 w 11700"/>
                    <a:gd name="connsiteY18" fmla="*/ 7469 h 26032"/>
                    <a:gd name="connsiteX19" fmla="*/ 3032 w 11700"/>
                    <a:gd name="connsiteY19" fmla="*/ 5927 h 26032"/>
                    <a:gd name="connsiteX20" fmla="*/ 5209 w 11700"/>
                    <a:gd name="connsiteY20" fmla="*/ 3296 h 26032"/>
                    <a:gd name="connsiteX21" fmla="*/ 6569 w 11700"/>
                    <a:gd name="connsiteY21" fmla="*/ 394 h 26032"/>
                    <a:gd name="connsiteX22" fmla="*/ 7295 w 11700"/>
                    <a:gd name="connsiteY22" fmla="*/ 575 h 26032"/>
                    <a:gd name="connsiteX23" fmla="*/ 7295 w 11700"/>
                    <a:gd name="connsiteY23" fmla="*/ 575 h 26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1700" h="26032">
                      <a:moveTo>
                        <a:pt x="7295" y="575"/>
                      </a:moveTo>
                      <a:lnTo>
                        <a:pt x="7295" y="6924"/>
                      </a:lnTo>
                      <a:lnTo>
                        <a:pt x="11830" y="6924"/>
                      </a:lnTo>
                      <a:lnTo>
                        <a:pt x="11830" y="8376"/>
                      </a:lnTo>
                      <a:lnTo>
                        <a:pt x="7295" y="8376"/>
                      </a:lnTo>
                      <a:lnTo>
                        <a:pt x="7295" y="20893"/>
                      </a:lnTo>
                      <a:cubicBezTo>
                        <a:pt x="7295" y="22163"/>
                        <a:pt x="7477" y="22979"/>
                        <a:pt x="7839" y="23433"/>
                      </a:cubicBezTo>
                      <a:cubicBezTo>
                        <a:pt x="8202" y="23886"/>
                        <a:pt x="8656" y="24068"/>
                        <a:pt x="9200" y="24068"/>
                      </a:cubicBezTo>
                      <a:cubicBezTo>
                        <a:pt x="9653" y="24068"/>
                        <a:pt x="10107" y="23886"/>
                        <a:pt x="10560" y="23614"/>
                      </a:cubicBezTo>
                      <a:cubicBezTo>
                        <a:pt x="11014" y="23342"/>
                        <a:pt x="11377" y="22888"/>
                        <a:pt x="11558" y="22344"/>
                      </a:cubicBezTo>
                      <a:lnTo>
                        <a:pt x="12375" y="22344"/>
                      </a:lnTo>
                      <a:cubicBezTo>
                        <a:pt x="11921" y="23705"/>
                        <a:pt x="11195" y="24793"/>
                        <a:pt x="10288" y="25428"/>
                      </a:cubicBezTo>
                      <a:cubicBezTo>
                        <a:pt x="9381" y="26154"/>
                        <a:pt x="8474" y="26426"/>
                        <a:pt x="7477" y="26426"/>
                      </a:cubicBezTo>
                      <a:cubicBezTo>
                        <a:pt x="6842" y="26426"/>
                        <a:pt x="6207" y="26244"/>
                        <a:pt x="5572" y="25882"/>
                      </a:cubicBezTo>
                      <a:cubicBezTo>
                        <a:pt x="4937" y="25519"/>
                        <a:pt x="4483" y="24975"/>
                        <a:pt x="4211" y="24340"/>
                      </a:cubicBezTo>
                      <a:cubicBezTo>
                        <a:pt x="3939" y="23705"/>
                        <a:pt x="3758" y="22616"/>
                        <a:pt x="3758" y="21256"/>
                      </a:cubicBezTo>
                      <a:lnTo>
                        <a:pt x="3758" y="8194"/>
                      </a:lnTo>
                      <a:lnTo>
                        <a:pt x="674" y="8194"/>
                      </a:lnTo>
                      <a:lnTo>
                        <a:pt x="674" y="7469"/>
                      </a:lnTo>
                      <a:cubicBezTo>
                        <a:pt x="1490" y="7196"/>
                        <a:pt x="2216" y="6652"/>
                        <a:pt x="3032" y="5927"/>
                      </a:cubicBezTo>
                      <a:cubicBezTo>
                        <a:pt x="3848" y="5201"/>
                        <a:pt x="4574" y="4294"/>
                        <a:pt x="5209" y="3296"/>
                      </a:cubicBezTo>
                      <a:cubicBezTo>
                        <a:pt x="5572" y="2752"/>
                        <a:pt x="6025" y="1754"/>
                        <a:pt x="6569" y="394"/>
                      </a:cubicBezTo>
                      <a:lnTo>
                        <a:pt x="7295" y="575"/>
                      </a:lnTo>
                      <a:lnTo>
                        <a:pt x="7295" y="575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</p:grpSp>
        </p:grpSp>
        <p:sp>
          <p:nvSpPr>
            <p:cNvPr id="1032" name="Dowolny kształt: kształt 1031">
              <a:extLst>
                <a:ext uri="{FF2B5EF4-FFF2-40B4-BE49-F238E27FC236}">
                  <a16:creationId xmlns:a16="http://schemas.microsoft.com/office/drawing/2014/main" id="{F5B00001-DC31-7682-A6FE-15FDAFE66C0E}"/>
                </a:ext>
              </a:extLst>
            </p:cNvPr>
            <p:cNvSpPr/>
            <p:nvPr/>
          </p:nvSpPr>
          <p:spPr>
            <a:xfrm>
              <a:off x="4753457" y="2861446"/>
              <a:ext cx="279426" cy="256447"/>
            </a:xfrm>
            <a:custGeom>
              <a:avLst/>
              <a:gdLst>
                <a:gd name="connsiteX0" fmla="*/ 57102 w 238805"/>
                <a:gd name="connsiteY0" fmla="*/ 18542 h 243698"/>
                <a:gd name="connsiteX1" fmla="*/ 120447 w 238805"/>
                <a:gd name="connsiteY1" fmla="*/ 1 h 243698"/>
                <a:gd name="connsiteX2" fmla="*/ 181586 w 238805"/>
                <a:gd name="connsiteY2" fmla="*/ 19015 h 243698"/>
                <a:gd name="connsiteX3" fmla="*/ 110467 w 238805"/>
                <a:gd name="connsiteY3" fmla="*/ 29205 h 243698"/>
                <a:gd name="connsiteX4" fmla="*/ 90508 w 238805"/>
                <a:gd name="connsiteY4" fmla="*/ 183733 h 243698"/>
                <a:gd name="connsiteX5" fmla="*/ 114827 w 238805"/>
                <a:gd name="connsiteY5" fmla="*/ 107887 h 243698"/>
                <a:gd name="connsiteX6" fmla="*/ 159526 w 238805"/>
                <a:gd name="connsiteY6" fmla="*/ 40970 h 243698"/>
                <a:gd name="connsiteX7" fmla="*/ 214782 w 238805"/>
                <a:gd name="connsiteY7" fmla="*/ 56623 h 243698"/>
                <a:gd name="connsiteX8" fmla="*/ 215149 w 238805"/>
                <a:gd name="connsiteY8" fmla="*/ 185886 h 243698"/>
                <a:gd name="connsiteX9" fmla="*/ 156742 w 238805"/>
                <a:gd name="connsiteY9" fmla="*/ 197809 h 243698"/>
                <a:gd name="connsiteX10" fmla="*/ 133526 w 238805"/>
                <a:gd name="connsiteY10" fmla="*/ 223704 h 243698"/>
                <a:gd name="connsiteX11" fmla="*/ 182847 w 238805"/>
                <a:gd name="connsiteY11" fmla="*/ 224650 h 243698"/>
                <a:gd name="connsiteX12" fmla="*/ 100488 w 238805"/>
                <a:gd name="connsiteY12" fmla="*/ 241773 h 243698"/>
                <a:gd name="connsiteX13" fmla="*/ 54844 w 238805"/>
                <a:gd name="connsiteY13" fmla="*/ 223126 h 243698"/>
                <a:gd name="connsiteX14" fmla="*/ 110310 w 238805"/>
                <a:gd name="connsiteY14" fmla="*/ 223967 h 243698"/>
                <a:gd name="connsiteX15" fmla="*/ 159473 w 238805"/>
                <a:gd name="connsiteY15" fmla="*/ 162093 h 243698"/>
                <a:gd name="connsiteX16" fmla="*/ 145869 w 238805"/>
                <a:gd name="connsiteY16" fmla="*/ 59617 h 243698"/>
                <a:gd name="connsiteX17" fmla="*/ 123336 w 238805"/>
                <a:gd name="connsiteY17" fmla="*/ 134570 h 243698"/>
                <a:gd name="connsiteX18" fmla="*/ 91926 w 238805"/>
                <a:gd name="connsiteY18" fmla="*/ 197179 h 243698"/>
                <a:gd name="connsiteX19" fmla="*/ 31785 w 238805"/>
                <a:gd name="connsiteY19" fmla="*/ 192504 h 243698"/>
                <a:gd name="connsiteX20" fmla="*/ 29264 w 238805"/>
                <a:gd name="connsiteY20" fmla="*/ 51948 h 243698"/>
                <a:gd name="connsiteX21" fmla="*/ 82839 w 238805"/>
                <a:gd name="connsiteY21" fmla="*/ 45225 h 243698"/>
                <a:gd name="connsiteX22" fmla="*/ 103849 w 238805"/>
                <a:gd name="connsiteY22" fmla="*/ 19278 h 243698"/>
                <a:gd name="connsiteX23" fmla="*/ 57102 w 238805"/>
                <a:gd name="connsiteY23" fmla="*/ 18542 h 243698"/>
                <a:gd name="connsiteX24" fmla="*/ 57102 w 238805"/>
                <a:gd name="connsiteY24" fmla="*/ 18542 h 24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8805" h="243698">
                  <a:moveTo>
                    <a:pt x="57102" y="18542"/>
                  </a:moveTo>
                  <a:cubicBezTo>
                    <a:pt x="76431" y="7722"/>
                    <a:pt x="98072" y="-104"/>
                    <a:pt x="120447" y="1"/>
                  </a:cubicBezTo>
                  <a:cubicBezTo>
                    <a:pt x="142192" y="264"/>
                    <a:pt x="162887" y="8405"/>
                    <a:pt x="181586" y="19015"/>
                  </a:cubicBezTo>
                  <a:cubicBezTo>
                    <a:pt x="157792" y="12765"/>
                    <a:pt x="130059" y="11767"/>
                    <a:pt x="110467" y="29205"/>
                  </a:cubicBezTo>
                  <a:cubicBezTo>
                    <a:pt x="68658" y="67495"/>
                    <a:pt x="64088" y="135515"/>
                    <a:pt x="90508" y="183733"/>
                  </a:cubicBezTo>
                  <a:cubicBezTo>
                    <a:pt x="112884" y="165612"/>
                    <a:pt x="112989" y="134149"/>
                    <a:pt x="114827" y="107887"/>
                  </a:cubicBezTo>
                  <a:cubicBezTo>
                    <a:pt x="116193" y="79734"/>
                    <a:pt x="132318" y="51108"/>
                    <a:pt x="159526" y="40970"/>
                  </a:cubicBezTo>
                  <a:cubicBezTo>
                    <a:pt x="179012" y="32199"/>
                    <a:pt x="201178" y="42073"/>
                    <a:pt x="214782" y="56623"/>
                  </a:cubicBezTo>
                  <a:cubicBezTo>
                    <a:pt x="245876" y="91919"/>
                    <a:pt x="247610" y="150852"/>
                    <a:pt x="215149" y="185886"/>
                  </a:cubicBezTo>
                  <a:cubicBezTo>
                    <a:pt x="200495" y="201854"/>
                    <a:pt x="176649" y="205846"/>
                    <a:pt x="156742" y="197809"/>
                  </a:cubicBezTo>
                  <a:cubicBezTo>
                    <a:pt x="149126" y="206529"/>
                    <a:pt x="141352" y="215143"/>
                    <a:pt x="133526" y="223704"/>
                  </a:cubicBezTo>
                  <a:cubicBezTo>
                    <a:pt x="149651" y="228642"/>
                    <a:pt x="166511" y="228116"/>
                    <a:pt x="182847" y="224650"/>
                  </a:cubicBezTo>
                  <a:cubicBezTo>
                    <a:pt x="158212" y="238779"/>
                    <a:pt x="128904" y="247866"/>
                    <a:pt x="100488" y="241773"/>
                  </a:cubicBezTo>
                  <a:cubicBezTo>
                    <a:pt x="84100" y="238989"/>
                    <a:pt x="68973" y="231740"/>
                    <a:pt x="54844" y="223126"/>
                  </a:cubicBezTo>
                  <a:cubicBezTo>
                    <a:pt x="72807" y="227906"/>
                    <a:pt x="92556" y="231793"/>
                    <a:pt x="110310" y="223967"/>
                  </a:cubicBezTo>
                  <a:cubicBezTo>
                    <a:pt x="135994" y="213357"/>
                    <a:pt x="151647" y="187672"/>
                    <a:pt x="159473" y="162093"/>
                  </a:cubicBezTo>
                  <a:cubicBezTo>
                    <a:pt x="168560" y="128267"/>
                    <a:pt x="168770" y="88243"/>
                    <a:pt x="145869" y="59617"/>
                  </a:cubicBezTo>
                  <a:cubicBezTo>
                    <a:pt x="127013" y="79996"/>
                    <a:pt x="125227" y="108307"/>
                    <a:pt x="123336" y="134570"/>
                  </a:cubicBezTo>
                  <a:cubicBezTo>
                    <a:pt x="122391" y="158521"/>
                    <a:pt x="110835" y="182315"/>
                    <a:pt x="91926" y="197179"/>
                  </a:cubicBezTo>
                  <a:cubicBezTo>
                    <a:pt x="74068" y="210573"/>
                    <a:pt x="48015" y="206739"/>
                    <a:pt x="31785" y="192504"/>
                  </a:cubicBezTo>
                  <a:cubicBezTo>
                    <a:pt x="-9657" y="158468"/>
                    <a:pt x="-10655" y="87350"/>
                    <a:pt x="29264" y="51948"/>
                  </a:cubicBezTo>
                  <a:cubicBezTo>
                    <a:pt x="43656" y="38449"/>
                    <a:pt x="65506" y="36086"/>
                    <a:pt x="82839" y="45225"/>
                  </a:cubicBezTo>
                  <a:cubicBezTo>
                    <a:pt x="89510" y="36296"/>
                    <a:pt x="97231" y="28154"/>
                    <a:pt x="103849" y="19278"/>
                  </a:cubicBezTo>
                  <a:cubicBezTo>
                    <a:pt x="88722" y="13868"/>
                    <a:pt x="72702" y="16809"/>
                    <a:pt x="57102" y="18542"/>
                  </a:cubicBezTo>
                  <a:lnTo>
                    <a:pt x="57102" y="18542"/>
                  </a:lnTo>
                  <a:close/>
                </a:path>
              </a:pathLst>
            </a:custGeom>
            <a:solidFill>
              <a:srgbClr val="00529B"/>
            </a:solidFill>
            <a:ln w="5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pic>
        <p:nvPicPr>
          <p:cNvPr id="5122" name="Picture 2" descr="Praca BNP Paribas Bank Polska , informacje na temat pracy w BNP Paribas  Bank Polska - Karierawfinansach.pl">
            <a:extLst>
              <a:ext uri="{FF2B5EF4-FFF2-40B4-BE49-F238E27FC236}">
                <a16:creationId xmlns:a16="http://schemas.microsoft.com/office/drawing/2014/main" id="{7A0296D5-4B18-0D38-191D-416B6C0EA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3736" y="1796704"/>
            <a:ext cx="1473304" cy="38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0115089-4277-EE6E-0FDE-88F32B2B1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1613" y="1801003"/>
            <a:ext cx="1770463" cy="31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C9275F26-0F5C-2974-BF6E-3947FB90A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7126" y="1801002"/>
            <a:ext cx="1261561" cy="31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Nasze logo - wciąż to samo, ale lepiej dopasowane do cyfrowego świata |  Aktualności | mBank.pl">
            <a:extLst>
              <a:ext uri="{FF2B5EF4-FFF2-40B4-BE49-F238E27FC236}">
                <a16:creationId xmlns:a16="http://schemas.microsoft.com/office/drawing/2014/main" id="{BA27865D-A2CF-4E48-03A2-0061865B8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2089" y="1828266"/>
            <a:ext cx="866447" cy="33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aitong Bank in Lisbon, Portugal">
            <a:extLst>
              <a:ext uri="{FF2B5EF4-FFF2-40B4-BE49-F238E27FC236}">
                <a16:creationId xmlns:a16="http://schemas.microsoft.com/office/drawing/2014/main" id="{F6C982A8-6767-E7C2-54EC-6D6B47001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3586" y="1828266"/>
            <a:ext cx="1655875" cy="33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A8CC4507-067C-3A9D-DFC7-0C7BB250772F}"/>
              </a:ext>
            </a:extLst>
          </p:cNvPr>
          <p:cNvCxnSpPr>
            <a:cxnSpLocks/>
          </p:cNvCxnSpPr>
          <p:nvPr/>
        </p:nvCxnSpPr>
        <p:spPr>
          <a:xfrm>
            <a:off x="1377387" y="4880948"/>
            <a:ext cx="2720051" cy="141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Prostokąt: zaokrąglone rogi 1027">
            <a:extLst>
              <a:ext uri="{FF2B5EF4-FFF2-40B4-BE49-F238E27FC236}">
                <a16:creationId xmlns:a16="http://schemas.microsoft.com/office/drawing/2014/main" id="{A5A3A597-5CC7-A181-CF75-E33211A55489}"/>
              </a:ext>
            </a:extLst>
          </p:cNvPr>
          <p:cNvSpPr/>
          <p:nvPr/>
        </p:nvSpPr>
        <p:spPr>
          <a:xfrm>
            <a:off x="4740001" y="4933590"/>
            <a:ext cx="3158836" cy="3019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>
                <a:solidFill>
                  <a:schemeClr val="bg1"/>
                </a:solidFill>
              </a:rPr>
              <a:t>Finansowanie projektów ekologicznych
</a:t>
            </a:r>
          </a:p>
        </p:txBody>
      </p:sp>
      <p:cxnSp>
        <p:nvCxnSpPr>
          <p:cNvPr id="1033" name="Łącznik prosty 1032">
            <a:extLst>
              <a:ext uri="{FF2B5EF4-FFF2-40B4-BE49-F238E27FC236}">
                <a16:creationId xmlns:a16="http://schemas.microsoft.com/office/drawing/2014/main" id="{BE9CC343-DDB0-B93F-1527-09CD39C5F2DC}"/>
              </a:ext>
            </a:extLst>
          </p:cNvPr>
          <p:cNvCxnSpPr>
            <a:cxnSpLocks/>
          </p:cNvCxnSpPr>
          <p:nvPr/>
        </p:nvCxnSpPr>
        <p:spPr>
          <a:xfrm>
            <a:off x="4990303" y="4880948"/>
            <a:ext cx="2720051" cy="141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157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91F723-2900-4CF1-ADCC-9BAE44C3D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>
                <a:solidFill>
                  <a:srgbClr val="775567"/>
                </a:solidFill>
              </a:rPr>
              <a:t>SPO, ESG &amp; FRAMEWORK RAPORTY ZAKOŃCZONE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BB350B97-3529-43CC-94D0-3598C52A18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6997" y="505463"/>
            <a:ext cx="1512032" cy="498473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1E57E69-89DE-4978-9007-E6EF04FDCF99}"/>
              </a:ext>
            </a:extLst>
          </p:cNvPr>
          <p:cNvSpPr txBox="1">
            <a:spLocks/>
          </p:cNvSpPr>
          <p:nvPr/>
        </p:nvSpPr>
        <p:spPr>
          <a:xfrm>
            <a:off x="1052150" y="940598"/>
            <a:ext cx="8898185" cy="523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633F5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sz="2200">
                <a:solidFill>
                  <a:schemeClr val="tx1"/>
                </a:solidFill>
                <a:latin typeface="+mj-lt"/>
              </a:rPr>
              <a:t>JAKO POTWIERDZENIE NASZEGO EKOLOGICZNEGO PODEJŚCIA 
</a:t>
            </a:r>
          </a:p>
        </p:txBody>
      </p:sp>
      <p:pic>
        <p:nvPicPr>
          <p:cNvPr id="14" name="Obraz 13" descr="Obraz zawierający tekst&#10;&#10;Opis wygenerowany automatycznie">
            <a:extLst>
              <a:ext uri="{FF2B5EF4-FFF2-40B4-BE49-F238E27FC236}">
                <a16:creationId xmlns:a16="http://schemas.microsoft.com/office/drawing/2014/main" id="{E6740E7F-3E5E-8093-0774-DFB7E8BAD9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177" y="2121381"/>
            <a:ext cx="1297181" cy="1834513"/>
          </a:xfrm>
          <a:prstGeom prst="rect">
            <a:avLst/>
          </a:prstGeom>
          <a:effectLst>
            <a:outerShdw blurRad="50800" algn="tl" rotWithShape="0">
              <a:prstClr val="black">
                <a:alpha val="40000"/>
              </a:prstClr>
            </a:outerShdw>
            <a:reflection blurRad="6350" stA="0" endPos="21000" dir="5400000" sy="-100000" algn="bl" rotWithShape="0"/>
          </a:effectLst>
        </p:spPr>
      </p:pic>
      <p:sp>
        <p:nvSpPr>
          <p:cNvPr id="15" name="Tytuł 2">
            <a:extLst>
              <a:ext uri="{FF2B5EF4-FFF2-40B4-BE49-F238E27FC236}">
                <a16:creationId xmlns:a16="http://schemas.microsoft.com/office/drawing/2014/main" id="{D7D43182-8FDD-EDB0-E756-BAFF292BE367}"/>
              </a:ext>
            </a:extLst>
          </p:cNvPr>
          <p:cNvSpPr txBox="1">
            <a:spLocks/>
          </p:cNvSpPr>
          <p:nvPr/>
        </p:nvSpPr>
        <p:spPr>
          <a:xfrm>
            <a:off x="7631455" y="2075975"/>
            <a:ext cx="3908921" cy="169044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633F5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sz="1400" b="1">
                <a:latin typeface="+mj-lt"/>
                <a:cs typeface="Segoe UI" panose="020B0502040204020203" pitchFamily="34" charset="0"/>
              </a:rPr>
              <a:t>RAPORT ESG </a:t>
            </a:r>
          </a:p>
          <a:p>
            <a:r>
              <a:rPr lang="pl-PL" sz="1400">
                <a:latin typeface="+mj-lt"/>
                <a:cs typeface="Segoe UI" panose="020B0502040204020203" pitchFamily="34" charset="0"/>
              </a:rPr>
              <a:t>DL Invest Group</a:t>
            </a:r>
          </a:p>
          <a:p>
            <a:endParaRPr lang="pl-PL" sz="1100">
              <a:solidFill>
                <a:srgbClr val="949494"/>
              </a:solidFill>
              <a:latin typeface="+mj-lt"/>
              <a:cs typeface="Segoe UI" panose="020B0502040204020203" pitchFamily="34" charset="0"/>
            </a:endParaRPr>
          </a:p>
          <a:p>
            <a:r>
              <a:rPr lang="pl-PL" sz="1100">
                <a:solidFill>
                  <a:schemeClr val="tx1"/>
                </a:solidFill>
                <a:latin typeface="+mj-lt"/>
              </a:rPr>
              <a:t>W DL Invest Group wierzymy, że nasza działalność powinna przynosić szeroko pojęte korzyści wszystkim interesariuszom, </a:t>
            </a:r>
            <a:br>
              <a:rPr lang="pl-PL" sz="1100">
                <a:solidFill>
                  <a:schemeClr val="tx1"/>
                </a:solidFill>
                <a:latin typeface="+mj-lt"/>
              </a:rPr>
            </a:br>
            <a:r>
              <a:rPr lang="pl-PL" sz="1100">
                <a:solidFill>
                  <a:schemeClr val="tx1"/>
                </a:solidFill>
                <a:latin typeface="+mj-lt"/>
              </a:rPr>
              <a:t>a także społecznościom lokalnym i środowisku naturalnemu.</a:t>
            </a:r>
          </a:p>
          <a:p>
            <a:pPr>
              <a:spcBef>
                <a:spcPts val="600"/>
              </a:spcBef>
            </a:pPr>
            <a:r>
              <a:rPr lang="pl-PL" sz="1100">
                <a:solidFill>
                  <a:schemeClr val="tx1"/>
                </a:solidFill>
                <a:latin typeface="+mj-lt"/>
              </a:rPr>
              <a:t>Stworzony przez nas raport ma na celu dostarczenie inwestorom kompleksowej informacji i dogłębnej analizy naszej działalności </a:t>
            </a:r>
            <a:br>
              <a:rPr lang="pl-PL" sz="1100">
                <a:solidFill>
                  <a:schemeClr val="tx1"/>
                </a:solidFill>
                <a:latin typeface="+mj-lt"/>
              </a:rPr>
            </a:br>
            <a:r>
              <a:rPr lang="pl-PL" sz="1100">
                <a:solidFill>
                  <a:schemeClr val="tx1"/>
                </a:solidFill>
                <a:latin typeface="+mj-lt"/>
              </a:rPr>
              <a:t>w oparciu o 3 parametry: środowisko naturalne, odpowiedzialność społeczna, ład korporacyjny.</a:t>
            </a:r>
          </a:p>
        </p:txBody>
      </p:sp>
      <p:pic>
        <p:nvPicPr>
          <p:cNvPr id="19" name="Obraz 18" descr="Obraz zawierający mapa&#10;&#10;Opis wygenerowany automatycznie">
            <a:extLst>
              <a:ext uri="{FF2B5EF4-FFF2-40B4-BE49-F238E27FC236}">
                <a16:creationId xmlns:a16="http://schemas.microsoft.com/office/drawing/2014/main" id="{BF6E2B51-1228-EC06-F30C-4FD5019860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100" y="4297686"/>
            <a:ext cx="1297258" cy="1834513"/>
          </a:xfrm>
          <a:prstGeom prst="rect">
            <a:avLst/>
          </a:prstGeom>
          <a:effectLst>
            <a:outerShdw blurRad="50800" algn="tl" rotWithShape="0">
              <a:prstClr val="black">
                <a:alpha val="40000"/>
              </a:prstClr>
            </a:outerShdw>
            <a:reflection blurRad="6350" stA="0" endPos="21000" dir="5400000" sy="-100000" algn="bl" rotWithShape="0"/>
          </a:effectLst>
        </p:spPr>
      </p:pic>
      <p:sp>
        <p:nvSpPr>
          <p:cNvPr id="20" name="Tytuł 2">
            <a:extLst>
              <a:ext uri="{FF2B5EF4-FFF2-40B4-BE49-F238E27FC236}">
                <a16:creationId xmlns:a16="http://schemas.microsoft.com/office/drawing/2014/main" id="{3AF66D1A-BEE1-EAE8-B3B1-31EDC8B597FE}"/>
              </a:ext>
            </a:extLst>
          </p:cNvPr>
          <p:cNvSpPr txBox="1">
            <a:spLocks/>
          </p:cNvSpPr>
          <p:nvPr/>
        </p:nvSpPr>
        <p:spPr>
          <a:xfrm>
            <a:off x="7631455" y="4254654"/>
            <a:ext cx="4223553" cy="169044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633F5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sz="1400" b="1">
                <a:latin typeface="+mj-lt"/>
                <a:cs typeface="Segoe UI" panose="020B0502040204020203" pitchFamily="34" charset="0"/>
              </a:rPr>
              <a:t>GREEN FRAMEWORK</a:t>
            </a:r>
            <a:br>
              <a:rPr lang="pl-PL" sz="1400" b="1">
                <a:latin typeface="+mj-lt"/>
                <a:cs typeface="Segoe UI" panose="020B0502040204020203" pitchFamily="34" charset="0"/>
              </a:rPr>
            </a:br>
            <a:r>
              <a:rPr lang="pl-PL" sz="1400" b="1">
                <a:latin typeface="+mj-lt"/>
                <a:cs typeface="Segoe UI" panose="020B0502040204020203" pitchFamily="34" charset="0"/>
              </a:rPr>
              <a:t>Green </a:t>
            </a:r>
            <a:r>
              <a:rPr lang="pl-PL" sz="1400" b="1" err="1">
                <a:latin typeface="+mj-lt"/>
                <a:cs typeface="Segoe UI" panose="020B0502040204020203" pitchFamily="34" charset="0"/>
              </a:rPr>
              <a:t>Financing</a:t>
            </a:r>
            <a:r>
              <a:rPr lang="pl-PL" sz="1400" b="1">
                <a:latin typeface="+mj-lt"/>
                <a:cs typeface="Segoe UI" panose="020B0502040204020203" pitchFamily="34" charset="0"/>
              </a:rPr>
              <a:t> </a:t>
            </a:r>
            <a:r>
              <a:rPr lang="pl-PL" sz="1400" b="1" err="1">
                <a:latin typeface="+mj-lt"/>
                <a:cs typeface="Segoe UI" panose="020B0502040204020203" pitchFamily="34" charset="0"/>
              </a:rPr>
              <a:t>Principles</a:t>
            </a:r>
            <a:endParaRPr lang="pl-PL" sz="1400" b="1">
              <a:latin typeface="+mj-lt"/>
              <a:cs typeface="Segoe UI" panose="020B0502040204020203" pitchFamily="34" charset="0"/>
            </a:endParaRPr>
          </a:p>
          <a:p>
            <a:r>
              <a:rPr lang="pl-PL" sz="1400">
                <a:latin typeface="+mj-lt"/>
                <a:cs typeface="Segoe UI" panose="020B0502040204020203" pitchFamily="34" charset="0"/>
              </a:rPr>
              <a:t>DL Invest Group</a:t>
            </a:r>
          </a:p>
          <a:p>
            <a:endParaRPr lang="pl-PL" sz="1100">
              <a:solidFill>
                <a:srgbClr val="949494"/>
              </a:solidFill>
              <a:latin typeface="+mj-lt"/>
              <a:cs typeface="Segoe UI" panose="020B0502040204020203" pitchFamily="34" charset="0"/>
            </a:endParaRPr>
          </a:p>
          <a:p>
            <a:r>
              <a:rPr lang="en-US" sz="11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Niniejsze</a:t>
            </a: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11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zasady</a:t>
            </a: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11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są</a:t>
            </a: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11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zgodne</a:t>
            </a: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z </a:t>
            </a:r>
            <a:r>
              <a:rPr lang="en-US" sz="11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zasadami</a:t>
            </a: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International Capital Markets Association Principles for Green Bonds 20211 </a:t>
            </a:r>
            <a:r>
              <a:rPr lang="en-US" sz="11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oraz</a:t>
            </a: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Credit Markets Association Principles for Green Loans 20212.</a:t>
            </a:r>
            <a:endParaRPr lang="pl-PL" sz="1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en-US" sz="11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Celem</a:t>
            </a: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DL Invest Group jest </a:t>
            </a:r>
            <a:r>
              <a:rPr lang="en-US" sz="11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pełna</a:t>
            </a: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11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zgodność</a:t>
            </a: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z </a:t>
            </a:r>
            <a:r>
              <a:rPr lang="en-US" sz="11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najlepszymi</a:t>
            </a: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11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praktykami</a:t>
            </a: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11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rynkowymi</a:t>
            </a: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11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oraz</a:t>
            </a: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11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przejrzyste</a:t>
            </a: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11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informowanie</a:t>
            </a: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o: </a:t>
            </a:r>
            <a:r>
              <a:rPr lang="en-US" sz="11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wykorzystaniu</a:t>
            </a: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11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wpływów</a:t>
            </a: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</a:t>
            </a:r>
            <a:r>
              <a:rPr lang="en-US" sz="11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procesie</a:t>
            </a: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11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oceny</a:t>
            </a: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i </a:t>
            </a:r>
            <a:r>
              <a:rPr lang="en-US" sz="11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wyboru</a:t>
            </a: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11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projektów</a:t>
            </a: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</a:t>
            </a:r>
            <a:r>
              <a:rPr lang="en-US" sz="11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zarządzaniu</a:t>
            </a: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11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oddziaływaniem</a:t>
            </a: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</a:t>
            </a:r>
            <a:r>
              <a:rPr lang="en-US" sz="11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raportowaniu</a:t>
            </a: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</a:t>
            </a:r>
            <a:r>
              <a:rPr lang="en-US" sz="11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weryfikacji</a:t>
            </a: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11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zewnętrznej</a:t>
            </a: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</a:t>
            </a:r>
            <a:endParaRPr lang="pl-PL" sz="12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3" name="Obraz 2" descr="Iso 14001 Environmental Management System Stock Illustration - Download  Image Now - iStock">
            <a:extLst>
              <a:ext uri="{FF2B5EF4-FFF2-40B4-BE49-F238E27FC236}">
                <a16:creationId xmlns:a16="http://schemas.microsoft.com/office/drawing/2014/main" id="{8709A0CE-44A4-8041-ADC1-0D10A739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458"/>
          <a:stretch/>
        </p:blipFill>
        <p:spPr bwMode="auto">
          <a:xfrm>
            <a:off x="10338646" y="1214373"/>
            <a:ext cx="1189143" cy="6203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CFD2428-ED06-766C-ECCC-7382A38EC5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46997" y="1317434"/>
            <a:ext cx="1548978" cy="51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4C8E0EA2-538A-2F48-4B0C-B1DAFEBC82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9427" y="2882621"/>
            <a:ext cx="3351119" cy="2830130"/>
          </a:xfrm>
          <a:prstGeom prst="rect">
            <a:avLst/>
          </a:prstGeom>
          <a:noFill/>
          <a:effectLst>
            <a:outerShdw blurRad="50800" sx="101000" sy="101000" algn="tl" rotWithShape="0">
              <a:prstClr val="black">
                <a:alpha val="50000"/>
              </a:prstClr>
            </a:outerShdw>
            <a:reflection blurRad="6350" stA="0" endPos="21000" dir="5400000" sy="-100000" algn="bl" rotWithShape="0"/>
          </a:effectLst>
        </p:spPr>
      </p:pic>
      <p:sp>
        <p:nvSpPr>
          <p:cNvPr id="6" name="Tytuł 2">
            <a:extLst>
              <a:ext uri="{FF2B5EF4-FFF2-40B4-BE49-F238E27FC236}">
                <a16:creationId xmlns:a16="http://schemas.microsoft.com/office/drawing/2014/main" id="{D3624839-47A1-370B-B98C-5E693C97A230}"/>
              </a:ext>
            </a:extLst>
          </p:cNvPr>
          <p:cNvSpPr txBox="1">
            <a:spLocks/>
          </p:cNvSpPr>
          <p:nvPr/>
        </p:nvSpPr>
        <p:spPr>
          <a:xfrm>
            <a:off x="1120938" y="5813248"/>
            <a:ext cx="3783780" cy="560748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633F5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sz="1400">
                <a:solidFill>
                  <a:schemeClr val="bg2">
                    <a:lumMod val="25000"/>
                  </a:schemeClr>
                </a:solidFill>
                <a:latin typeface="+mj-lt"/>
                <a:cs typeface="Segoe UI" panose="020B0502040204020203" pitchFamily="34" charset="0"/>
              </a:rPr>
              <a:t>Second-party </a:t>
            </a:r>
            <a:r>
              <a:rPr lang="pl-PL" sz="1400" err="1">
                <a:solidFill>
                  <a:schemeClr val="bg2">
                    <a:lumMod val="25000"/>
                  </a:schemeClr>
                </a:solidFill>
                <a:latin typeface="+mj-lt"/>
                <a:cs typeface="Segoe UI" panose="020B0502040204020203" pitchFamily="34" charset="0"/>
              </a:rPr>
              <a:t>Opinion</a:t>
            </a:r>
            <a:r>
              <a:rPr lang="pl-PL" sz="1400">
                <a:solidFill>
                  <a:schemeClr val="bg2">
                    <a:lumMod val="25000"/>
                  </a:schemeClr>
                </a:solidFill>
                <a:latin typeface="+mj-lt"/>
                <a:cs typeface="Segoe UI" panose="020B0502040204020203" pitchFamily="34" charset="0"/>
              </a:rPr>
              <a:t> </a:t>
            </a:r>
          </a:p>
          <a:p>
            <a:r>
              <a:rPr lang="pl-PL" sz="1400" b="1">
                <a:latin typeface="+mj-lt"/>
                <a:cs typeface="Segoe UI" panose="020B0502040204020203" pitchFamily="34" charset="0"/>
              </a:rPr>
              <a:t>DL INVEST GROUP GREEN FINANCE FRAMWORK</a:t>
            </a:r>
          </a:p>
          <a:p>
            <a:endParaRPr lang="pl-PL" sz="1100">
              <a:solidFill>
                <a:srgbClr val="202122"/>
              </a:solidFill>
              <a:latin typeface="+mj-lt"/>
              <a:cs typeface="Segoe UI" panose="020B0502040204020203" pitchFamily="34" charset="0"/>
            </a:endParaRPr>
          </a:p>
          <a:p>
            <a:pPr marL="128588" indent="-128588">
              <a:buFontTx/>
              <a:buChar char="-"/>
            </a:pPr>
            <a:endParaRPr lang="pl-PL" sz="1100"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EE237F2A-3547-4987-6F1B-BD8077D7F810}"/>
              </a:ext>
            </a:extLst>
          </p:cNvPr>
          <p:cNvSpPr/>
          <p:nvPr/>
        </p:nvSpPr>
        <p:spPr>
          <a:xfrm>
            <a:off x="1091478" y="1347120"/>
            <a:ext cx="4119619" cy="143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200">
                <a:solidFill>
                  <a:srgbClr val="633F53"/>
                </a:solidFill>
              </a:rPr>
              <a:t>Jesteśmy w trakcie aktualizacji raportów ESG i Green Framework we współpracy z </a:t>
            </a:r>
            <a:r>
              <a:rPr lang="pl-PL" sz="1200" err="1">
                <a:solidFill>
                  <a:srgbClr val="633F53"/>
                </a:solidFill>
              </a:rPr>
              <a:t>Sustainalytics</a:t>
            </a:r>
            <a:r>
              <a:rPr lang="pl-PL" sz="1200">
                <a:solidFill>
                  <a:srgbClr val="633F53"/>
                </a:solidFill>
              </a:rPr>
              <a:t>. Nasze standardy są stale monitorowane i aktualizowane w</a:t>
            </a:r>
            <a:r>
              <a:rPr lang="pl-PL" sz="1200" b="1" i="1">
                <a:solidFill>
                  <a:srgbClr val="633F53"/>
                </a:solidFill>
                <a:ea typeface="Calibri" panose="020F0502020204030204" pitchFamily="34" charset="0"/>
              </a:rPr>
              <a:t> </a:t>
            </a:r>
            <a:r>
              <a:rPr lang="pl-PL" sz="1200">
                <a:solidFill>
                  <a:srgbClr val="633F53"/>
                </a:solidFill>
              </a:rPr>
              <a:t>celu utrzymania najwyższych standardów polityki zrównoważonego rozwój.</a:t>
            </a:r>
            <a:br>
              <a:rPr lang="pl-PL" sz="1200">
                <a:solidFill>
                  <a:srgbClr val="633F53"/>
                </a:solidFill>
              </a:rPr>
            </a:br>
            <a:r>
              <a:rPr lang="pl-PL" sz="1200" b="1" u="sng">
                <a:solidFill>
                  <a:srgbClr val="633F53"/>
                </a:solidFill>
              </a:rPr>
              <a:t>Wszystkie projekty w portfolio posiadają certyfikat BREEAM </a:t>
            </a:r>
          </a:p>
        </p:txBody>
      </p:sp>
    </p:spTree>
    <p:extLst>
      <p:ext uri="{BB962C8B-B14F-4D97-AF65-F5344CB8AC3E}">
        <p14:creationId xmlns:p14="http://schemas.microsoft.com/office/powerpoint/2010/main" val="606172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357B1119-662D-44C5-8505-6A70A1B03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>
                <a:solidFill>
                  <a:srgbClr val="684356"/>
                </a:solidFill>
              </a:rPr>
              <a:t>HISTORIA DYNAMICZNEGO ROZWOJU </a:t>
            </a:r>
            <a:br>
              <a:rPr lang="pl-PL" sz="2800">
                <a:solidFill>
                  <a:srgbClr val="684356"/>
                </a:solidFill>
              </a:rPr>
            </a:br>
            <a:br>
              <a:rPr lang="pl-PL" sz="2800">
                <a:solidFill>
                  <a:srgbClr val="684356"/>
                </a:solidFill>
              </a:rPr>
            </a:br>
            <a:endParaRPr lang="pl-PL" sz="2800"/>
          </a:p>
        </p:txBody>
      </p:sp>
      <p:cxnSp>
        <p:nvCxnSpPr>
          <p:cNvPr id="39" name="Łącznik prosty 38">
            <a:extLst>
              <a:ext uri="{FF2B5EF4-FFF2-40B4-BE49-F238E27FC236}">
                <a16:creationId xmlns:a16="http://schemas.microsoft.com/office/drawing/2014/main" id="{960A43D9-6B21-4575-9E14-5F39BD514A29}"/>
              </a:ext>
            </a:extLst>
          </p:cNvPr>
          <p:cNvCxnSpPr>
            <a:cxnSpLocks/>
            <a:endCxn id="54" idx="0"/>
          </p:cNvCxnSpPr>
          <p:nvPr/>
        </p:nvCxnSpPr>
        <p:spPr>
          <a:xfrm>
            <a:off x="4336037" y="4170488"/>
            <a:ext cx="1" cy="670847"/>
          </a:xfrm>
          <a:prstGeom prst="line">
            <a:avLst/>
          </a:prstGeom>
          <a:ln w="19050">
            <a:solidFill>
              <a:srgbClr val="828181">
                <a:alpha val="36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Łącznik prosty 98">
            <a:extLst>
              <a:ext uri="{FF2B5EF4-FFF2-40B4-BE49-F238E27FC236}">
                <a16:creationId xmlns:a16="http://schemas.microsoft.com/office/drawing/2014/main" id="{A99A90C5-05B0-4755-97C0-068E6EC5E551}"/>
              </a:ext>
            </a:extLst>
          </p:cNvPr>
          <p:cNvCxnSpPr>
            <a:cxnSpLocks/>
            <a:stCxn id="96" idx="3"/>
          </p:cNvCxnSpPr>
          <p:nvPr/>
        </p:nvCxnSpPr>
        <p:spPr>
          <a:xfrm>
            <a:off x="10190084" y="3988733"/>
            <a:ext cx="3424" cy="393254"/>
          </a:xfrm>
          <a:prstGeom prst="line">
            <a:avLst/>
          </a:prstGeom>
          <a:ln w="19050">
            <a:solidFill>
              <a:srgbClr val="828181">
                <a:alpha val="36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Grupa 115">
            <a:extLst>
              <a:ext uri="{FF2B5EF4-FFF2-40B4-BE49-F238E27FC236}">
                <a16:creationId xmlns:a16="http://schemas.microsoft.com/office/drawing/2014/main" id="{1A1B92C4-314B-DABD-50EC-CDA17A7F9E23}"/>
              </a:ext>
            </a:extLst>
          </p:cNvPr>
          <p:cNvGrpSpPr/>
          <p:nvPr/>
        </p:nvGrpSpPr>
        <p:grpSpPr>
          <a:xfrm>
            <a:off x="5645222" y="1205776"/>
            <a:ext cx="1217596" cy="1373821"/>
            <a:chOff x="6807684" y="4498161"/>
            <a:chExt cx="1144824" cy="1246236"/>
          </a:xfrm>
          <a:solidFill>
            <a:srgbClr val="633F53"/>
          </a:solidFill>
        </p:grpSpPr>
        <p:sp>
          <p:nvSpPr>
            <p:cNvPr id="117" name="Sześciokąt 116">
              <a:extLst>
                <a:ext uri="{FF2B5EF4-FFF2-40B4-BE49-F238E27FC236}">
                  <a16:creationId xmlns:a16="http://schemas.microsoft.com/office/drawing/2014/main" id="{28CFCB19-6B88-6E7C-822F-15A300DA4DD7}"/>
                </a:ext>
              </a:extLst>
            </p:cNvPr>
            <p:cNvSpPr/>
            <p:nvPr/>
          </p:nvSpPr>
          <p:spPr>
            <a:xfrm rot="16200000">
              <a:off x="6756301" y="4571903"/>
              <a:ext cx="1246236" cy="1098752"/>
            </a:xfrm>
            <a:prstGeom prst="hexagon">
              <a:avLst>
                <a:gd name="adj" fmla="val 29319"/>
                <a:gd name="vf" fmla="val 115470"/>
              </a:avLst>
            </a:prstGeom>
            <a:grp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18" name="Prostokąt 117">
              <a:extLst>
                <a:ext uri="{FF2B5EF4-FFF2-40B4-BE49-F238E27FC236}">
                  <a16:creationId xmlns:a16="http://schemas.microsoft.com/office/drawing/2014/main" id="{48B1891E-B85F-5F6F-BE76-D68A2649B5A7}"/>
                </a:ext>
              </a:extLst>
            </p:cNvPr>
            <p:cNvSpPr/>
            <p:nvPr/>
          </p:nvSpPr>
          <p:spPr>
            <a:xfrm>
              <a:off x="6807684" y="4871265"/>
              <a:ext cx="1144824" cy="50735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pl-PL" sz="1050" b="1">
                  <a:solidFill>
                    <a:schemeClr val="bg1"/>
                  </a:solidFill>
                </a:rPr>
                <a:t>Sprzedaż 20 ha – </a:t>
              </a:r>
              <a:r>
                <a:rPr lang="pl-PL" sz="1050">
                  <a:solidFill>
                    <a:schemeClr val="bg1"/>
                  </a:solidFill>
                </a:rPr>
                <a:t>pod</a:t>
              </a:r>
              <a:r>
                <a:rPr lang="pl-PL" sz="1050" b="1">
                  <a:solidFill>
                    <a:schemeClr val="bg1"/>
                  </a:solidFill>
                </a:rPr>
                <a:t> 108.000 GLA </a:t>
              </a:r>
              <a:r>
                <a:rPr lang="pl-PL" sz="1050">
                  <a:solidFill>
                    <a:schemeClr val="bg1"/>
                  </a:solidFill>
                </a:rPr>
                <a:t>firmie</a:t>
              </a:r>
              <a:r>
                <a:rPr lang="pl-PL" sz="1050" b="1">
                  <a:solidFill>
                    <a:schemeClr val="bg1"/>
                  </a:solidFill>
                </a:rPr>
                <a:t> FM </a:t>
              </a:r>
              <a:r>
                <a:rPr lang="pl-PL" sz="1050" b="1" err="1">
                  <a:solidFill>
                    <a:schemeClr val="bg1"/>
                  </a:solidFill>
                </a:rPr>
                <a:t>Logistic</a:t>
              </a:r>
              <a:endParaRPr lang="pl-PL" sz="105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19" name="Grupa 118">
            <a:extLst>
              <a:ext uri="{FF2B5EF4-FFF2-40B4-BE49-F238E27FC236}">
                <a16:creationId xmlns:a16="http://schemas.microsoft.com/office/drawing/2014/main" id="{15D225DF-BDBB-CB77-39FE-0EEC7A2116E7}"/>
              </a:ext>
            </a:extLst>
          </p:cNvPr>
          <p:cNvGrpSpPr/>
          <p:nvPr/>
        </p:nvGrpSpPr>
        <p:grpSpPr>
          <a:xfrm>
            <a:off x="4054858" y="1205776"/>
            <a:ext cx="1311888" cy="1373823"/>
            <a:chOff x="5175464" y="4498160"/>
            <a:chExt cx="1233480" cy="1246236"/>
          </a:xfrm>
          <a:solidFill>
            <a:srgbClr val="633F53"/>
          </a:solidFill>
        </p:grpSpPr>
        <p:sp>
          <p:nvSpPr>
            <p:cNvPr id="120" name="Sześciokąt 119">
              <a:extLst>
                <a:ext uri="{FF2B5EF4-FFF2-40B4-BE49-F238E27FC236}">
                  <a16:creationId xmlns:a16="http://schemas.microsoft.com/office/drawing/2014/main" id="{84AF1771-DA6C-C47C-70BA-7CA4B4C2B871}"/>
                </a:ext>
              </a:extLst>
            </p:cNvPr>
            <p:cNvSpPr/>
            <p:nvPr/>
          </p:nvSpPr>
          <p:spPr>
            <a:xfrm rot="16200000">
              <a:off x="5161503" y="4571902"/>
              <a:ext cx="1246236" cy="1098752"/>
            </a:xfrm>
            <a:prstGeom prst="hexagon">
              <a:avLst>
                <a:gd name="adj" fmla="val 29319"/>
                <a:gd name="vf" fmla="val 115470"/>
              </a:avLst>
            </a:prstGeom>
            <a:grp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21" name="Prostokąt 120">
              <a:extLst>
                <a:ext uri="{FF2B5EF4-FFF2-40B4-BE49-F238E27FC236}">
                  <a16:creationId xmlns:a16="http://schemas.microsoft.com/office/drawing/2014/main" id="{B4B9A5C4-8783-6618-C4D4-8B700F3A5350}"/>
                </a:ext>
              </a:extLst>
            </p:cNvPr>
            <p:cNvSpPr/>
            <p:nvPr/>
          </p:nvSpPr>
          <p:spPr>
            <a:xfrm>
              <a:off x="5175464" y="4777338"/>
              <a:ext cx="1233480" cy="64940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pl-PL" sz="1050" b="1" dirty="0">
                  <a:solidFill>
                    <a:schemeClr val="bg1"/>
                  </a:solidFill>
                </a:rPr>
                <a:t>Sprzedaż </a:t>
              </a:r>
              <a:r>
                <a:rPr lang="pl-PL" sz="1050" dirty="0">
                  <a:solidFill>
                    <a:schemeClr val="bg1"/>
                  </a:solidFill>
                </a:rPr>
                <a:t>nieruchomości za ponad</a:t>
              </a:r>
              <a:r>
                <a:rPr lang="pl-PL" sz="1050" b="1" dirty="0">
                  <a:solidFill>
                    <a:schemeClr val="bg1"/>
                  </a:solidFill>
                </a:rPr>
                <a:t> 25.000.000 </a:t>
              </a:r>
              <a:r>
                <a:rPr lang="pl-PL" sz="1050" dirty="0">
                  <a:solidFill>
                    <a:schemeClr val="bg1"/>
                  </a:solidFill>
                </a:rPr>
                <a:t>PLN</a:t>
              </a:r>
              <a:r>
                <a:rPr lang="pl-PL" sz="1050" b="1" dirty="0">
                  <a:solidFill>
                    <a:schemeClr val="bg1"/>
                  </a:solidFill>
                </a:rPr>
                <a:t> </a:t>
              </a:r>
              <a:r>
                <a:rPr lang="pl-PL" sz="1050" dirty="0">
                  <a:solidFill>
                    <a:schemeClr val="bg1"/>
                  </a:solidFill>
                </a:rPr>
                <a:t>firmie</a:t>
              </a:r>
              <a:r>
                <a:rPr lang="pl-PL" sz="1050" b="1" dirty="0">
                  <a:solidFill>
                    <a:schemeClr val="bg1"/>
                  </a:solidFill>
                </a:rPr>
                <a:t> </a:t>
              </a:r>
              <a:r>
                <a:rPr lang="pl-PL" sz="1050" b="1" dirty="0" err="1">
                  <a:solidFill>
                    <a:schemeClr val="bg1"/>
                  </a:solidFill>
                </a:rPr>
                <a:t>Kaufland</a:t>
              </a:r>
              <a:endParaRPr lang="pl-PL" sz="105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2" name="Grupa 121">
            <a:extLst>
              <a:ext uri="{FF2B5EF4-FFF2-40B4-BE49-F238E27FC236}">
                <a16:creationId xmlns:a16="http://schemas.microsoft.com/office/drawing/2014/main" id="{50D3B62E-3669-CCFD-1D1C-CD61F663998D}"/>
              </a:ext>
            </a:extLst>
          </p:cNvPr>
          <p:cNvGrpSpPr/>
          <p:nvPr/>
        </p:nvGrpSpPr>
        <p:grpSpPr>
          <a:xfrm>
            <a:off x="2244931" y="1205776"/>
            <a:ext cx="1168595" cy="1373821"/>
            <a:chOff x="2842589" y="1889429"/>
            <a:chExt cx="1098752" cy="1246236"/>
          </a:xfrm>
          <a:solidFill>
            <a:srgbClr val="633F53"/>
          </a:solidFill>
        </p:grpSpPr>
        <p:sp>
          <p:nvSpPr>
            <p:cNvPr id="123" name="Sześciokąt 122">
              <a:extLst>
                <a:ext uri="{FF2B5EF4-FFF2-40B4-BE49-F238E27FC236}">
                  <a16:creationId xmlns:a16="http://schemas.microsoft.com/office/drawing/2014/main" id="{B99C5FCF-7A79-5A34-A06F-FE0F482EE417}"/>
                </a:ext>
              </a:extLst>
            </p:cNvPr>
            <p:cNvSpPr/>
            <p:nvPr/>
          </p:nvSpPr>
          <p:spPr>
            <a:xfrm rot="16200000">
              <a:off x="2768847" y="1963171"/>
              <a:ext cx="1246236" cy="1098752"/>
            </a:xfrm>
            <a:prstGeom prst="hexagon">
              <a:avLst>
                <a:gd name="adj" fmla="val 29319"/>
                <a:gd name="vf" fmla="val 115470"/>
              </a:avLst>
            </a:prstGeom>
            <a:grp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24" name="Prostokąt 123">
              <a:extLst>
                <a:ext uri="{FF2B5EF4-FFF2-40B4-BE49-F238E27FC236}">
                  <a16:creationId xmlns:a16="http://schemas.microsoft.com/office/drawing/2014/main" id="{5B8C1C5E-0B8B-42C7-353F-2380AAFB9526}"/>
                </a:ext>
              </a:extLst>
            </p:cNvPr>
            <p:cNvSpPr/>
            <p:nvPr/>
          </p:nvSpPr>
          <p:spPr>
            <a:xfrm>
              <a:off x="2865542" y="2329900"/>
              <a:ext cx="1052845" cy="36529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pl-PL" sz="1050" b="1">
                  <a:solidFill>
                    <a:schemeClr val="bg1"/>
                  </a:solidFill>
                </a:rPr>
                <a:t>Sprzedaż 120h</a:t>
              </a:r>
            </a:p>
            <a:p>
              <a:pPr algn="ctr"/>
              <a:r>
                <a:rPr lang="pl-PL" sz="1050" b="1">
                  <a:solidFill>
                    <a:schemeClr val="bg1"/>
                  </a:solidFill>
                </a:rPr>
                <a:t>spółce giełdowej</a:t>
              </a:r>
            </a:p>
          </p:txBody>
        </p:sp>
      </p:grpSp>
      <p:grpSp>
        <p:nvGrpSpPr>
          <p:cNvPr id="125" name="Grupa 124">
            <a:extLst>
              <a:ext uri="{FF2B5EF4-FFF2-40B4-BE49-F238E27FC236}">
                <a16:creationId xmlns:a16="http://schemas.microsoft.com/office/drawing/2014/main" id="{8327ABE1-67C2-453C-C133-AF5DB4C240C0}"/>
              </a:ext>
            </a:extLst>
          </p:cNvPr>
          <p:cNvGrpSpPr/>
          <p:nvPr/>
        </p:nvGrpSpPr>
        <p:grpSpPr>
          <a:xfrm>
            <a:off x="6880310" y="1205776"/>
            <a:ext cx="1168595" cy="1373821"/>
            <a:chOff x="9221781" y="1889428"/>
            <a:chExt cx="1098752" cy="1246236"/>
          </a:xfrm>
          <a:solidFill>
            <a:srgbClr val="633F53"/>
          </a:solidFill>
        </p:grpSpPr>
        <p:sp>
          <p:nvSpPr>
            <p:cNvPr id="126" name="Sześciokąt 125">
              <a:extLst>
                <a:ext uri="{FF2B5EF4-FFF2-40B4-BE49-F238E27FC236}">
                  <a16:creationId xmlns:a16="http://schemas.microsoft.com/office/drawing/2014/main" id="{91ECFBEE-B4E8-B026-6C85-A7CD94470CBC}"/>
                </a:ext>
              </a:extLst>
            </p:cNvPr>
            <p:cNvSpPr/>
            <p:nvPr/>
          </p:nvSpPr>
          <p:spPr>
            <a:xfrm rot="16200000">
              <a:off x="9148039" y="1963170"/>
              <a:ext cx="1246236" cy="1098752"/>
            </a:xfrm>
            <a:prstGeom prst="hexagon">
              <a:avLst>
                <a:gd name="adj" fmla="val 29319"/>
                <a:gd name="vf" fmla="val 115470"/>
              </a:avLst>
            </a:prstGeom>
            <a:grp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27" name="Prostokąt 126">
              <a:extLst>
                <a:ext uri="{FF2B5EF4-FFF2-40B4-BE49-F238E27FC236}">
                  <a16:creationId xmlns:a16="http://schemas.microsoft.com/office/drawing/2014/main" id="{D27FEBCB-02D5-78B9-DDBE-F2FE17E10BF3}"/>
                </a:ext>
              </a:extLst>
            </p:cNvPr>
            <p:cNvSpPr/>
            <p:nvPr/>
          </p:nvSpPr>
          <p:spPr>
            <a:xfrm>
              <a:off x="9243195" y="2277306"/>
              <a:ext cx="1055924" cy="50735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pl-PL" sz="1050" b="1" dirty="0">
                  <a:solidFill>
                    <a:schemeClr val="bg1"/>
                  </a:solidFill>
                </a:rPr>
                <a:t>Sprzedaż dwóch SPV </a:t>
              </a:r>
              <a:r>
                <a:rPr lang="pl-PL" sz="1050" dirty="0">
                  <a:solidFill>
                    <a:schemeClr val="bg1"/>
                  </a:solidFill>
                </a:rPr>
                <a:t>w ramach </a:t>
              </a:r>
              <a:br>
                <a:rPr lang="pl-PL" sz="1050" b="1" dirty="0">
                  <a:solidFill>
                    <a:schemeClr val="bg1"/>
                  </a:solidFill>
                </a:rPr>
              </a:br>
              <a:r>
                <a:rPr lang="pl-PL" sz="1050" b="1" dirty="0">
                  <a:solidFill>
                    <a:schemeClr val="bg1"/>
                  </a:solidFill>
                </a:rPr>
                <a:t>JV z DHL</a:t>
              </a:r>
            </a:p>
          </p:txBody>
        </p:sp>
      </p:grpSp>
      <p:grpSp>
        <p:nvGrpSpPr>
          <p:cNvPr id="128" name="Grupa 127">
            <a:extLst>
              <a:ext uri="{FF2B5EF4-FFF2-40B4-BE49-F238E27FC236}">
                <a16:creationId xmlns:a16="http://schemas.microsoft.com/office/drawing/2014/main" id="{0144BFEF-6164-887E-12DC-78080F0F9099}"/>
              </a:ext>
            </a:extLst>
          </p:cNvPr>
          <p:cNvGrpSpPr/>
          <p:nvPr/>
        </p:nvGrpSpPr>
        <p:grpSpPr>
          <a:xfrm>
            <a:off x="8094113" y="1205776"/>
            <a:ext cx="1168595" cy="1373821"/>
            <a:chOff x="9221781" y="1889428"/>
            <a:chExt cx="1098752" cy="1246236"/>
          </a:xfrm>
          <a:solidFill>
            <a:srgbClr val="633F53"/>
          </a:solidFill>
        </p:grpSpPr>
        <p:sp>
          <p:nvSpPr>
            <p:cNvPr id="129" name="Sześciokąt 128">
              <a:extLst>
                <a:ext uri="{FF2B5EF4-FFF2-40B4-BE49-F238E27FC236}">
                  <a16:creationId xmlns:a16="http://schemas.microsoft.com/office/drawing/2014/main" id="{CBA87640-CF12-1954-96B3-A44B3AF5A653}"/>
                </a:ext>
              </a:extLst>
            </p:cNvPr>
            <p:cNvSpPr/>
            <p:nvPr/>
          </p:nvSpPr>
          <p:spPr>
            <a:xfrm rot="16200000">
              <a:off x="9148039" y="1963170"/>
              <a:ext cx="1246236" cy="1098752"/>
            </a:xfrm>
            <a:prstGeom prst="hexagon">
              <a:avLst>
                <a:gd name="adj" fmla="val 29319"/>
                <a:gd name="vf" fmla="val 115470"/>
              </a:avLst>
            </a:prstGeom>
            <a:grp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0" name="Prostokąt 129">
              <a:extLst>
                <a:ext uri="{FF2B5EF4-FFF2-40B4-BE49-F238E27FC236}">
                  <a16:creationId xmlns:a16="http://schemas.microsoft.com/office/drawing/2014/main" id="{A6D1F32B-1D6A-3F25-AD7D-C3CC8AF65A31}"/>
                </a:ext>
              </a:extLst>
            </p:cNvPr>
            <p:cNvSpPr/>
            <p:nvPr/>
          </p:nvSpPr>
          <p:spPr>
            <a:xfrm>
              <a:off x="9243195" y="2206277"/>
              <a:ext cx="1055924" cy="6494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pl-PL" sz="1050" b="1">
                  <a:solidFill>
                    <a:schemeClr val="bg1"/>
                  </a:solidFill>
                </a:rPr>
                <a:t>Sprzedaż galerii handlowej </a:t>
              </a:r>
              <a:r>
                <a:rPr lang="pl-PL" sz="1050">
                  <a:solidFill>
                    <a:schemeClr val="bg1"/>
                  </a:solidFill>
                </a:rPr>
                <a:t>w Zgorzelcu </a:t>
              </a:r>
              <a:r>
                <a:rPr lang="pl-PL" sz="1050" b="1">
                  <a:solidFill>
                    <a:schemeClr val="bg1"/>
                  </a:solidFill>
                </a:rPr>
                <a:t>(ROE na transakcji 253%)</a:t>
              </a:r>
            </a:p>
          </p:txBody>
        </p:sp>
      </p:grpSp>
      <p:cxnSp>
        <p:nvCxnSpPr>
          <p:cNvPr id="64" name="Łącznik prosty 63">
            <a:extLst>
              <a:ext uri="{FF2B5EF4-FFF2-40B4-BE49-F238E27FC236}">
                <a16:creationId xmlns:a16="http://schemas.microsoft.com/office/drawing/2014/main" id="{FD5DD163-3DCD-4E7E-844C-98CC2BF945D6}"/>
              </a:ext>
            </a:extLst>
          </p:cNvPr>
          <p:cNvCxnSpPr>
            <a:cxnSpLocks/>
          </p:cNvCxnSpPr>
          <p:nvPr/>
        </p:nvCxnSpPr>
        <p:spPr>
          <a:xfrm>
            <a:off x="9238130" y="3820548"/>
            <a:ext cx="344697" cy="405222"/>
          </a:xfrm>
          <a:prstGeom prst="line">
            <a:avLst/>
          </a:prstGeom>
          <a:ln w="19050">
            <a:solidFill>
              <a:srgbClr val="828181">
                <a:alpha val="36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C25BE717-353D-4ABE-B9F3-124BEDF5B79D}"/>
              </a:ext>
            </a:extLst>
          </p:cNvPr>
          <p:cNvCxnSpPr>
            <a:cxnSpLocks/>
          </p:cNvCxnSpPr>
          <p:nvPr/>
        </p:nvCxnSpPr>
        <p:spPr>
          <a:xfrm flipH="1" flipV="1">
            <a:off x="7462776" y="4006419"/>
            <a:ext cx="2409" cy="375568"/>
          </a:xfrm>
          <a:prstGeom prst="line">
            <a:avLst/>
          </a:prstGeom>
          <a:ln w="19050">
            <a:solidFill>
              <a:srgbClr val="828181">
                <a:alpha val="36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1B3F1E35-6B6F-447A-B8E5-69701FDF8AF9}"/>
              </a:ext>
            </a:extLst>
          </p:cNvPr>
          <p:cNvCxnSpPr>
            <a:cxnSpLocks/>
          </p:cNvCxnSpPr>
          <p:nvPr/>
        </p:nvCxnSpPr>
        <p:spPr>
          <a:xfrm flipV="1">
            <a:off x="4711575" y="2414597"/>
            <a:ext cx="6295" cy="1671950"/>
          </a:xfrm>
          <a:prstGeom prst="line">
            <a:avLst/>
          </a:prstGeom>
          <a:ln w="19050">
            <a:solidFill>
              <a:srgbClr val="828181">
                <a:alpha val="36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22B89E73-B5DD-4E43-A865-CB9F9B625DAB}"/>
              </a:ext>
            </a:extLst>
          </p:cNvPr>
          <p:cNvCxnSpPr>
            <a:cxnSpLocks/>
          </p:cNvCxnSpPr>
          <p:nvPr/>
        </p:nvCxnSpPr>
        <p:spPr>
          <a:xfrm flipV="1">
            <a:off x="6257939" y="2335091"/>
            <a:ext cx="0" cy="2120525"/>
          </a:xfrm>
          <a:prstGeom prst="line">
            <a:avLst/>
          </a:prstGeom>
          <a:ln w="19050">
            <a:solidFill>
              <a:srgbClr val="828181">
                <a:alpha val="36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1FCABFC8-CF4D-4EF0-8C49-98639BE13616}"/>
              </a:ext>
            </a:extLst>
          </p:cNvPr>
          <p:cNvCxnSpPr>
            <a:cxnSpLocks/>
          </p:cNvCxnSpPr>
          <p:nvPr/>
        </p:nvCxnSpPr>
        <p:spPr>
          <a:xfrm flipV="1">
            <a:off x="8340356" y="4319506"/>
            <a:ext cx="0" cy="1098101"/>
          </a:xfrm>
          <a:prstGeom prst="line">
            <a:avLst/>
          </a:prstGeom>
          <a:ln w="19050">
            <a:solidFill>
              <a:srgbClr val="828181">
                <a:alpha val="36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66BE0303-F40D-4BF8-B2D6-A33FA4CC0874}"/>
              </a:ext>
            </a:extLst>
          </p:cNvPr>
          <p:cNvCxnSpPr>
            <a:cxnSpLocks/>
          </p:cNvCxnSpPr>
          <p:nvPr/>
        </p:nvCxnSpPr>
        <p:spPr>
          <a:xfrm>
            <a:off x="1763877" y="4141359"/>
            <a:ext cx="0" cy="1561252"/>
          </a:xfrm>
          <a:prstGeom prst="line">
            <a:avLst/>
          </a:prstGeom>
          <a:ln w="19050">
            <a:solidFill>
              <a:srgbClr val="828181">
                <a:alpha val="36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305981AB-EC44-468A-AD46-3B1A7AE02D93}"/>
              </a:ext>
            </a:extLst>
          </p:cNvPr>
          <p:cNvCxnSpPr>
            <a:cxnSpLocks/>
          </p:cNvCxnSpPr>
          <p:nvPr/>
        </p:nvCxnSpPr>
        <p:spPr>
          <a:xfrm>
            <a:off x="3020533" y="4141359"/>
            <a:ext cx="0" cy="1561252"/>
          </a:xfrm>
          <a:prstGeom prst="line">
            <a:avLst/>
          </a:prstGeom>
          <a:ln w="19050">
            <a:solidFill>
              <a:srgbClr val="828181">
                <a:alpha val="36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C85E7008-D8EF-416F-8F39-E692C4292A64}"/>
              </a:ext>
            </a:extLst>
          </p:cNvPr>
          <p:cNvCxnSpPr>
            <a:cxnSpLocks/>
          </p:cNvCxnSpPr>
          <p:nvPr/>
        </p:nvCxnSpPr>
        <p:spPr>
          <a:xfrm>
            <a:off x="4303661" y="4141359"/>
            <a:ext cx="0" cy="295500"/>
          </a:xfrm>
          <a:prstGeom prst="line">
            <a:avLst/>
          </a:prstGeom>
          <a:ln w="28575">
            <a:solidFill>
              <a:srgbClr val="828181">
                <a:alpha val="36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E07FF529-22FC-4DB9-8A84-CE95A56B3CA0}"/>
              </a:ext>
            </a:extLst>
          </p:cNvPr>
          <p:cNvCxnSpPr>
            <a:cxnSpLocks/>
          </p:cNvCxnSpPr>
          <p:nvPr/>
        </p:nvCxnSpPr>
        <p:spPr>
          <a:xfrm>
            <a:off x="5623287" y="4141359"/>
            <a:ext cx="0" cy="178147"/>
          </a:xfrm>
          <a:prstGeom prst="line">
            <a:avLst/>
          </a:prstGeom>
          <a:ln w="28575">
            <a:solidFill>
              <a:srgbClr val="828181">
                <a:alpha val="36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42ECDE99-E3F0-46EB-9862-ABC12D2F2D26}"/>
              </a:ext>
            </a:extLst>
          </p:cNvPr>
          <p:cNvCxnSpPr>
            <a:cxnSpLocks/>
          </p:cNvCxnSpPr>
          <p:nvPr/>
        </p:nvCxnSpPr>
        <p:spPr>
          <a:xfrm>
            <a:off x="6855281" y="4141359"/>
            <a:ext cx="0" cy="220059"/>
          </a:xfrm>
          <a:prstGeom prst="line">
            <a:avLst/>
          </a:prstGeom>
          <a:ln w="28575">
            <a:solidFill>
              <a:srgbClr val="828181">
                <a:alpha val="36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597CD4B7-119B-46FE-9DF9-6B80CC6454A6}"/>
              </a:ext>
            </a:extLst>
          </p:cNvPr>
          <p:cNvCxnSpPr>
            <a:cxnSpLocks/>
          </p:cNvCxnSpPr>
          <p:nvPr/>
        </p:nvCxnSpPr>
        <p:spPr>
          <a:xfrm flipV="1">
            <a:off x="2071530" y="3328259"/>
            <a:ext cx="0" cy="806830"/>
          </a:xfrm>
          <a:prstGeom prst="line">
            <a:avLst/>
          </a:prstGeom>
          <a:ln w="19050">
            <a:solidFill>
              <a:srgbClr val="828181">
                <a:alpha val="36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E8F15008-C04E-4D74-9368-E1EF7D49E9C6}"/>
              </a:ext>
            </a:extLst>
          </p:cNvPr>
          <p:cNvCxnSpPr>
            <a:cxnSpLocks/>
          </p:cNvCxnSpPr>
          <p:nvPr/>
        </p:nvCxnSpPr>
        <p:spPr>
          <a:xfrm flipV="1">
            <a:off x="2833148" y="2414597"/>
            <a:ext cx="0" cy="1866839"/>
          </a:xfrm>
          <a:prstGeom prst="line">
            <a:avLst/>
          </a:prstGeom>
          <a:ln w="19050">
            <a:solidFill>
              <a:srgbClr val="828181">
                <a:alpha val="36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856B48FC-87D7-4294-8F36-A40EF037082C}"/>
              </a:ext>
            </a:extLst>
          </p:cNvPr>
          <p:cNvCxnSpPr>
            <a:cxnSpLocks/>
          </p:cNvCxnSpPr>
          <p:nvPr/>
        </p:nvCxnSpPr>
        <p:spPr>
          <a:xfrm flipV="1">
            <a:off x="7460496" y="2399921"/>
            <a:ext cx="0" cy="1735169"/>
          </a:xfrm>
          <a:prstGeom prst="line">
            <a:avLst/>
          </a:prstGeom>
          <a:ln w="19050">
            <a:solidFill>
              <a:srgbClr val="828181">
                <a:alpha val="36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rójkąt równoramienny 17">
            <a:extLst>
              <a:ext uri="{FF2B5EF4-FFF2-40B4-BE49-F238E27FC236}">
                <a16:creationId xmlns:a16="http://schemas.microsoft.com/office/drawing/2014/main" id="{7CE08BC8-B989-4240-B063-9114D00C2DD5}"/>
              </a:ext>
            </a:extLst>
          </p:cNvPr>
          <p:cNvSpPr/>
          <p:nvPr/>
        </p:nvSpPr>
        <p:spPr>
          <a:xfrm rot="5400000">
            <a:off x="933735" y="4206763"/>
            <a:ext cx="626024" cy="21077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/>
          </a:p>
        </p:txBody>
      </p:sp>
      <p:cxnSp>
        <p:nvCxnSpPr>
          <p:cNvPr id="32" name="Łącznik prosty 31">
            <a:extLst>
              <a:ext uri="{FF2B5EF4-FFF2-40B4-BE49-F238E27FC236}">
                <a16:creationId xmlns:a16="http://schemas.microsoft.com/office/drawing/2014/main" id="{C7ED9032-43D3-47FA-AD77-EF5EB469A09E}"/>
              </a:ext>
            </a:extLst>
          </p:cNvPr>
          <p:cNvCxnSpPr>
            <a:cxnSpLocks/>
          </p:cNvCxnSpPr>
          <p:nvPr/>
        </p:nvCxnSpPr>
        <p:spPr>
          <a:xfrm flipV="1">
            <a:off x="5621000" y="4006417"/>
            <a:ext cx="4572" cy="951309"/>
          </a:xfrm>
          <a:prstGeom prst="line">
            <a:avLst/>
          </a:prstGeom>
          <a:ln w="19050">
            <a:solidFill>
              <a:srgbClr val="828181">
                <a:alpha val="36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32">
            <a:extLst>
              <a:ext uri="{FF2B5EF4-FFF2-40B4-BE49-F238E27FC236}">
                <a16:creationId xmlns:a16="http://schemas.microsoft.com/office/drawing/2014/main" id="{E7753134-E7B6-48FE-B3E4-D055270AFA39}"/>
              </a:ext>
            </a:extLst>
          </p:cNvPr>
          <p:cNvCxnSpPr>
            <a:cxnSpLocks/>
            <a:stCxn id="56" idx="0"/>
          </p:cNvCxnSpPr>
          <p:nvPr/>
        </p:nvCxnSpPr>
        <p:spPr>
          <a:xfrm flipH="1" flipV="1">
            <a:off x="7018447" y="4426803"/>
            <a:ext cx="6407" cy="414531"/>
          </a:xfrm>
          <a:prstGeom prst="line">
            <a:avLst/>
          </a:prstGeom>
          <a:ln w="19050">
            <a:solidFill>
              <a:srgbClr val="828181">
                <a:alpha val="36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Łącznik prosty 33">
            <a:extLst>
              <a:ext uri="{FF2B5EF4-FFF2-40B4-BE49-F238E27FC236}">
                <a16:creationId xmlns:a16="http://schemas.microsoft.com/office/drawing/2014/main" id="{D56B2A77-3D68-4261-9F1F-EAE2FE97BB91}"/>
              </a:ext>
            </a:extLst>
          </p:cNvPr>
          <p:cNvCxnSpPr>
            <a:cxnSpLocks/>
          </p:cNvCxnSpPr>
          <p:nvPr/>
        </p:nvCxnSpPr>
        <p:spPr>
          <a:xfrm flipV="1">
            <a:off x="3681304" y="3420466"/>
            <a:ext cx="0" cy="714623"/>
          </a:xfrm>
          <a:prstGeom prst="line">
            <a:avLst/>
          </a:prstGeom>
          <a:ln w="19050">
            <a:solidFill>
              <a:srgbClr val="828181">
                <a:alpha val="36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trzałka: pięciokąt 34">
            <a:extLst>
              <a:ext uri="{FF2B5EF4-FFF2-40B4-BE49-F238E27FC236}">
                <a16:creationId xmlns:a16="http://schemas.microsoft.com/office/drawing/2014/main" id="{FD8037B4-8B1E-45EC-9D76-75D2C7065F4B}"/>
              </a:ext>
            </a:extLst>
          </p:cNvPr>
          <p:cNvSpPr/>
          <p:nvPr/>
        </p:nvSpPr>
        <p:spPr>
          <a:xfrm>
            <a:off x="1546485" y="4102085"/>
            <a:ext cx="10203611" cy="410347"/>
          </a:xfrm>
          <a:prstGeom prst="homePlate">
            <a:avLst/>
          </a:prstGeom>
          <a:gradFill flip="none" rotWithShape="1">
            <a:gsLst>
              <a:gs pos="0">
                <a:srgbClr val="A08C97"/>
              </a:gs>
              <a:gs pos="50000">
                <a:srgbClr val="664758">
                  <a:shade val="67500"/>
                  <a:satMod val="115000"/>
                </a:srgbClr>
              </a:gs>
              <a:gs pos="100000">
                <a:srgbClr val="664758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/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5AFC20A5-02CA-4B7E-96B5-D0F00E20FC4C}"/>
              </a:ext>
            </a:extLst>
          </p:cNvPr>
          <p:cNvSpPr/>
          <p:nvPr/>
        </p:nvSpPr>
        <p:spPr>
          <a:xfrm>
            <a:off x="1646289" y="4133160"/>
            <a:ext cx="98300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</a:rPr>
              <a:t>2004      2007     2008     2009     2010      2012         2013         2016         2019         2020       2021      2022 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20537E24-FD13-4787-BB88-3180C9CBBC99}"/>
              </a:ext>
            </a:extLst>
          </p:cNvPr>
          <p:cNvGrpSpPr/>
          <p:nvPr/>
        </p:nvGrpSpPr>
        <p:grpSpPr>
          <a:xfrm>
            <a:off x="954722" y="3646842"/>
            <a:ext cx="706462" cy="1362504"/>
            <a:chOff x="268575" y="3472787"/>
            <a:chExt cx="608756" cy="1457144"/>
          </a:xfrm>
        </p:grpSpPr>
        <p:sp>
          <p:nvSpPr>
            <p:cNvPr id="37" name="Sześciokąt 36">
              <a:extLst>
                <a:ext uri="{FF2B5EF4-FFF2-40B4-BE49-F238E27FC236}">
                  <a16:creationId xmlns:a16="http://schemas.microsoft.com/office/drawing/2014/main" id="{C3EDFCA0-529D-4186-8472-8DA2B9D02389}"/>
                </a:ext>
              </a:extLst>
            </p:cNvPr>
            <p:cNvSpPr/>
            <p:nvPr/>
          </p:nvSpPr>
          <p:spPr>
            <a:xfrm rot="16200000">
              <a:off x="-182029" y="3923392"/>
              <a:ext cx="1457144" cy="555933"/>
            </a:xfrm>
            <a:prstGeom prst="hexagon">
              <a:avLst>
                <a:gd name="adj" fmla="val 29319"/>
                <a:gd name="vf" fmla="val 115470"/>
              </a:avLst>
            </a:prstGeom>
            <a:solidFill>
              <a:srgbClr val="633F53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8" name="Prostokąt 37">
              <a:extLst>
                <a:ext uri="{FF2B5EF4-FFF2-40B4-BE49-F238E27FC236}">
                  <a16:creationId xmlns:a16="http://schemas.microsoft.com/office/drawing/2014/main" id="{3DBD96A1-622A-4818-B896-B58C03AD1874}"/>
                </a:ext>
              </a:extLst>
            </p:cNvPr>
            <p:cNvSpPr/>
            <p:nvPr/>
          </p:nvSpPr>
          <p:spPr>
            <a:xfrm rot="16200000">
              <a:off x="-77611" y="3881452"/>
              <a:ext cx="1301128" cy="608756"/>
            </a:xfrm>
            <a:prstGeom prst="rect">
              <a:avLst/>
            </a:prstGeom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pl-PL" sz="900" dirty="0">
                  <a:solidFill>
                    <a:schemeClr val="bg1"/>
                  </a:solidFill>
                </a:rPr>
                <a:t>ZAŁOŻENIE DZIAŁALNOŚCI PRZEZ </a:t>
              </a:r>
              <a:r>
                <a:rPr lang="pl-PL" sz="1050" b="1" dirty="0">
                  <a:solidFill>
                    <a:schemeClr val="bg1"/>
                  </a:solidFill>
                </a:rPr>
                <a:t>DOMINIKA LESZCZYŃSKIEGO</a:t>
              </a:r>
            </a:p>
          </p:txBody>
        </p:sp>
      </p:grpSp>
      <p:sp>
        <p:nvSpPr>
          <p:cNvPr id="40" name="Sześciokąt 39">
            <a:extLst>
              <a:ext uri="{FF2B5EF4-FFF2-40B4-BE49-F238E27FC236}">
                <a16:creationId xmlns:a16="http://schemas.microsoft.com/office/drawing/2014/main" id="{A563526B-9DC2-4111-ADC5-41D17002A8BA}"/>
              </a:ext>
            </a:extLst>
          </p:cNvPr>
          <p:cNvSpPr/>
          <p:nvPr/>
        </p:nvSpPr>
        <p:spPr>
          <a:xfrm rot="16200000">
            <a:off x="4974404" y="4918126"/>
            <a:ext cx="1297767" cy="1144185"/>
          </a:xfrm>
          <a:prstGeom prst="hexagon">
            <a:avLst>
              <a:gd name="adj" fmla="val 29319"/>
              <a:gd name="vf" fmla="val 11547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1" name="Sześciokąt 40">
            <a:extLst>
              <a:ext uri="{FF2B5EF4-FFF2-40B4-BE49-F238E27FC236}">
                <a16:creationId xmlns:a16="http://schemas.microsoft.com/office/drawing/2014/main" id="{FE1EBF0B-5B6D-4CBC-94B9-DEB7935D46BC}"/>
              </a:ext>
            </a:extLst>
          </p:cNvPr>
          <p:cNvSpPr/>
          <p:nvPr/>
        </p:nvSpPr>
        <p:spPr>
          <a:xfrm rot="16200000">
            <a:off x="2371651" y="4918126"/>
            <a:ext cx="1297767" cy="1144185"/>
          </a:xfrm>
          <a:prstGeom prst="hexagon">
            <a:avLst>
              <a:gd name="adj" fmla="val 29319"/>
              <a:gd name="vf" fmla="val 11547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2" name="Prostokąt 41">
            <a:extLst>
              <a:ext uri="{FF2B5EF4-FFF2-40B4-BE49-F238E27FC236}">
                <a16:creationId xmlns:a16="http://schemas.microsoft.com/office/drawing/2014/main" id="{0644A499-CF23-4569-B5D4-5074D041A456}"/>
              </a:ext>
            </a:extLst>
          </p:cNvPr>
          <p:cNvSpPr/>
          <p:nvPr/>
        </p:nvSpPr>
        <p:spPr>
          <a:xfrm>
            <a:off x="2478415" y="5107853"/>
            <a:ext cx="1084237" cy="73385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pl-PL" sz="900">
                <a:solidFill>
                  <a:schemeClr val="bg2">
                    <a:lumMod val="25000"/>
                  </a:schemeClr>
                </a:solidFill>
              </a:rPr>
              <a:t>DL Project </a:t>
            </a:r>
          </a:p>
          <a:p>
            <a:pPr algn="ctr"/>
            <a:r>
              <a:rPr lang="pl-PL" sz="900">
                <a:solidFill>
                  <a:schemeClr val="bg2">
                    <a:lumMod val="25000"/>
                  </a:schemeClr>
                </a:solidFill>
              </a:rPr>
              <a:t>Management S.A. rozwija struktury </a:t>
            </a:r>
            <a:r>
              <a:rPr lang="pl-PL" sz="900" b="1">
                <a:solidFill>
                  <a:schemeClr val="bg2">
                    <a:lumMod val="25000"/>
                  </a:schemeClr>
                </a:solidFill>
              </a:rPr>
              <a:t>jako Generalny </a:t>
            </a:r>
          </a:p>
          <a:p>
            <a:pPr algn="ctr"/>
            <a:r>
              <a:rPr lang="pl-PL" sz="900" b="1">
                <a:solidFill>
                  <a:schemeClr val="bg2">
                    <a:lumMod val="25000"/>
                  </a:schemeClr>
                </a:solidFill>
              </a:rPr>
              <a:t>Wykonawca</a:t>
            </a:r>
          </a:p>
        </p:txBody>
      </p:sp>
      <p:grpSp>
        <p:nvGrpSpPr>
          <p:cNvPr id="43" name="Grupa 42">
            <a:extLst>
              <a:ext uri="{FF2B5EF4-FFF2-40B4-BE49-F238E27FC236}">
                <a16:creationId xmlns:a16="http://schemas.microsoft.com/office/drawing/2014/main" id="{89DFC524-2BFD-47FB-A73C-0C108F5B2495}"/>
              </a:ext>
            </a:extLst>
          </p:cNvPr>
          <p:cNvGrpSpPr/>
          <p:nvPr/>
        </p:nvGrpSpPr>
        <p:grpSpPr>
          <a:xfrm>
            <a:off x="1480239" y="2708650"/>
            <a:ext cx="1182582" cy="1297767"/>
            <a:chOff x="1251105" y="1889429"/>
            <a:chExt cx="1135624" cy="1246236"/>
          </a:xfrm>
        </p:grpSpPr>
        <p:sp>
          <p:nvSpPr>
            <p:cNvPr id="44" name="Sześciokąt 43">
              <a:extLst>
                <a:ext uri="{FF2B5EF4-FFF2-40B4-BE49-F238E27FC236}">
                  <a16:creationId xmlns:a16="http://schemas.microsoft.com/office/drawing/2014/main" id="{E39A7CB0-9B95-45FA-B7F7-498A3E255B99}"/>
                </a:ext>
              </a:extLst>
            </p:cNvPr>
            <p:cNvSpPr/>
            <p:nvPr/>
          </p:nvSpPr>
          <p:spPr>
            <a:xfrm rot="16200000">
              <a:off x="1195799" y="1963171"/>
              <a:ext cx="1246236" cy="1098752"/>
            </a:xfrm>
            <a:prstGeom prst="hexagon">
              <a:avLst>
                <a:gd name="adj" fmla="val 29319"/>
                <a:gd name="vf" fmla="val 115470"/>
              </a:avLst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5" name="Prostokąt 44">
              <a:extLst>
                <a:ext uri="{FF2B5EF4-FFF2-40B4-BE49-F238E27FC236}">
                  <a16:creationId xmlns:a16="http://schemas.microsoft.com/office/drawing/2014/main" id="{5CE74FBC-24BB-4B3F-9609-6D1458979DB7}"/>
                </a:ext>
              </a:extLst>
            </p:cNvPr>
            <p:cNvSpPr/>
            <p:nvPr/>
          </p:nvSpPr>
          <p:spPr>
            <a:xfrm>
              <a:off x="1251105" y="2284547"/>
              <a:ext cx="1135624" cy="455993"/>
            </a:xfrm>
            <a:prstGeom prst="rect">
              <a:avLst/>
            </a:prstGeom>
            <a:ln>
              <a:noFill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pl-PL" sz="900">
                  <a:solidFill>
                    <a:schemeClr val="bg2">
                      <a:lumMod val="25000"/>
                    </a:schemeClr>
                  </a:solidFill>
                </a:rPr>
                <a:t>Obrót </a:t>
              </a:r>
              <a:r>
                <a:rPr lang="pl-PL" sz="900" b="1">
                  <a:solidFill>
                    <a:schemeClr val="bg2">
                      <a:lumMod val="25000"/>
                    </a:schemeClr>
                  </a:solidFill>
                </a:rPr>
                <a:t>nieruchomościami gruntowymi</a:t>
              </a:r>
            </a:p>
          </p:txBody>
        </p:sp>
      </p:grpSp>
      <p:sp>
        <p:nvSpPr>
          <p:cNvPr id="46" name="Sześciokąt 45">
            <a:extLst>
              <a:ext uri="{FF2B5EF4-FFF2-40B4-BE49-F238E27FC236}">
                <a16:creationId xmlns:a16="http://schemas.microsoft.com/office/drawing/2014/main" id="{44F50DA9-4B92-4C24-8F24-26B5C269D6D9}"/>
              </a:ext>
            </a:extLst>
          </p:cNvPr>
          <p:cNvSpPr/>
          <p:nvPr/>
        </p:nvSpPr>
        <p:spPr>
          <a:xfrm rot="16200000">
            <a:off x="1114994" y="4918126"/>
            <a:ext cx="1297767" cy="1144185"/>
          </a:xfrm>
          <a:prstGeom prst="hexagon">
            <a:avLst>
              <a:gd name="adj" fmla="val 29319"/>
              <a:gd name="vf" fmla="val 11547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id="{22EA2808-1924-42C6-96DA-2597548FA7B4}"/>
              </a:ext>
            </a:extLst>
          </p:cNvPr>
          <p:cNvSpPr/>
          <p:nvPr/>
        </p:nvSpPr>
        <p:spPr>
          <a:xfrm>
            <a:off x="1257035" y="5172605"/>
            <a:ext cx="1013683" cy="60435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pl-PL" sz="900" b="1">
                <a:solidFill>
                  <a:schemeClr val="bg2">
                    <a:lumMod val="25000"/>
                  </a:schemeClr>
                </a:solidFill>
              </a:rPr>
              <a:t>Powstanie podwalin kapitałowych </a:t>
            </a:r>
          </a:p>
          <a:p>
            <a:pPr algn="ctr"/>
            <a:r>
              <a:rPr lang="pl-PL" sz="900">
                <a:solidFill>
                  <a:schemeClr val="bg2">
                    <a:lumMod val="25000"/>
                  </a:schemeClr>
                </a:solidFill>
              </a:rPr>
              <a:t>DL Invest Group</a:t>
            </a:r>
          </a:p>
        </p:txBody>
      </p:sp>
      <p:sp>
        <p:nvSpPr>
          <p:cNvPr id="48" name="Sześciokąt 47">
            <a:extLst>
              <a:ext uri="{FF2B5EF4-FFF2-40B4-BE49-F238E27FC236}">
                <a16:creationId xmlns:a16="http://schemas.microsoft.com/office/drawing/2014/main" id="{72E7BCB7-D6F5-4A16-A0EF-A85C709D21F7}"/>
              </a:ext>
            </a:extLst>
          </p:cNvPr>
          <p:cNvSpPr/>
          <p:nvPr/>
        </p:nvSpPr>
        <p:spPr>
          <a:xfrm rot="16200000">
            <a:off x="7691473" y="4918125"/>
            <a:ext cx="1297767" cy="1144185"/>
          </a:xfrm>
          <a:prstGeom prst="hexagon">
            <a:avLst>
              <a:gd name="adj" fmla="val 29319"/>
              <a:gd name="vf" fmla="val 11547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50" name="Grupa 49">
            <a:extLst>
              <a:ext uri="{FF2B5EF4-FFF2-40B4-BE49-F238E27FC236}">
                <a16:creationId xmlns:a16="http://schemas.microsoft.com/office/drawing/2014/main" id="{BBC5970E-D1C8-4A68-8CAE-D6799600BE5B}"/>
              </a:ext>
            </a:extLst>
          </p:cNvPr>
          <p:cNvGrpSpPr/>
          <p:nvPr/>
        </p:nvGrpSpPr>
        <p:grpSpPr>
          <a:xfrm>
            <a:off x="6889367" y="2708649"/>
            <a:ext cx="1151633" cy="1297769"/>
            <a:chOff x="8423578" y="4435407"/>
            <a:chExt cx="1105904" cy="1246236"/>
          </a:xfrm>
        </p:grpSpPr>
        <p:sp>
          <p:nvSpPr>
            <p:cNvPr id="51" name="Sześciokąt 50">
              <a:extLst>
                <a:ext uri="{FF2B5EF4-FFF2-40B4-BE49-F238E27FC236}">
                  <a16:creationId xmlns:a16="http://schemas.microsoft.com/office/drawing/2014/main" id="{A133C370-7D67-401B-B80E-DF5939B1CC14}"/>
                </a:ext>
              </a:extLst>
            </p:cNvPr>
            <p:cNvSpPr/>
            <p:nvPr/>
          </p:nvSpPr>
          <p:spPr>
            <a:xfrm rot="16200000">
              <a:off x="8351099" y="4509149"/>
              <a:ext cx="1246236" cy="1098752"/>
            </a:xfrm>
            <a:prstGeom prst="hexagon">
              <a:avLst>
                <a:gd name="adj" fmla="val 29319"/>
                <a:gd name="vf" fmla="val 115470"/>
              </a:avLst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2" name="Prostokąt 51">
              <a:extLst>
                <a:ext uri="{FF2B5EF4-FFF2-40B4-BE49-F238E27FC236}">
                  <a16:creationId xmlns:a16="http://schemas.microsoft.com/office/drawing/2014/main" id="{85D227EA-4770-4F12-A25F-77EBC0A6A6B2}"/>
                </a:ext>
              </a:extLst>
            </p:cNvPr>
            <p:cNvSpPr/>
            <p:nvPr/>
          </p:nvSpPr>
          <p:spPr>
            <a:xfrm>
              <a:off x="8423578" y="4820165"/>
              <a:ext cx="1105904" cy="4767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pl-PL" sz="900" dirty="0">
                  <a:solidFill>
                    <a:schemeClr val="bg2">
                      <a:lumMod val="25000"/>
                    </a:schemeClr>
                  </a:solidFill>
                </a:rPr>
                <a:t>Przekroczenie </a:t>
              </a:r>
            </a:p>
            <a:p>
              <a:pPr algn="ctr"/>
              <a:r>
                <a:rPr lang="pl-PL" sz="900" b="1" dirty="0">
                  <a:solidFill>
                    <a:schemeClr val="bg2">
                      <a:lumMod val="25000"/>
                    </a:schemeClr>
                  </a:solidFill>
                </a:rPr>
                <a:t>wartości aktywów </a:t>
              </a:r>
            </a:p>
            <a:p>
              <a:pPr algn="ctr"/>
              <a:r>
                <a:rPr lang="pl-PL" sz="1050" b="1" dirty="0">
                  <a:solidFill>
                    <a:srgbClr val="91617C"/>
                  </a:solidFill>
                </a:rPr>
                <a:t>1.420.000.000 PLN</a:t>
              </a:r>
            </a:p>
          </p:txBody>
        </p:sp>
      </p:grpSp>
      <p:sp>
        <p:nvSpPr>
          <p:cNvPr id="53" name="Prostokąt 52">
            <a:extLst>
              <a:ext uri="{FF2B5EF4-FFF2-40B4-BE49-F238E27FC236}">
                <a16:creationId xmlns:a16="http://schemas.microsoft.com/office/drawing/2014/main" id="{3FED8AF0-A2CF-49CD-8843-57FC192F837C}"/>
              </a:ext>
            </a:extLst>
          </p:cNvPr>
          <p:cNvSpPr/>
          <p:nvPr/>
        </p:nvSpPr>
        <p:spPr>
          <a:xfrm>
            <a:off x="5081560" y="5043101"/>
            <a:ext cx="1083454" cy="86336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pl-PL" sz="900" b="1" i="0">
                <a:solidFill>
                  <a:schemeClr val="bg2">
                    <a:lumMod val="25000"/>
                  </a:schemeClr>
                </a:solidFill>
                <a:effectLst/>
              </a:rPr>
              <a:t>Sporządzenie pierwszego </a:t>
            </a:r>
          </a:p>
          <a:p>
            <a:pPr algn="ctr"/>
            <a:r>
              <a:rPr lang="pl-PL" sz="900" b="1">
                <a:solidFill>
                  <a:schemeClr val="bg2">
                    <a:lumMod val="25000"/>
                  </a:schemeClr>
                </a:solidFill>
              </a:rPr>
              <a:t>skonsolidowanego sprawozdania finansowego,</a:t>
            </a:r>
          </a:p>
          <a:p>
            <a:pPr algn="ctr"/>
            <a:r>
              <a:rPr lang="pl-PL" sz="900">
                <a:solidFill>
                  <a:schemeClr val="bg2">
                    <a:lumMod val="25000"/>
                  </a:schemeClr>
                </a:solidFill>
              </a:rPr>
              <a:t>Zgodnie z MSSF UE</a:t>
            </a:r>
            <a:endParaRPr lang="pl-PL" sz="900" i="0"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  <p:sp>
        <p:nvSpPr>
          <p:cNvPr id="54" name="Sześciokąt 53">
            <a:extLst>
              <a:ext uri="{FF2B5EF4-FFF2-40B4-BE49-F238E27FC236}">
                <a16:creationId xmlns:a16="http://schemas.microsoft.com/office/drawing/2014/main" id="{C111B899-ED82-4F2A-9B29-EBB35CF5A707}"/>
              </a:ext>
            </a:extLst>
          </p:cNvPr>
          <p:cNvSpPr/>
          <p:nvPr/>
        </p:nvSpPr>
        <p:spPr>
          <a:xfrm rot="16200000">
            <a:off x="3687155" y="4918126"/>
            <a:ext cx="1297767" cy="1144185"/>
          </a:xfrm>
          <a:prstGeom prst="hexagon">
            <a:avLst>
              <a:gd name="adj" fmla="val 29319"/>
              <a:gd name="vf" fmla="val 11547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5" name="Prostokąt 54">
            <a:extLst>
              <a:ext uri="{FF2B5EF4-FFF2-40B4-BE49-F238E27FC236}">
                <a16:creationId xmlns:a16="http://schemas.microsoft.com/office/drawing/2014/main" id="{0EEFF826-559E-4A94-B729-A3C28FFEA265}"/>
              </a:ext>
            </a:extLst>
          </p:cNvPr>
          <p:cNvSpPr/>
          <p:nvPr/>
        </p:nvSpPr>
        <p:spPr>
          <a:xfrm>
            <a:off x="3829317" y="5172605"/>
            <a:ext cx="1013440" cy="60435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pl-PL" sz="900" b="1">
                <a:solidFill>
                  <a:schemeClr val="bg2">
                    <a:lumMod val="25000"/>
                  </a:schemeClr>
                </a:solidFill>
              </a:rPr>
              <a:t>Rozbudowa portfolio </a:t>
            </a:r>
          </a:p>
          <a:p>
            <a:pPr algn="ctr"/>
            <a:r>
              <a:rPr lang="pl-PL" sz="900">
                <a:solidFill>
                  <a:schemeClr val="bg2">
                    <a:lumMod val="25000"/>
                  </a:schemeClr>
                </a:solidFill>
              </a:rPr>
              <a:t>projektów</a:t>
            </a:r>
          </a:p>
          <a:p>
            <a:pPr algn="ctr"/>
            <a:r>
              <a:rPr lang="pl-PL" sz="900">
                <a:solidFill>
                  <a:schemeClr val="bg2">
                    <a:lumMod val="25000"/>
                  </a:schemeClr>
                </a:solidFill>
              </a:rPr>
              <a:t>DL Invest Group</a:t>
            </a:r>
          </a:p>
        </p:txBody>
      </p:sp>
      <p:sp>
        <p:nvSpPr>
          <p:cNvPr id="56" name="Sześciokąt 55">
            <a:extLst>
              <a:ext uri="{FF2B5EF4-FFF2-40B4-BE49-F238E27FC236}">
                <a16:creationId xmlns:a16="http://schemas.microsoft.com/office/drawing/2014/main" id="{AC20BEDE-3E93-4EE0-A31D-C6D84ECE7197}"/>
              </a:ext>
            </a:extLst>
          </p:cNvPr>
          <p:cNvSpPr/>
          <p:nvPr/>
        </p:nvSpPr>
        <p:spPr>
          <a:xfrm rot="16200000">
            <a:off x="6375970" y="4918125"/>
            <a:ext cx="1297767" cy="1144185"/>
          </a:xfrm>
          <a:prstGeom prst="hexagon">
            <a:avLst>
              <a:gd name="adj" fmla="val 29319"/>
              <a:gd name="vf" fmla="val 11547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7" name="Prostokąt 56">
            <a:extLst>
              <a:ext uri="{FF2B5EF4-FFF2-40B4-BE49-F238E27FC236}">
                <a16:creationId xmlns:a16="http://schemas.microsoft.com/office/drawing/2014/main" id="{DB2B9DA8-90DE-4DDF-B87A-9A7E1F3C9D71}"/>
              </a:ext>
            </a:extLst>
          </p:cNvPr>
          <p:cNvSpPr/>
          <p:nvPr/>
        </p:nvSpPr>
        <p:spPr>
          <a:xfrm>
            <a:off x="6478017" y="5393550"/>
            <a:ext cx="1119802" cy="474848"/>
          </a:xfrm>
          <a:prstGeom prst="rect">
            <a:avLst/>
          </a:prstGeom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pl-PL" sz="900">
                <a:solidFill>
                  <a:schemeClr val="bg2">
                    <a:lumMod val="25000"/>
                  </a:schemeClr>
                </a:solidFill>
              </a:rPr>
              <a:t>Audytorem Emitenta i Grupy Kapitałowej Emitenta </a:t>
            </a:r>
          </a:p>
        </p:txBody>
      </p:sp>
      <p:grpSp>
        <p:nvGrpSpPr>
          <p:cNvPr id="58" name="Grupa 57">
            <a:extLst>
              <a:ext uri="{FF2B5EF4-FFF2-40B4-BE49-F238E27FC236}">
                <a16:creationId xmlns:a16="http://schemas.microsoft.com/office/drawing/2014/main" id="{35709521-CF4C-4E87-A7E3-696B6ECDD78B}"/>
              </a:ext>
            </a:extLst>
          </p:cNvPr>
          <p:cNvGrpSpPr/>
          <p:nvPr/>
        </p:nvGrpSpPr>
        <p:grpSpPr>
          <a:xfrm>
            <a:off x="4978020" y="2708650"/>
            <a:ext cx="1290535" cy="1297767"/>
            <a:chOff x="5977297" y="1889429"/>
            <a:chExt cx="1239292" cy="1246236"/>
          </a:xfrm>
        </p:grpSpPr>
        <p:sp>
          <p:nvSpPr>
            <p:cNvPr id="59" name="Sześciokąt 58">
              <a:extLst>
                <a:ext uri="{FF2B5EF4-FFF2-40B4-BE49-F238E27FC236}">
                  <a16:creationId xmlns:a16="http://schemas.microsoft.com/office/drawing/2014/main" id="{08438048-5B03-42D7-A1CC-FCFA22DB96DC}"/>
                </a:ext>
              </a:extLst>
            </p:cNvPr>
            <p:cNvSpPr/>
            <p:nvPr/>
          </p:nvSpPr>
          <p:spPr>
            <a:xfrm rot="16200000">
              <a:off x="5973824" y="1963171"/>
              <a:ext cx="1246236" cy="1098752"/>
            </a:xfrm>
            <a:prstGeom prst="hexagon">
              <a:avLst>
                <a:gd name="adj" fmla="val 29319"/>
                <a:gd name="vf" fmla="val 115470"/>
              </a:avLst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1156F7AE-A71E-4034-8FF3-BADC004637AE}"/>
                </a:ext>
              </a:extLst>
            </p:cNvPr>
            <p:cNvSpPr/>
            <p:nvPr/>
          </p:nvSpPr>
          <p:spPr>
            <a:xfrm>
              <a:off x="5977297" y="2191130"/>
              <a:ext cx="1239292" cy="64283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pl-PL" sz="900" b="1" dirty="0">
                  <a:solidFill>
                    <a:schemeClr val="bg2">
                      <a:lumMod val="25000"/>
                    </a:schemeClr>
                  </a:solidFill>
                </a:rPr>
                <a:t>DL Invest </a:t>
              </a:r>
              <a:r>
                <a:rPr lang="pl-PL" sz="900" b="1" dirty="0" err="1">
                  <a:solidFill>
                    <a:schemeClr val="bg2">
                      <a:lumMod val="25000"/>
                    </a:schemeClr>
                  </a:solidFill>
                </a:rPr>
                <a:t>Group</a:t>
              </a:r>
              <a:r>
                <a:rPr lang="pl-PL" sz="900" b="1" dirty="0">
                  <a:solidFill>
                    <a:schemeClr val="bg2">
                      <a:lumMod val="25000"/>
                    </a:schemeClr>
                  </a:solidFill>
                </a:rPr>
                <a:t> S.A. </a:t>
              </a:r>
            </a:p>
            <a:p>
              <a:pPr algn="ctr"/>
              <a:r>
                <a:rPr lang="pl-PL" sz="900" b="1" dirty="0">
                  <a:solidFill>
                    <a:schemeClr val="bg2">
                      <a:lumMod val="25000"/>
                    </a:schemeClr>
                  </a:solidFill>
                </a:rPr>
                <a:t>podwyższenie kapitału zakładowego do </a:t>
              </a:r>
              <a:r>
                <a:rPr lang="pl-PL" sz="1050" b="1" dirty="0">
                  <a:solidFill>
                    <a:srgbClr val="633F53"/>
                  </a:solidFill>
                </a:rPr>
                <a:t>360.005.000 PLN</a:t>
              </a:r>
            </a:p>
          </p:txBody>
        </p:sp>
      </p:grpSp>
      <p:grpSp>
        <p:nvGrpSpPr>
          <p:cNvPr id="61" name="Grupa 60">
            <a:extLst>
              <a:ext uri="{FF2B5EF4-FFF2-40B4-BE49-F238E27FC236}">
                <a16:creationId xmlns:a16="http://schemas.microsoft.com/office/drawing/2014/main" id="{8923D749-52FC-4CFE-9391-E7F5455BAC04}"/>
              </a:ext>
            </a:extLst>
          </p:cNvPr>
          <p:cNvGrpSpPr/>
          <p:nvPr/>
        </p:nvGrpSpPr>
        <p:grpSpPr>
          <a:xfrm>
            <a:off x="3114387" y="2708650"/>
            <a:ext cx="1144185" cy="1297767"/>
            <a:chOff x="4432262" y="1889428"/>
            <a:chExt cx="1098752" cy="1246236"/>
          </a:xfrm>
        </p:grpSpPr>
        <p:sp>
          <p:nvSpPr>
            <p:cNvPr id="62" name="Sześciokąt 61">
              <a:extLst>
                <a:ext uri="{FF2B5EF4-FFF2-40B4-BE49-F238E27FC236}">
                  <a16:creationId xmlns:a16="http://schemas.microsoft.com/office/drawing/2014/main" id="{2105F194-6979-4BB0-924B-FEA9F53FA92A}"/>
                </a:ext>
              </a:extLst>
            </p:cNvPr>
            <p:cNvSpPr/>
            <p:nvPr/>
          </p:nvSpPr>
          <p:spPr>
            <a:xfrm rot="16200000">
              <a:off x="4358520" y="1963170"/>
              <a:ext cx="1246236" cy="1098752"/>
            </a:xfrm>
            <a:prstGeom prst="hexagon">
              <a:avLst>
                <a:gd name="adj" fmla="val 29319"/>
                <a:gd name="vf" fmla="val 115470"/>
              </a:avLst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3" name="Prostokąt 62">
              <a:extLst>
                <a:ext uri="{FF2B5EF4-FFF2-40B4-BE49-F238E27FC236}">
                  <a16:creationId xmlns:a16="http://schemas.microsoft.com/office/drawing/2014/main" id="{3E7C140D-F9C0-4D4A-82E3-86616AA58D3A}"/>
                </a:ext>
              </a:extLst>
            </p:cNvPr>
            <p:cNvSpPr/>
            <p:nvPr/>
          </p:nvSpPr>
          <p:spPr>
            <a:xfrm>
              <a:off x="4432584" y="2213573"/>
              <a:ext cx="1098108" cy="58035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pl-PL" sz="900" b="1">
                  <a:solidFill>
                    <a:schemeClr val="bg2">
                      <a:lumMod val="25000"/>
                    </a:schemeClr>
                  </a:solidFill>
                </a:rPr>
                <a:t>Rozbudowa wewnętrznych </a:t>
              </a:r>
            </a:p>
            <a:p>
              <a:pPr algn="ctr"/>
              <a:r>
                <a:rPr lang="pl-PL" sz="900" b="1">
                  <a:solidFill>
                    <a:schemeClr val="bg2">
                      <a:lumMod val="25000"/>
                    </a:schemeClr>
                  </a:solidFill>
                </a:rPr>
                <a:t>struktury</a:t>
              </a:r>
            </a:p>
            <a:p>
              <a:pPr algn="ctr"/>
              <a:r>
                <a:rPr lang="pl-PL" sz="900">
                  <a:solidFill>
                    <a:schemeClr val="bg2">
                      <a:lumMod val="25000"/>
                    </a:schemeClr>
                  </a:solidFill>
                </a:rPr>
                <a:t>DL Invest Group</a:t>
              </a:r>
            </a:p>
          </p:txBody>
        </p:sp>
      </p:grpSp>
      <p:cxnSp>
        <p:nvCxnSpPr>
          <p:cNvPr id="67" name="Łącznik prosty 66">
            <a:extLst>
              <a:ext uri="{FF2B5EF4-FFF2-40B4-BE49-F238E27FC236}">
                <a16:creationId xmlns:a16="http://schemas.microsoft.com/office/drawing/2014/main" id="{907BCC63-6C7F-4F75-8925-07031F8C4DF9}"/>
              </a:ext>
            </a:extLst>
          </p:cNvPr>
          <p:cNvCxnSpPr>
            <a:cxnSpLocks/>
          </p:cNvCxnSpPr>
          <p:nvPr/>
        </p:nvCxnSpPr>
        <p:spPr>
          <a:xfrm flipH="1" flipV="1">
            <a:off x="8721184" y="2579197"/>
            <a:ext cx="10230" cy="1562162"/>
          </a:xfrm>
          <a:prstGeom prst="line">
            <a:avLst/>
          </a:prstGeom>
          <a:ln w="19050">
            <a:solidFill>
              <a:srgbClr val="828181">
                <a:alpha val="36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upa 68">
            <a:extLst>
              <a:ext uri="{FF2B5EF4-FFF2-40B4-BE49-F238E27FC236}">
                <a16:creationId xmlns:a16="http://schemas.microsoft.com/office/drawing/2014/main" id="{5AC0E3F1-36C0-45E6-BE52-ABFF95CDA884}"/>
              </a:ext>
            </a:extLst>
          </p:cNvPr>
          <p:cNvGrpSpPr/>
          <p:nvPr/>
        </p:nvGrpSpPr>
        <p:grpSpPr>
          <a:xfrm>
            <a:off x="7086974" y="1190035"/>
            <a:ext cx="744988" cy="393844"/>
            <a:chOff x="8760583" y="302919"/>
            <a:chExt cx="1209349" cy="639332"/>
          </a:xfrm>
        </p:grpSpPr>
        <p:sp>
          <p:nvSpPr>
            <p:cNvPr id="70" name="Dowolny kształt: kształt 69">
              <a:extLst>
                <a:ext uri="{FF2B5EF4-FFF2-40B4-BE49-F238E27FC236}">
                  <a16:creationId xmlns:a16="http://schemas.microsoft.com/office/drawing/2014/main" id="{D5CDD9CA-E8D0-4DE7-BCEB-CE5D1B641F0B}"/>
                </a:ext>
              </a:extLst>
            </p:cNvPr>
            <p:cNvSpPr/>
            <p:nvPr/>
          </p:nvSpPr>
          <p:spPr>
            <a:xfrm>
              <a:off x="8760583" y="302919"/>
              <a:ext cx="1209349" cy="639332"/>
            </a:xfrm>
            <a:custGeom>
              <a:avLst/>
              <a:gdLst>
                <a:gd name="connsiteX0" fmla="*/ 0 w 1209349"/>
                <a:gd name="connsiteY0" fmla="*/ 0 h 771253"/>
                <a:gd name="connsiteX1" fmla="*/ 1209350 w 1209349"/>
                <a:gd name="connsiteY1" fmla="*/ 0 h 771253"/>
                <a:gd name="connsiteX2" fmla="*/ 1209350 w 1209349"/>
                <a:gd name="connsiteY2" fmla="*/ 771254 h 771253"/>
                <a:gd name="connsiteX3" fmla="*/ 0 w 1209349"/>
                <a:gd name="connsiteY3" fmla="*/ 771254 h 771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349" h="771253">
                  <a:moveTo>
                    <a:pt x="0" y="0"/>
                  </a:moveTo>
                  <a:lnTo>
                    <a:pt x="1209350" y="0"/>
                  </a:lnTo>
                  <a:lnTo>
                    <a:pt x="1209350" y="771254"/>
                  </a:lnTo>
                  <a:lnTo>
                    <a:pt x="0" y="771254"/>
                  </a:lnTo>
                  <a:close/>
                </a:path>
              </a:pathLst>
            </a:custGeom>
            <a:solidFill>
              <a:srgbClr val="FFCB01"/>
            </a:solidFill>
            <a:ln w="25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71" name="Grafika 12">
              <a:extLst>
                <a:ext uri="{FF2B5EF4-FFF2-40B4-BE49-F238E27FC236}">
                  <a16:creationId xmlns:a16="http://schemas.microsoft.com/office/drawing/2014/main" id="{D0089EF5-7D40-4C01-80BF-54C130D83DFA}"/>
                </a:ext>
              </a:extLst>
            </p:cNvPr>
            <p:cNvGrpSpPr/>
            <p:nvPr/>
          </p:nvGrpSpPr>
          <p:grpSpPr>
            <a:xfrm>
              <a:off x="8779166" y="569087"/>
              <a:ext cx="1172208" cy="165704"/>
              <a:chOff x="8779166" y="569087"/>
              <a:chExt cx="1172208" cy="165704"/>
            </a:xfrm>
            <a:solidFill>
              <a:srgbClr val="D80613"/>
            </a:solidFill>
          </p:grpSpPr>
          <p:sp>
            <p:nvSpPr>
              <p:cNvPr id="72" name="Dowolny kształt: kształt 71">
                <a:extLst>
                  <a:ext uri="{FF2B5EF4-FFF2-40B4-BE49-F238E27FC236}">
                    <a16:creationId xmlns:a16="http://schemas.microsoft.com/office/drawing/2014/main" id="{606D2ECE-4E6B-4B04-93F7-4A5F660EFB8A}"/>
                  </a:ext>
                </a:extLst>
              </p:cNvPr>
              <p:cNvSpPr/>
              <p:nvPr/>
            </p:nvSpPr>
            <p:spPr>
              <a:xfrm>
                <a:off x="8947856" y="569087"/>
                <a:ext cx="312781" cy="97734"/>
              </a:xfrm>
              <a:custGeom>
                <a:avLst/>
                <a:gdLst>
                  <a:gd name="connsiteX0" fmla="*/ 37450 w 312781"/>
                  <a:gd name="connsiteY0" fmla="*/ 0 h 97734"/>
                  <a:gd name="connsiteX1" fmla="*/ 0 w 312781"/>
                  <a:gd name="connsiteY1" fmla="*/ 50861 h 97734"/>
                  <a:gd name="connsiteX2" fmla="*/ 204106 w 312781"/>
                  <a:gd name="connsiteY2" fmla="*/ 50861 h 97734"/>
                  <a:gd name="connsiteX3" fmla="*/ 209254 w 312781"/>
                  <a:gd name="connsiteY3" fmla="*/ 61615 h 97734"/>
                  <a:gd name="connsiteX4" fmla="*/ 190336 w 312781"/>
                  <a:gd name="connsiteY4" fmla="*/ 87650 h 97734"/>
                  <a:gd name="connsiteX5" fmla="*/ 198753 w 312781"/>
                  <a:gd name="connsiteY5" fmla="*/ 97735 h 97734"/>
                  <a:gd name="connsiteX6" fmla="*/ 282223 w 312781"/>
                  <a:gd name="connsiteY6" fmla="*/ 97735 h 97734"/>
                  <a:gd name="connsiteX7" fmla="*/ 306957 w 312781"/>
                  <a:gd name="connsiteY7" fmla="*/ 64136 h 97734"/>
                  <a:gd name="connsiteX8" fmla="*/ 253447 w 312781"/>
                  <a:gd name="connsiteY8" fmla="*/ 26 h 97734"/>
                  <a:gd name="connsiteX9" fmla="*/ 37450 w 312781"/>
                  <a:gd name="connsiteY9" fmla="*/ 0 h 97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781" h="97734">
                    <a:moveTo>
                      <a:pt x="37450" y="0"/>
                    </a:moveTo>
                    <a:lnTo>
                      <a:pt x="0" y="50861"/>
                    </a:lnTo>
                    <a:lnTo>
                      <a:pt x="204106" y="50861"/>
                    </a:lnTo>
                    <a:cubicBezTo>
                      <a:pt x="214428" y="50861"/>
                      <a:pt x="214299" y="54746"/>
                      <a:pt x="209254" y="61615"/>
                    </a:cubicBezTo>
                    <a:cubicBezTo>
                      <a:pt x="204132" y="68561"/>
                      <a:pt x="195561" y="80575"/>
                      <a:pt x="190336" y="87650"/>
                    </a:cubicBezTo>
                    <a:cubicBezTo>
                      <a:pt x="187685" y="91226"/>
                      <a:pt x="182898" y="97735"/>
                      <a:pt x="198753" y="97735"/>
                    </a:cubicBezTo>
                    <a:lnTo>
                      <a:pt x="282223" y="97735"/>
                    </a:lnTo>
                    <a:lnTo>
                      <a:pt x="306957" y="64136"/>
                    </a:lnTo>
                    <a:cubicBezTo>
                      <a:pt x="322298" y="43323"/>
                      <a:pt x="308296" y="26"/>
                      <a:pt x="253447" y="26"/>
                    </a:cubicBezTo>
                    <a:lnTo>
                      <a:pt x="37450" y="0"/>
                    </a:lnTo>
                    <a:close/>
                  </a:path>
                </a:pathLst>
              </a:custGeom>
              <a:solidFill>
                <a:srgbClr val="D80613"/>
              </a:solidFill>
              <a:ln w="25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73" name="Dowolny kształt: kształt 72">
                <a:extLst>
                  <a:ext uri="{FF2B5EF4-FFF2-40B4-BE49-F238E27FC236}">
                    <a16:creationId xmlns:a16="http://schemas.microsoft.com/office/drawing/2014/main" id="{2F5BEBC5-1A0F-4795-AACB-B39993D6D726}"/>
                  </a:ext>
                </a:extLst>
              </p:cNvPr>
              <p:cNvSpPr/>
              <p:nvPr/>
            </p:nvSpPr>
            <p:spPr>
              <a:xfrm>
                <a:off x="8779166" y="569087"/>
                <a:ext cx="1172208" cy="165704"/>
              </a:xfrm>
              <a:custGeom>
                <a:avLst/>
                <a:gdLst>
                  <a:gd name="connsiteX0" fmla="*/ 153530 w 1172208"/>
                  <a:gd name="connsiteY0" fmla="*/ 165704 h 165704"/>
                  <a:gd name="connsiteX1" fmla="*/ 228764 w 1172208"/>
                  <a:gd name="connsiteY1" fmla="*/ 63519 h 165704"/>
                  <a:gd name="connsiteX2" fmla="*/ 322117 w 1172208"/>
                  <a:gd name="connsiteY2" fmla="*/ 63519 h 165704"/>
                  <a:gd name="connsiteX3" fmla="*/ 327265 w 1172208"/>
                  <a:gd name="connsiteY3" fmla="*/ 74272 h 165704"/>
                  <a:gd name="connsiteX4" fmla="*/ 308219 w 1172208"/>
                  <a:gd name="connsiteY4" fmla="*/ 100205 h 165704"/>
                  <a:gd name="connsiteX5" fmla="*/ 316635 w 1172208"/>
                  <a:gd name="connsiteY5" fmla="*/ 110289 h 165704"/>
                  <a:gd name="connsiteX6" fmla="*/ 441673 w 1172208"/>
                  <a:gd name="connsiteY6" fmla="*/ 110289 h 165704"/>
                  <a:gd name="connsiteX7" fmla="*/ 336994 w 1172208"/>
                  <a:gd name="connsiteY7" fmla="*/ 165704 h 165704"/>
                  <a:gd name="connsiteX8" fmla="*/ 153530 w 1172208"/>
                  <a:gd name="connsiteY8" fmla="*/ 165704 h 165704"/>
                  <a:gd name="connsiteX9" fmla="*/ 584341 w 1172208"/>
                  <a:gd name="connsiteY9" fmla="*/ 110264 h 165704"/>
                  <a:gd name="connsiteX10" fmla="*/ 543546 w 1172208"/>
                  <a:gd name="connsiteY10" fmla="*/ 165704 h 165704"/>
                  <a:gd name="connsiteX11" fmla="*/ 435933 w 1172208"/>
                  <a:gd name="connsiteY11" fmla="*/ 165704 h 165704"/>
                  <a:gd name="connsiteX12" fmla="*/ 476729 w 1172208"/>
                  <a:gd name="connsiteY12" fmla="*/ 110264 h 165704"/>
                  <a:gd name="connsiteX13" fmla="*/ 749171 w 1172208"/>
                  <a:gd name="connsiteY13" fmla="*/ 97709 h 165704"/>
                  <a:gd name="connsiteX14" fmla="*/ 485995 w 1172208"/>
                  <a:gd name="connsiteY14" fmla="*/ 97709 h 165704"/>
                  <a:gd name="connsiteX15" fmla="*/ 557959 w 1172208"/>
                  <a:gd name="connsiteY15" fmla="*/ 0 h 165704"/>
                  <a:gd name="connsiteX16" fmla="*/ 665521 w 1172208"/>
                  <a:gd name="connsiteY16" fmla="*/ 0 h 165704"/>
                  <a:gd name="connsiteX17" fmla="*/ 624288 w 1172208"/>
                  <a:gd name="connsiteY17" fmla="*/ 56032 h 165704"/>
                  <a:gd name="connsiteX18" fmla="*/ 672290 w 1172208"/>
                  <a:gd name="connsiteY18" fmla="*/ 56032 h 165704"/>
                  <a:gd name="connsiteX19" fmla="*/ 713574 w 1172208"/>
                  <a:gd name="connsiteY19" fmla="*/ 0 h 165704"/>
                  <a:gd name="connsiteX20" fmla="*/ 821136 w 1172208"/>
                  <a:gd name="connsiteY20" fmla="*/ 0 h 165704"/>
                  <a:gd name="connsiteX21" fmla="*/ 739931 w 1172208"/>
                  <a:gd name="connsiteY21" fmla="*/ 110264 h 165704"/>
                  <a:gd name="connsiteX22" fmla="*/ 699135 w 1172208"/>
                  <a:gd name="connsiteY22" fmla="*/ 165704 h 165704"/>
                  <a:gd name="connsiteX23" fmla="*/ 591574 w 1172208"/>
                  <a:gd name="connsiteY23" fmla="*/ 165704 h 165704"/>
                  <a:gd name="connsiteX24" fmla="*/ 632370 w 1172208"/>
                  <a:gd name="connsiteY24" fmla="*/ 110264 h 165704"/>
                  <a:gd name="connsiteX25" fmla="*/ 0 w 1172208"/>
                  <a:gd name="connsiteY25" fmla="*/ 132131 h 165704"/>
                  <a:gd name="connsiteX26" fmla="*/ 158498 w 1172208"/>
                  <a:gd name="connsiteY26" fmla="*/ 132131 h 165704"/>
                  <a:gd name="connsiteX27" fmla="*/ 149850 w 1172208"/>
                  <a:gd name="connsiteY27" fmla="*/ 143888 h 165704"/>
                  <a:gd name="connsiteX28" fmla="*/ 0 w 1172208"/>
                  <a:gd name="connsiteY28" fmla="*/ 143888 h 165704"/>
                  <a:gd name="connsiteX29" fmla="*/ 0 w 1172208"/>
                  <a:gd name="connsiteY29" fmla="*/ 110264 h 165704"/>
                  <a:gd name="connsiteX30" fmla="*/ 174610 w 1172208"/>
                  <a:gd name="connsiteY30" fmla="*/ 110264 h 165704"/>
                  <a:gd name="connsiteX31" fmla="*/ 165936 w 1172208"/>
                  <a:gd name="connsiteY31" fmla="*/ 122021 h 165704"/>
                  <a:gd name="connsiteX32" fmla="*/ 0 w 1172208"/>
                  <a:gd name="connsiteY32" fmla="*/ 122021 h 165704"/>
                  <a:gd name="connsiteX33" fmla="*/ 0 w 1172208"/>
                  <a:gd name="connsiteY33" fmla="*/ 153999 h 165704"/>
                  <a:gd name="connsiteX34" fmla="*/ 142411 w 1172208"/>
                  <a:gd name="connsiteY34" fmla="*/ 153999 h 165704"/>
                  <a:gd name="connsiteX35" fmla="*/ 133789 w 1172208"/>
                  <a:gd name="connsiteY35" fmla="*/ 165704 h 165704"/>
                  <a:gd name="connsiteX36" fmla="*/ 0 w 1172208"/>
                  <a:gd name="connsiteY36" fmla="*/ 165704 h 165704"/>
                  <a:gd name="connsiteX37" fmla="*/ 1172209 w 1172208"/>
                  <a:gd name="connsiteY37" fmla="*/ 143888 h 165704"/>
                  <a:gd name="connsiteX38" fmla="*/ 1014278 w 1172208"/>
                  <a:gd name="connsiteY38" fmla="*/ 143888 h 165704"/>
                  <a:gd name="connsiteX39" fmla="*/ 1022951 w 1172208"/>
                  <a:gd name="connsiteY39" fmla="*/ 132131 h 165704"/>
                  <a:gd name="connsiteX40" fmla="*/ 1172209 w 1172208"/>
                  <a:gd name="connsiteY40" fmla="*/ 132131 h 165704"/>
                  <a:gd name="connsiteX41" fmla="*/ 1172209 w 1172208"/>
                  <a:gd name="connsiteY41" fmla="*/ 165704 h 165704"/>
                  <a:gd name="connsiteX42" fmla="*/ 998242 w 1172208"/>
                  <a:gd name="connsiteY42" fmla="*/ 165704 h 165704"/>
                  <a:gd name="connsiteX43" fmla="*/ 1006839 w 1172208"/>
                  <a:gd name="connsiteY43" fmla="*/ 153999 h 165704"/>
                  <a:gd name="connsiteX44" fmla="*/ 1172209 w 1172208"/>
                  <a:gd name="connsiteY44" fmla="*/ 153999 h 165704"/>
                  <a:gd name="connsiteX45" fmla="*/ 1039038 w 1172208"/>
                  <a:gd name="connsiteY45" fmla="*/ 110264 h 165704"/>
                  <a:gd name="connsiteX46" fmla="*/ 1172209 w 1172208"/>
                  <a:gd name="connsiteY46" fmla="*/ 110264 h 165704"/>
                  <a:gd name="connsiteX47" fmla="*/ 1172209 w 1172208"/>
                  <a:gd name="connsiteY47" fmla="*/ 122046 h 165704"/>
                  <a:gd name="connsiteX48" fmla="*/ 1030390 w 1172208"/>
                  <a:gd name="connsiteY48" fmla="*/ 122046 h 165704"/>
                  <a:gd name="connsiteX49" fmla="*/ 970110 w 1172208"/>
                  <a:gd name="connsiteY49" fmla="*/ 0 h 165704"/>
                  <a:gd name="connsiteX50" fmla="*/ 898145 w 1172208"/>
                  <a:gd name="connsiteY50" fmla="*/ 97709 h 165704"/>
                  <a:gd name="connsiteX51" fmla="*/ 784149 w 1172208"/>
                  <a:gd name="connsiteY51" fmla="*/ 97709 h 165704"/>
                  <a:gd name="connsiteX52" fmla="*/ 856166 w 1172208"/>
                  <a:gd name="connsiteY52" fmla="*/ 0 h 165704"/>
                  <a:gd name="connsiteX53" fmla="*/ 774935 w 1172208"/>
                  <a:gd name="connsiteY53" fmla="*/ 110264 h 165704"/>
                  <a:gd name="connsiteX54" fmla="*/ 763250 w 1172208"/>
                  <a:gd name="connsiteY54" fmla="*/ 126163 h 165704"/>
                  <a:gd name="connsiteX55" fmla="*/ 805770 w 1172208"/>
                  <a:gd name="connsiteY55" fmla="*/ 165678 h 165704"/>
                  <a:gd name="connsiteX56" fmla="*/ 978527 w 1172208"/>
                  <a:gd name="connsiteY56" fmla="*/ 165678 h 165704"/>
                  <a:gd name="connsiteX57" fmla="*/ 1019322 w 1172208"/>
                  <a:gd name="connsiteY57" fmla="*/ 110264 h 165704"/>
                  <a:gd name="connsiteX58" fmla="*/ 774935 w 1172208"/>
                  <a:gd name="connsiteY58" fmla="*/ 110264 h 165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172208" h="165704">
                    <a:moveTo>
                      <a:pt x="153530" y="165704"/>
                    </a:moveTo>
                    <a:lnTo>
                      <a:pt x="228764" y="63519"/>
                    </a:lnTo>
                    <a:lnTo>
                      <a:pt x="322117" y="63519"/>
                    </a:lnTo>
                    <a:cubicBezTo>
                      <a:pt x="332439" y="63519"/>
                      <a:pt x="332310" y="67429"/>
                      <a:pt x="327265" y="74272"/>
                    </a:cubicBezTo>
                    <a:lnTo>
                      <a:pt x="308219" y="100205"/>
                    </a:lnTo>
                    <a:cubicBezTo>
                      <a:pt x="305568" y="103781"/>
                      <a:pt x="300780" y="110289"/>
                      <a:pt x="316635" y="110289"/>
                    </a:cubicBezTo>
                    <a:lnTo>
                      <a:pt x="441673" y="110289"/>
                    </a:lnTo>
                    <a:cubicBezTo>
                      <a:pt x="431300" y="124542"/>
                      <a:pt x="397531" y="165704"/>
                      <a:pt x="336994" y="165704"/>
                    </a:cubicBezTo>
                    <a:lnTo>
                      <a:pt x="153530" y="165704"/>
                    </a:lnTo>
                    <a:close/>
                    <a:moveTo>
                      <a:pt x="584341" y="110264"/>
                    </a:moveTo>
                    <a:lnTo>
                      <a:pt x="543546" y="165704"/>
                    </a:lnTo>
                    <a:lnTo>
                      <a:pt x="435933" y="165704"/>
                    </a:lnTo>
                    <a:lnTo>
                      <a:pt x="476729" y="110264"/>
                    </a:lnTo>
                    <a:close/>
                    <a:moveTo>
                      <a:pt x="749171" y="97709"/>
                    </a:moveTo>
                    <a:lnTo>
                      <a:pt x="485995" y="97709"/>
                    </a:lnTo>
                    <a:lnTo>
                      <a:pt x="557959" y="0"/>
                    </a:lnTo>
                    <a:lnTo>
                      <a:pt x="665521" y="0"/>
                    </a:lnTo>
                    <a:lnTo>
                      <a:pt x="624288" y="56032"/>
                    </a:lnTo>
                    <a:lnTo>
                      <a:pt x="672290" y="56032"/>
                    </a:lnTo>
                    <a:lnTo>
                      <a:pt x="713574" y="0"/>
                    </a:lnTo>
                    <a:lnTo>
                      <a:pt x="821136" y="0"/>
                    </a:lnTo>
                    <a:close/>
                    <a:moveTo>
                      <a:pt x="739931" y="110264"/>
                    </a:moveTo>
                    <a:lnTo>
                      <a:pt x="699135" y="165704"/>
                    </a:lnTo>
                    <a:lnTo>
                      <a:pt x="591574" y="165704"/>
                    </a:lnTo>
                    <a:lnTo>
                      <a:pt x="632370" y="110264"/>
                    </a:lnTo>
                    <a:close/>
                    <a:moveTo>
                      <a:pt x="0" y="132131"/>
                    </a:moveTo>
                    <a:lnTo>
                      <a:pt x="158498" y="132131"/>
                    </a:lnTo>
                    <a:lnTo>
                      <a:pt x="149850" y="143888"/>
                    </a:lnTo>
                    <a:lnTo>
                      <a:pt x="0" y="143888"/>
                    </a:lnTo>
                    <a:close/>
                    <a:moveTo>
                      <a:pt x="0" y="110264"/>
                    </a:moveTo>
                    <a:lnTo>
                      <a:pt x="174610" y="110264"/>
                    </a:lnTo>
                    <a:lnTo>
                      <a:pt x="165936" y="122021"/>
                    </a:lnTo>
                    <a:lnTo>
                      <a:pt x="0" y="122021"/>
                    </a:lnTo>
                    <a:close/>
                    <a:moveTo>
                      <a:pt x="0" y="153999"/>
                    </a:moveTo>
                    <a:lnTo>
                      <a:pt x="142411" y="153999"/>
                    </a:lnTo>
                    <a:lnTo>
                      <a:pt x="133789" y="165704"/>
                    </a:lnTo>
                    <a:lnTo>
                      <a:pt x="0" y="165704"/>
                    </a:lnTo>
                    <a:close/>
                    <a:moveTo>
                      <a:pt x="1172209" y="143888"/>
                    </a:moveTo>
                    <a:lnTo>
                      <a:pt x="1014278" y="143888"/>
                    </a:lnTo>
                    <a:lnTo>
                      <a:pt x="1022951" y="132131"/>
                    </a:lnTo>
                    <a:lnTo>
                      <a:pt x="1172209" y="132131"/>
                    </a:lnTo>
                    <a:close/>
                    <a:moveTo>
                      <a:pt x="1172209" y="165704"/>
                    </a:moveTo>
                    <a:lnTo>
                      <a:pt x="998242" y="165704"/>
                    </a:lnTo>
                    <a:lnTo>
                      <a:pt x="1006839" y="153999"/>
                    </a:lnTo>
                    <a:lnTo>
                      <a:pt x="1172209" y="153999"/>
                    </a:lnTo>
                    <a:close/>
                    <a:moveTo>
                      <a:pt x="1039038" y="110264"/>
                    </a:moveTo>
                    <a:lnTo>
                      <a:pt x="1172209" y="110264"/>
                    </a:lnTo>
                    <a:lnTo>
                      <a:pt x="1172209" y="122046"/>
                    </a:lnTo>
                    <a:lnTo>
                      <a:pt x="1030390" y="122046"/>
                    </a:lnTo>
                    <a:close/>
                    <a:moveTo>
                      <a:pt x="970110" y="0"/>
                    </a:moveTo>
                    <a:lnTo>
                      <a:pt x="898145" y="97709"/>
                    </a:lnTo>
                    <a:lnTo>
                      <a:pt x="784149" y="97709"/>
                    </a:lnTo>
                    <a:lnTo>
                      <a:pt x="856166" y="0"/>
                    </a:lnTo>
                    <a:close/>
                    <a:moveTo>
                      <a:pt x="774935" y="110264"/>
                    </a:moveTo>
                    <a:cubicBezTo>
                      <a:pt x="774935" y="110264"/>
                      <a:pt x="767085" y="121017"/>
                      <a:pt x="763250" y="126163"/>
                    </a:cubicBezTo>
                    <a:cubicBezTo>
                      <a:pt x="749763" y="144428"/>
                      <a:pt x="761680" y="165678"/>
                      <a:pt x="805770" y="165678"/>
                    </a:cubicBezTo>
                    <a:lnTo>
                      <a:pt x="978527" y="165678"/>
                    </a:lnTo>
                    <a:lnTo>
                      <a:pt x="1019322" y="110264"/>
                    </a:lnTo>
                    <a:lnTo>
                      <a:pt x="774935" y="110264"/>
                    </a:lnTo>
                    <a:close/>
                  </a:path>
                </a:pathLst>
              </a:custGeom>
              <a:solidFill>
                <a:srgbClr val="D80613"/>
              </a:solidFill>
              <a:ln w="25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</p:grpSp>
      <p:pic>
        <p:nvPicPr>
          <p:cNvPr id="74" name="Picture 4" descr="Dla Twoich oszczędności | Kaufland">
            <a:extLst>
              <a:ext uri="{FF2B5EF4-FFF2-40B4-BE49-F238E27FC236}">
                <a16:creationId xmlns:a16="http://schemas.microsoft.com/office/drawing/2014/main" id="{E66688F5-2956-45B6-95BA-C9A39C321C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98" t="3696" r="25398" b="3696"/>
          <a:stretch/>
        </p:blipFill>
        <p:spPr bwMode="auto">
          <a:xfrm>
            <a:off x="4486160" y="1189608"/>
            <a:ext cx="401361" cy="39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6" descr="FM Logistic - Home | Facebook">
            <a:extLst>
              <a:ext uri="{FF2B5EF4-FFF2-40B4-BE49-F238E27FC236}">
                <a16:creationId xmlns:a16="http://schemas.microsoft.com/office/drawing/2014/main" id="{60C4B2C5-703B-4510-BDED-33E51C9AC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6134" y="1190035"/>
            <a:ext cx="393844" cy="39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>
            <a:extLst>
              <a:ext uri="{FF2B5EF4-FFF2-40B4-BE49-F238E27FC236}">
                <a16:creationId xmlns:a16="http://schemas.microsoft.com/office/drawing/2014/main" id="{A78B3348-36EC-4F06-A88B-3D1FA82C0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8867" y="4964962"/>
            <a:ext cx="527360" cy="40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>
            <a:extLst>
              <a:ext uri="{FF2B5EF4-FFF2-40B4-BE49-F238E27FC236}">
                <a16:creationId xmlns:a16="http://schemas.microsoft.com/office/drawing/2014/main" id="{8CECFD25-5F92-43F2-8C4C-F6F4C60E6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6912" y="6139100"/>
            <a:ext cx="706161" cy="31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>
            <a:extLst>
              <a:ext uri="{FF2B5EF4-FFF2-40B4-BE49-F238E27FC236}">
                <a16:creationId xmlns:a16="http://schemas.microsoft.com/office/drawing/2014/main" id="{28C40677-5AD1-494E-931C-7D1220EEC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3716" y="5071314"/>
            <a:ext cx="610046" cy="25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 descr="Avison Young - NIERUCHOMOŚCI (SPECJALIŚCI DS, POZYSKIWANIA GRUNTÓW),  NIERUCHOMOŚCI (AGENCJE), ADMINISTRACJA - DYREKCJA PRZEDSIĘBIORSTWA,  Warszawa - Avison Young w Warszawa - TEL: 222302... - PL105201351 - Lokalny  Infobel.PL">
            <a:extLst>
              <a:ext uri="{FF2B5EF4-FFF2-40B4-BE49-F238E27FC236}">
                <a16:creationId xmlns:a16="http://schemas.microsoft.com/office/drawing/2014/main" id="{EE62B8F8-977D-49EC-8E2F-5BF5B28611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95425" y="6118045"/>
            <a:ext cx="595961" cy="35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Sześciokąt 92">
            <a:extLst>
              <a:ext uri="{FF2B5EF4-FFF2-40B4-BE49-F238E27FC236}">
                <a16:creationId xmlns:a16="http://schemas.microsoft.com/office/drawing/2014/main" id="{6A3F87C1-0B28-46EC-9FB8-2563F0B79566}"/>
              </a:ext>
            </a:extLst>
          </p:cNvPr>
          <p:cNvSpPr/>
          <p:nvPr/>
        </p:nvSpPr>
        <p:spPr>
          <a:xfrm rot="16200000">
            <a:off x="9085844" y="4918125"/>
            <a:ext cx="1297767" cy="1144185"/>
          </a:xfrm>
          <a:prstGeom prst="hexagon">
            <a:avLst>
              <a:gd name="adj" fmla="val 29319"/>
              <a:gd name="vf" fmla="val 11547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6" name="Sześciokąt 95">
            <a:extLst>
              <a:ext uri="{FF2B5EF4-FFF2-40B4-BE49-F238E27FC236}">
                <a16:creationId xmlns:a16="http://schemas.microsoft.com/office/drawing/2014/main" id="{2ECF88F7-4EF2-4ACA-9358-3FF88038CBED}"/>
              </a:ext>
            </a:extLst>
          </p:cNvPr>
          <p:cNvSpPr/>
          <p:nvPr/>
        </p:nvSpPr>
        <p:spPr>
          <a:xfrm rot="16200000">
            <a:off x="9541199" y="2767756"/>
            <a:ext cx="1297769" cy="1144186"/>
          </a:xfrm>
          <a:prstGeom prst="hexagon">
            <a:avLst>
              <a:gd name="adj" fmla="val 29319"/>
              <a:gd name="vf" fmla="val 11547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7" name="Prostokąt 96">
            <a:extLst>
              <a:ext uri="{FF2B5EF4-FFF2-40B4-BE49-F238E27FC236}">
                <a16:creationId xmlns:a16="http://schemas.microsoft.com/office/drawing/2014/main" id="{FEA9B78A-4183-4A7D-A4CC-FF37EFD402E1}"/>
              </a:ext>
            </a:extLst>
          </p:cNvPr>
          <p:cNvSpPr/>
          <p:nvPr/>
        </p:nvSpPr>
        <p:spPr>
          <a:xfrm>
            <a:off x="9593434" y="3183820"/>
            <a:ext cx="1151633" cy="62593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pl-PL" sz="900">
                <a:solidFill>
                  <a:schemeClr val="bg2">
                    <a:lumMod val="25000"/>
                  </a:schemeClr>
                </a:solidFill>
              </a:rPr>
              <a:t>Uzyskanie finansowania w wysokości</a:t>
            </a:r>
            <a:br>
              <a:rPr lang="pl-PL" sz="90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1050" b="1">
                <a:solidFill>
                  <a:srgbClr val="684356"/>
                </a:solidFill>
              </a:rPr>
              <a:t>123.4</a:t>
            </a:r>
            <a:r>
              <a:rPr lang="pl-PL" sz="1050" b="1">
                <a:solidFill>
                  <a:srgbClr val="684356"/>
                </a:solidFill>
              </a:rPr>
              <a:t> M</a:t>
            </a:r>
            <a:r>
              <a:rPr lang="pl-PL" sz="1050" b="1">
                <a:solidFill>
                  <a:srgbClr val="91617C"/>
                </a:solidFill>
              </a:rPr>
              <a:t> €</a:t>
            </a:r>
          </a:p>
        </p:txBody>
      </p:sp>
      <p:sp>
        <p:nvSpPr>
          <p:cNvPr id="98" name="Prostokąt 97">
            <a:extLst>
              <a:ext uri="{FF2B5EF4-FFF2-40B4-BE49-F238E27FC236}">
                <a16:creationId xmlns:a16="http://schemas.microsoft.com/office/drawing/2014/main" id="{5E35C53C-0208-4054-A8F9-0A5C95259479}"/>
              </a:ext>
            </a:extLst>
          </p:cNvPr>
          <p:cNvSpPr/>
          <p:nvPr/>
        </p:nvSpPr>
        <p:spPr>
          <a:xfrm>
            <a:off x="9146431" y="5549336"/>
            <a:ext cx="1151633" cy="21584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pl-PL" sz="900" b="1">
                <a:solidFill>
                  <a:schemeClr val="bg2">
                    <a:lumMod val="25000"/>
                  </a:schemeClr>
                </a:solidFill>
              </a:rPr>
              <a:t>SPO uzyskane</a:t>
            </a:r>
            <a:endParaRPr lang="pl-PL" sz="1050" b="1">
              <a:solidFill>
                <a:srgbClr val="91617C"/>
              </a:solidFill>
            </a:endParaRPr>
          </a:p>
        </p:txBody>
      </p:sp>
      <p:cxnSp>
        <p:nvCxnSpPr>
          <p:cNvPr id="101" name="Łącznik prosty 100">
            <a:extLst>
              <a:ext uri="{FF2B5EF4-FFF2-40B4-BE49-F238E27FC236}">
                <a16:creationId xmlns:a16="http://schemas.microsoft.com/office/drawing/2014/main" id="{8C46F68E-4DD7-42E5-A513-7AB026446B19}"/>
              </a:ext>
            </a:extLst>
          </p:cNvPr>
          <p:cNvCxnSpPr>
            <a:cxnSpLocks/>
            <a:endCxn id="93" idx="0"/>
          </p:cNvCxnSpPr>
          <p:nvPr/>
        </p:nvCxnSpPr>
        <p:spPr>
          <a:xfrm>
            <a:off x="9502530" y="4512432"/>
            <a:ext cx="232198" cy="328901"/>
          </a:xfrm>
          <a:prstGeom prst="line">
            <a:avLst/>
          </a:prstGeom>
          <a:ln w="19050">
            <a:solidFill>
              <a:srgbClr val="828181">
                <a:alpha val="36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2" descr="Sustainalytics Logo Download - SVG - All Vector Logo">
            <a:extLst>
              <a:ext uri="{FF2B5EF4-FFF2-40B4-BE49-F238E27FC236}">
                <a16:creationId xmlns:a16="http://schemas.microsoft.com/office/drawing/2014/main" id="{4F1CF8D8-9CAE-4BE2-B6ED-A36C4026C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792" b="26792"/>
          <a:stretch/>
        </p:blipFill>
        <p:spPr bwMode="auto">
          <a:xfrm>
            <a:off x="9238130" y="5237438"/>
            <a:ext cx="993164" cy="25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Sześciokąt 64">
            <a:extLst>
              <a:ext uri="{FF2B5EF4-FFF2-40B4-BE49-F238E27FC236}">
                <a16:creationId xmlns:a16="http://schemas.microsoft.com/office/drawing/2014/main" id="{F630C479-5A6A-4B6A-9137-2E21D20DE1AF}"/>
              </a:ext>
            </a:extLst>
          </p:cNvPr>
          <p:cNvSpPr/>
          <p:nvPr/>
        </p:nvSpPr>
        <p:spPr>
          <a:xfrm rot="16200000">
            <a:off x="8252181" y="2767756"/>
            <a:ext cx="1297769" cy="1144186"/>
          </a:xfrm>
          <a:prstGeom prst="hexagon">
            <a:avLst>
              <a:gd name="adj" fmla="val 29319"/>
              <a:gd name="vf" fmla="val 11547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6" name="Prostokąt 65">
            <a:extLst>
              <a:ext uri="{FF2B5EF4-FFF2-40B4-BE49-F238E27FC236}">
                <a16:creationId xmlns:a16="http://schemas.microsoft.com/office/drawing/2014/main" id="{F37C9110-AA21-40E3-8440-0538CAB4EAED}"/>
              </a:ext>
            </a:extLst>
          </p:cNvPr>
          <p:cNvSpPr/>
          <p:nvPr/>
        </p:nvSpPr>
        <p:spPr>
          <a:xfrm>
            <a:off x="8308485" y="3183821"/>
            <a:ext cx="1151633" cy="62593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pl-PL" sz="900">
                <a:solidFill>
                  <a:schemeClr val="bg2">
                    <a:lumMod val="25000"/>
                  </a:schemeClr>
                </a:solidFill>
              </a:rPr>
              <a:t>Uzyskanie finansowania </a:t>
            </a:r>
            <a:r>
              <a:rPr lang="pl-PL" sz="900" b="1">
                <a:solidFill>
                  <a:schemeClr val="bg2">
                    <a:lumMod val="25000"/>
                  </a:schemeClr>
                </a:solidFill>
              </a:rPr>
              <a:t>EBOR</a:t>
            </a:r>
            <a:r>
              <a:rPr lang="pl-PL" sz="900">
                <a:solidFill>
                  <a:schemeClr val="bg2">
                    <a:lumMod val="25000"/>
                  </a:schemeClr>
                </a:solidFill>
              </a:rPr>
              <a:t> w wysokości</a:t>
            </a:r>
            <a:endParaRPr lang="pl-PL" sz="900" b="1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pl-PL" sz="1050" b="1">
                <a:solidFill>
                  <a:srgbClr val="91617C"/>
                </a:solidFill>
              </a:rPr>
              <a:t>72 M €</a:t>
            </a:r>
          </a:p>
        </p:txBody>
      </p:sp>
      <p:pic>
        <p:nvPicPr>
          <p:cNvPr id="107" name="Picture 2">
            <a:extLst>
              <a:ext uri="{FF2B5EF4-FFF2-40B4-BE49-F238E27FC236}">
                <a16:creationId xmlns:a16="http://schemas.microsoft.com/office/drawing/2014/main" id="{94BE0462-2482-0A22-112E-A3CD2D4FE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6446" y="2737615"/>
            <a:ext cx="847484" cy="52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" name="Grupa 111">
            <a:extLst>
              <a:ext uri="{FF2B5EF4-FFF2-40B4-BE49-F238E27FC236}">
                <a16:creationId xmlns:a16="http://schemas.microsoft.com/office/drawing/2014/main" id="{ECC8680A-C16A-3F8D-30D7-6165BA778F90}"/>
              </a:ext>
            </a:extLst>
          </p:cNvPr>
          <p:cNvGrpSpPr/>
          <p:nvPr/>
        </p:nvGrpSpPr>
        <p:grpSpPr>
          <a:xfrm>
            <a:off x="9947308" y="2787549"/>
            <a:ext cx="485549" cy="427949"/>
            <a:chOff x="10160696" y="2571248"/>
            <a:chExt cx="519275" cy="457674"/>
          </a:xfrm>
        </p:grpSpPr>
        <p:pic>
          <p:nvPicPr>
            <p:cNvPr id="113" name="Picture 2">
              <a:extLst>
                <a:ext uri="{FF2B5EF4-FFF2-40B4-BE49-F238E27FC236}">
                  <a16:creationId xmlns:a16="http://schemas.microsoft.com/office/drawing/2014/main" id="{4AA472BC-A896-131B-52F7-1ECA9C06F4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160696" y="2890704"/>
              <a:ext cx="519275" cy="138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" name="Picture 2">
              <a:extLst>
                <a:ext uri="{FF2B5EF4-FFF2-40B4-BE49-F238E27FC236}">
                  <a16:creationId xmlns:a16="http://schemas.microsoft.com/office/drawing/2014/main" id="{5BD011E9-5E8E-9226-CAEF-91609FE096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952" t="-553"/>
            <a:stretch/>
          </p:blipFill>
          <p:spPr bwMode="auto">
            <a:xfrm>
              <a:off x="10256809" y="2571248"/>
              <a:ext cx="327048" cy="305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1" name="pole tekstowe 130">
            <a:extLst>
              <a:ext uri="{FF2B5EF4-FFF2-40B4-BE49-F238E27FC236}">
                <a16:creationId xmlns:a16="http://schemas.microsoft.com/office/drawing/2014/main" id="{DECE8B7C-1382-2C3F-F8EF-BD7BA0693FE9}"/>
              </a:ext>
            </a:extLst>
          </p:cNvPr>
          <p:cNvSpPr txBox="1"/>
          <p:nvPr/>
        </p:nvSpPr>
        <p:spPr>
          <a:xfrm>
            <a:off x="10635333" y="3907319"/>
            <a:ext cx="1383140" cy="8617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i="0" u="none" strike="noStrike" kern="1200" cap="none" spc="0" normalizeH="0" baseline="0" noProof="0" dirty="0">
                <a:ln>
                  <a:noFill/>
                </a:ln>
                <a:solidFill>
                  <a:srgbClr val="5E364C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POTENCJALNE PRZYJĘCIE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1" i="0" u="none" strike="noStrike" kern="1200" cap="none" spc="0" normalizeH="0" baseline="0" noProof="0" dirty="0">
                <a:ln>
                  <a:noFill/>
                </a:ln>
                <a:solidFill>
                  <a:srgbClr val="5E36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FORMY</a:t>
            </a:r>
            <a:r>
              <a:rPr kumimoji="0" lang="pl-PL" sz="1000" i="0" u="none" strike="noStrike" kern="1200" cap="none" spc="0" normalizeH="0" baseline="0" noProof="0" dirty="0">
                <a:ln>
                  <a:noFill/>
                </a:ln>
                <a:solidFill>
                  <a:srgbClr val="5E36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1000" b="1" i="0" u="none" strike="noStrike" kern="1200" cap="none" spc="0" normalizeH="0" baseline="0" noProof="0" dirty="0">
                <a:ln>
                  <a:noFill/>
                </a:ln>
                <a:solidFill>
                  <a:srgbClr val="5E36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REIT W CZĘŚCI HOLDINGOWEJ POŁĄCZONE Z IPO</a:t>
            </a:r>
          </a:p>
        </p:txBody>
      </p:sp>
      <p:sp>
        <p:nvSpPr>
          <p:cNvPr id="132" name="Prostokąt 131">
            <a:extLst>
              <a:ext uri="{FF2B5EF4-FFF2-40B4-BE49-F238E27FC236}">
                <a16:creationId xmlns:a16="http://schemas.microsoft.com/office/drawing/2014/main" id="{17C362B4-F801-DB53-089F-7000BCBB09B4}"/>
              </a:ext>
            </a:extLst>
          </p:cNvPr>
          <p:cNvSpPr/>
          <p:nvPr/>
        </p:nvSpPr>
        <p:spPr>
          <a:xfrm>
            <a:off x="7792646" y="5393550"/>
            <a:ext cx="1119802" cy="474848"/>
          </a:xfrm>
          <a:prstGeom prst="rect">
            <a:avLst/>
          </a:prstGeom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pl-PL" sz="900">
                <a:solidFill>
                  <a:schemeClr val="bg2">
                    <a:lumMod val="25000"/>
                  </a:schemeClr>
                </a:solidFill>
              </a:rPr>
              <a:t>Audytorem Emitenta i Grupy Kapitałowej Emitenta </a:t>
            </a:r>
          </a:p>
        </p:txBody>
      </p:sp>
      <p:sp>
        <p:nvSpPr>
          <p:cNvPr id="2" name="Sześciokąt 1">
            <a:extLst>
              <a:ext uri="{FF2B5EF4-FFF2-40B4-BE49-F238E27FC236}">
                <a16:creationId xmlns:a16="http://schemas.microsoft.com/office/drawing/2014/main" id="{63C49416-B928-15B6-DACF-E6499D62AE1B}"/>
              </a:ext>
            </a:extLst>
          </p:cNvPr>
          <p:cNvSpPr/>
          <p:nvPr/>
        </p:nvSpPr>
        <p:spPr>
          <a:xfrm rot="16200000">
            <a:off x="9121110" y="2159003"/>
            <a:ext cx="859139" cy="805849"/>
          </a:xfrm>
          <a:prstGeom prst="hexagon">
            <a:avLst>
              <a:gd name="adj" fmla="val 29319"/>
              <a:gd name="vf" fmla="val 11547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0F6AD8F-3A76-3BBD-EB35-738145C0F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5482" y="2143168"/>
            <a:ext cx="510280" cy="31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ześciokąt 18">
            <a:extLst>
              <a:ext uri="{FF2B5EF4-FFF2-40B4-BE49-F238E27FC236}">
                <a16:creationId xmlns:a16="http://schemas.microsoft.com/office/drawing/2014/main" id="{433BA4EF-8017-0A39-40B6-A9A1FA29FA69}"/>
              </a:ext>
            </a:extLst>
          </p:cNvPr>
          <p:cNvSpPr/>
          <p:nvPr/>
        </p:nvSpPr>
        <p:spPr>
          <a:xfrm rot="16200000">
            <a:off x="10414662" y="2159003"/>
            <a:ext cx="859139" cy="805849"/>
          </a:xfrm>
          <a:prstGeom prst="hexagon">
            <a:avLst>
              <a:gd name="adj" fmla="val 29319"/>
              <a:gd name="vf" fmla="val 11547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0" name="Grupa 19">
            <a:extLst>
              <a:ext uri="{FF2B5EF4-FFF2-40B4-BE49-F238E27FC236}">
                <a16:creationId xmlns:a16="http://schemas.microsoft.com/office/drawing/2014/main" id="{5143A794-DE12-E251-374A-CAE2D0C2D8DF}"/>
              </a:ext>
            </a:extLst>
          </p:cNvPr>
          <p:cNvGrpSpPr/>
          <p:nvPr/>
        </p:nvGrpSpPr>
        <p:grpSpPr>
          <a:xfrm>
            <a:off x="10686907" y="2159296"/>
            <a:ext cx="314648" cy="261686"/>
            <a:chOff x="10160696" y="2571248"/>
            <a:chExt cx="519275" cy="457674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1D24CB8C-3100-65B2-CE7A-3202B0B338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160696" y="2890704"/>
              <a:ext cx="519275" cy="138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3FDCEC49-03AD-EAB5-38E8-29854B8B7C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952" t="-553"/>
            <a:stretch/>
          </p:blipFill>
          <p:spPr bwMode="auto">
            <a:xfrm>
              <a:off x="10256809" y="2571248"/>
              <a:ext cx="327048" cy="305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Prostokąt 22">
            <a:extLst>
              <a:ext uri="{FF2B5EF4-FFF2-40B4-BE49-F238E27FC236}">
                <a16:creationId xmlns:a16="http://schemas.microsoft.com/office/drawing/2014/main" id="{9E0AD999-362E-A2DE-417E-2A52956BB410}"/>
              </a:ext>
            </a:extLst>
          </p:cNvPr>
          <p:cNvSpPr/>
          <p:nvPr/>
        </p:nvSpPr>
        <p:spPr>
          <a:xfrm>
            <a:off x="8984805" y="2399354"/>
            <a:ext cx="1151633" cy="4964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pl-PL" sz="900" dirty="0">
                <a:solidFill>
                  <a:schemeClr val="bg2">
                    <a:lumMod val="25000"/>
                  </a:schemeClr>
                </a:solidFill>
              </a:rPr>
              <a:t>Dodatkowy 
finansowanie </a:t>
            </a:r>
            <a:br>
              <a:rPr lang="pl-PL" sz="9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050" b="1" dirty="0">
                <a:solidFill>
                  <a:srgbClr val="91617C"/>
                </a:solidFill>
              </a:rPr>
              <a:t>34,7 M €</a:t>
            </a:r>
          </a:p>
        </p:txBody>
      </p:sp>
      <p:pic>
        <p:nvPicPr>
          <p:cNvPr id="24" name="Grafika 23">
            <a:extLst>
              <a:ext uri="{FF2B5EF4-FFF2-40B4-BE49-F238E27FC236}">
                <a16:creationId xmlns:a16="http://schemas.microsoft.com/office/drawing/2014/main" id="{8A19E6D1-F8B9-7FCA-DFF5-2D9834AD9AA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258459" y="6133575"/>
            <a:ext cx="1480968" cy="344662"/>
          </a:xfrm>
          <a:prstGeom prst="rect">
            <a:avLst/>
          </a:prstGeom>
        </p:spPr>
      </p:pic>
      <p:pic>
        <p:nvPicPr>
          <p:cNvPr id="25" name="Obraz 24" descr="Obraz zawierający Grafika, tekst, Czcionka, logo&#10;&#10;Opis wygenerowany automatycznie">
            <a:extLst>
              <a:ext uri="{FF2B5EF4-FFF2-40B4-BE49-F238E27FC236}">
                <a16:creationId xmlns:a16="http://schemas.microsoft.com/office/drawing/2014/main" id="{BAF493A2-5972-30ED-1C46-8AB94DAD807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0013" y="5178031"/>
            <a:ext cx="1120078" cy="614088"/>
          </a:xfrm>
          <a:prstGeom prst="rect">
            <a:avLst/>
          </a:prstGeom>
        </p:spPr>
      </p:pic>
      <p:sp>
        <p:nvSpPr>
          <p:cNvPr id="26" name="Prostokąt 25">
            <a:extLst>
              <a:ext uri="{FF2B5EF4-FFF2-40B4-BE49-F238E27FC236}">
                <a16:creationId xmlns:a16="http://schemas.microsoft.com/office/drawing/2014/main" id="{5785828C-0DF7-226F-F6E8-145B1F1BEAD4}"/>
              </a:ext>
            </a:extLst>
          </p:cNvPr>
          <p:cNvSpPr/>
          <p:nvPr/>
        </p:nvSpPr>
        <p:spPr>
          <a:xfrm>
            <a:off x="10288089" y="2399354"/>
            <a:ext cx="1151633" cy="4964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pl-PL" sz="900">
                <a:solidFill>
                  <a:schemeClr val="bg2">
                    <a:lumMod val="25000"/>
                  </a:schemeClr>
                </a:solidFill>
              </a:rPr>
              <a:t>Dodatkowy 
finansowanie </a:t>
            </a:r>
            <a:br>
              <a:rPr lang="pl-PL" sz="90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050" b="1">
                <a:solidFill>
                  <a:srgbClr val="91617C"/>
                </a:solidFill>
              </a:rPr>
              <a:t>20 M €</a:t>
            </a:r>
          </a:p>
        </p:txBody>
      </p:sp>
    </p:spTree>
    <p:extLst>
      <p:ext uri="{BB962C8B-B14F-4D97-AF65-F5344CB8AC3E}">
        <p14:creationId xmlns:p14="http://schemas.microsoft.com/office/powerpoint/2010/main" val="2668762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0D8D275E-61C5-478C-B707-3318AF77B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STRUKTURA I ORGANIZACJA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AB8CE198-0DBA-4CE1-A851-267138EE9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3466" y="4007477"/>
            <a:ext cx="10029538" cy="2221404"/>
          </a:xfrm>
        </p:spPr>
        <p:txBody>
          <a:bodyPr/>
          <a:lstStyle/>
          <a:p>
            <a:r>
              <a:rPr lang="pl-PL"/>
              <a:t>DL INVEST GROUP</a:t>
            </a:r>
            <a:endParaRPr lang="pl-PL" b="1"/>
          </a:p>
        </p:txBody>
      </p:sp>
    </p:spTree>
    <p:extLst>
      <p:ext uri="{BB962C8B-B14F-4D97-AF65-F5344CB8AC3E}">
        <p14:creationId xmlns:p14="http://schemas.microsoft.com/office/powerpoint/2010/main" val="838855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rostokąt 50">
            <a:extLst>
              <a:ext uri="{FF2B5EF4-FFF2-40B4-BE49-F238E27FC236}">
                <a16:creationId xmlns:a16="http://schemas.microsoft.com/office/drawing/2014/main" id="{00E689E4-8FA7-F984-A9F3-EA25E4F66C32}"/>
              </a:ext>
            </a:extLst>
          </p:cNvPr>
          <p:cNvSpPr/>
          <p:nvPr/>
        </p:nvSpPr>
        <p:spPr>
          <a:xfrm>
            <a:off x="1133473" y="2790881"/>
            <a:ext cx="5166000" cy="1105386"/>
          </a:xfrm>
          <a:prstGeom prst="rect">
            <a:avLst/>
          </a:prstGeom>
          <a:solidFill>
            <a:srgbClr val="633F5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9106909D-3D31-E491-1B20-442D68EA0A0C}"/>
              </a:ext>
            </a:extLst>
          </p:cNvPr>
          <p:cNvSpPr/>
          <p:nvPr/>
        </p:nvSpPr>
        <p:spPr>
          <a:xfrm>
            <a:off x="6408115" y="1600382"/>
            <a:ext cx="5166000" cy="1105386"/>
          </a:xfrm>
          <a:prstGeom prst="rect">
            <a:avLst/>
          </a:prstGeom>
          <a:solidFill>
            <a:srgbClr val="633F5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9755E3E4-1710-54E1-F502-D52162D45FA4}"/>
              </a:ext>
            </a:extLst>
          </p:cNvPr>
          <p:cNvSpPr/>
          <p:nvPr/>
        </p:nvSpPr>
        <p:spPr>
          <a:xfrm>
            <a:off x="4643731" y="4734918"/>
            <a:ext cx="3428614" cy="1573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1C8592C6-EF50-3795-0D02-F8635DAD23D5}"/>
              </a:ext>
            </a:extLst>
          </p:cNvPr>
          <p:cNvSpPr/>
          <p:nvPr/>
        </p:nvSpPr>
        <p:spPr>
          <a:xfrm>
            <a:off x="8153989" y="4734918"/>
            <a:ext cx="3427200" cy="1573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7F76CDCC-35F7-D0DF-8941-CEE5A4F3B8AB}"/>
              </a:ext>
            </a:extLst>
          </p:cNvPr>
          <p:cNvSpPr/>
          <p:nvPr/>
        </p:nvSpPr>
        <p:spPr>
          <a:xfrm>
            <a:off x="1133473" y="4529096"/>
            <a:ext cx="10447716" cy="177882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C7AF231A-C2BC-D33E-3303-0E0C26950604}"/>
              </a:ext>
            </a:extLst>
          </p:cNvPr>
          <p:cNvSpPr txBox="1"/>
          <p:nvPr/>
        </p:nvSpPr>
        <p:spPr>
          <a:xfrm>
            <a:off x="5416683" y="4601555"/>
            <a:ext cx="25865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>
                <a:solidFill>
                  <a:srgbClr val="775567"/>
                </a:solidFill>
                <a:latin typeface="+mj-lt"/>
                <a:cs typeface="Segoe UI" panose="020B0502040204020203" pitchFamily="34" charset="0"/>
              </a:rPr>
              <a:t>Sebastian Lech - </a:t>
            </a:r>
            <a:r>
              <a:rPr lang="pl-PL" sz="1100" dirty="0">
                <a:solidFill>
                  <a:srgbClr val="775567"/>
                </a:solidFill>
                <a:latin typeface="+mj-lt"/>
                <a:cs typeface="Segoe UI" panose="020B0502040204020203" pitchFamily="34" charset="0"/>
              </a:rPr>
              <a:t>Dyrektor Operacyjny ds. Kontraktowania i Finansowania Inwestycji </a:t>
            </a:r>
            <a:br>
              <a:rPr lang="pl-PL" sz="10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" panose="020B0502040204020203" pitchFamily="34" charset="0"/>
              </a:rPr>
            </a:br>
            <a:r>
              <a:rPr lang="pl-PL" sz="9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" panose="020B0502040204020203" pitchFamily="34" charset="0"/>
              </a:rPr>
              <a:t>Posiada 14 letnie doświadczenie w korporacji STRABAG. Absolwent Prawa na UAM Poznań, zdobył tytuł L.L.M.  Master of German and </a:t>
            </a:r>
            <a:r>
              <a:rPr lang="pl-PL" sz="9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Segoe UI" panose="020B0502040204020203" pitchFamily="34" charset="0"/>
              </a:rPr>
              <a:t>Polish</a:t>
            </a:r>
            <a:r>
              <a:rPr lang="pl-PL" sz="9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" panose="020B0502040204020203" pitchFamily="34" charset="0"/>
              </a:rPr>
              <a:t> Law na Uniwersytecie Europejskim </a:t>
            </a:r>
            <a:r>
              <a:rPr lang="pl-PL" sz="9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Segoe UI" panose="020B0502040204020203" pitchFamily="34" charset="0"/>
              </a:rPr>
              <a:t>Viadrina</a:t>
            </a:r>
            <a:r>
              <a:rPr lang="pl-PL" sz="9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" panose="020B0502040204020203" pitchFamily="34" charset="0"/>
              </a:rPr>
              <a:t> Frankfurt Oder w DL Invest </a:t>
            </a:r>
            <a:r>
              <a:rPr lang="pl-PL" sz="9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Segoe UI" panose="020B0502040204020203" pitchFamily="34" charset="0"/>
              </a:rPr>
              <a:t>Group</a:t>
            </a:r>
            <a:r>
              <a:rPr lang="pl-PL" sz="9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" panose="020B0502040204020203" pitchFamily="34" charset="0"/>
              </a:rPr>
              <a:t> odpowiedzialny w za kontraktowanie i przygotowanie nowych inwestycji </a:t>
            </a: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CF47B911-A765-B891-61D4-9ECD24CFFF32}"/>
              </a:ext>
            </a:extLst>
          </p:cNvPr>
          <p:cNvSpPr txBox="1"/>
          <p:nvPr/>
        </p:nvSpPr>
        <p:spPr>
          <a:xfrm>
            <a:off x="1922828" y="4601555"/>
            <a:ext cx="270769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>
                <a:solidFill>
                  <a:srgbClr val="775567"/>
                </a:solidFill>
                <a:latin typeface="+mj-lt"/>
                <a:cs typeface="Segoe UI" panose="020B0502040204020203" pitchFamily="34" charset="0"/>
              </a:rPr>
              <a:t>Jakub </a:t>
            </a:r>
            <a:r>
              <a:rPr lang="pl-PL" sz="1100" b="1" dirty="0" err="1">
                <a:solidFill>
                  <a:srgbClr val="775567"/>
                </a:solidFill>
                <a:latin typeface="+mj-lt"/>
                <a:cs typeface="Segoe UI" panose="020B0502040204020203" pitchFamily="34" charset="0"/>
              </a:rPr>
              <a:t>Machul</a:t>
            </a:r>
            <a:r>
              <a:rPr lang="pl-PL" sz="1100" b="1" dirty="0">
                <a:solidFill>
                  <a:srgbClr val="775567"/>
                </a:solidFill>
                <a:latin typeface="+mj-lt"/>
                <a:cs typeface="Segoe UI" panose="020B0502040204020203" pitchFamily="34" charset="0"/>
              </a:rPr>
              <a:t> </a:t>
            </a:r>
            <a:br>
              <a:rPr lang="pl-PL" sz="1100" b="1" dirty="0">
                <a:solidFill>
                  <a:srgbClr val="775567"/>
                </a:solidFill>
                <a:latin typeface="+mj-lt"/>
                <a:cs typeface="Segoe UI" panose="020B0502040204020203" pitchFamily="34" charset="0"/>
              </a:rPr>
            </a:br>
            <a:r>
              <a:rPr lang="pl-PL" sz="1100" dirty="0">
                <a:solidFill>
                  <a:srgbClr val="775567"/>
                </a:solidFill>
                <a:latin typeface="+mj-lt"/>
                <a:cs typeface="Segoe UI" panose="020B0502040204020203" pitchFamily="34" charset="0"/>
              </a:rPr>
              <a:t>Kierownik ds. konsolidacji i finansów </a:t>
            </a:r>
          </a:p>
          <a:p>
            <a:r>
              <a:rPr lang="pl-PL" sz="9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" panose="020B0502040204020203" pitchFamily="34" charset="0"/>
              </a:rPr>
              <a:t>Absolwent Uniwersytetu UE w Katowicach. Ponad 13 lat doświadczenia w audycie (BIG 4 jako menedżer) </a:t>
            </a:r>
            <a:br>
              <a:rPr lang="pl-PL" sz="9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" panose="020B0502040204020203" pitchFamily="34" charset="0"/>
              </a:rPr>
            </a:br>
            <a:r>
              <a:rPr lang="pl-PL" sz="9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" panose="020B0502040204020203" pitchFamily="34" charset="0"/>
              </a:rPr>
              <a:t>w: spółkach GPW, konsolidacji, MSSF. Ekspert </a:t>
            </a:r>
            <a:br>
              <a:rPr lang="pl-PL" sz="9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" panose="020B0502040204020203" pitchFamily="34" charset="0"/>
              </a:rPr>
            </a:br>
            <a:r>
              <a:rPr lang="pl-PL" sz="9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" panose="020B0502040204020203" pitchFamily="34" charset="0"/>
              </a:rPr>
              <a:t>w dziedzinie finansów i rachunkowości, odpowiedzialny za finansowanie i konsolidację. Nadzór nad działem finansowo-księgowym. Finalizuje proces licencjonowania biegłego rewidenta.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+mj-lt"/>
              <a:cs typeface="Segoe UI" panose="020B0502040204020203" pitchFamily="34" charset="0"/>
            </a:endParaRPr>
          </a:p>
        </p:txBody>
      </p:sp>
      <p:pic>
        <p:nvPicPr>
          <p:cNvPr id="42" name="Obraz 41" descr="Obraz zawierający osoba, mężczyzna, kostium, noszenie&#10;&#10;Opis wygenerowany automatycznie">
            <a:extLst>
              <a:ext uri="{FF2B5EF4-FFF2-40B4-BE49-F238E27FC236}">
                <a16:creationId xmlns:a16="http://schemas.microsoft.com/office/drawing/2014/main" id="{63D92384-53E3-510E-DE1F-84AA9AFBB1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4272" y="5274494"/>
            <a:ext cx="1000095" cy="997806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EA1FF689-EB5A-988A-0AFD-89F81DBED6E5}"/>
              </a:ext>
            </a:extLst>
          </p:cNvPr>
          <p:cNvSpPr txBox="1"/>
          <p:nvPr/>
        </p:nvSpPr>
        <p:spPr>
          <a:xfrm>
            <a:off x="8865302" y="4601555"/>
            <a:ext cx="2637308" cy="142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>
                <a:solidFill>
                  <a:srgbClr val="775567"/>
                </a:solidFill>
                <a:latin typeface="+mj-lt"/>
                <a:cs typeface="Segoe UI" panose="020B0502040204020203" pitchFamily="34" charset="0"/>
              </a:rPr>
              <a:t>Dorota Tokar</a:t>
            </a:r>
          </a:p>
          <a:p>
            <a:r>
              <a:rPr lang="pl-PL" sz="1100" dirty="0">
                <a:solidFill>
                  <a:srgbClr val="775567"/>
                </a:solidFill>
                <a:latin typeface="+mj-lt"/>
                <a:cs typeface="Segoe UI" panose="020B0502040204020203" pitchFamily="34" charset="0"/>
              </a:rPr>
              <a:t>Zastępca Dyrektora Finansowego - </a:t>
            </a:r>
            <a:r>
              <a:rPr lang="pl-PL" sz="1100" dirty="0" err="1">
                <a:solidFill>
                  <a:srgbClr val="775567"/>
                </a:solidFill>
                <a:latin typeface="+mj-lt"/>
                <a:cs typeface="Segoe UI" panose="020B0502040204020203" pitchFamily="34" charset="0"/>
              </a:rPr>
              <a:t>Treasury</a:t>
            </a:r>
            <a:endParaRPr lang="pl-PL" sz="1100" dirty="0">
              <a:solidFill>
                <a:srgbClr val="775567"/>
              </a:solidFill>
              <a:latin typeface="+mj-lt"/>
              <a:cs typeface="Segoe UI" panose="020B0502040204020203" pitchFamily="34" charset="0"/>
            </a:endParaRPr>
          </a:p>
          <a:p>
            <a:pPr defTabSz="914377">
              <a:spcBef>
                <a:spcPct val="20000"/>
              </a:spcBef>
              <a:defRPr/>
            </a:pPr>
            <a:r>
              <a:rPr lang="pl-PL" sz="9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" panose="020B0502040204020203" pitchFamily="34" charset="0"/>
              </a:rPr>
              <a:t>Absolwentka Śląskiej Wyższej Szkoły Zarządzania, </a:t>
            </a:r>
            <a:br>
              <a:rPr lang="pl-PL" sz="9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" panose="020B0502040204020203" pitchFamily="34" charset="0"/>
              </a:rPr>
            </a:br>
            <a:r>
              <a:rPr lang="pl-PL" sz="9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" panose="020B0502040204020203" pitchFamily="34" charset="0"/>
              </a:rPr>
              <a:t>z ponad 17-letnim doświadczeniem, które zdobywała m.in. u węgierskiego inwestora </a:t>
            </a:r>
            <a:r>
              <a:rPr lang="pl-PL" sz="9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Segoe UI" panose="020B0502040204020203" pitchFamily="34" charset="0"/>
              </a:rPr>
              <a:t>TriGranit</a:t>
            </a:r>
            <a:r>
              <a:rPr lang="pl-PL" sz="9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" panose="020B0502040204020203" pitchFamily="34" charset="0"/>
              </a:rPr>
              <a:t> Development Corporation. Związany z DL Invest </a:t>
            </a:r>
            <a:r>
              <a:rPr lang="pl-PL" sz="9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Segoe UI" panose="020B0502040204020203" pitchFamily="34" charset="0"/>
              </a:rPr>
              <a:t>Group</a:t>
            </a:r>
            <a:r>
              <a:rPr lang="pl-PL" sz="9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" panose="020B0502040204020203" pitchFamily="34" charset="0"/>
              </a:rPr>
              <a:t> od 7 lat, obecnie pełni funkcję Zastępcy Dyrektora Finansowego odpowiedzialnego za obszar </a:t>
            </a:r>
            <a:r>
              <a:rPr lang="pl-PL" sz="9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Segoe UI" panose="020B0502040204020203" pitchFamily="34" charset="0"/>
              </a:rPr>
              <a:t>Treasury</a:t>
            </a:r>
            <a:r>
              <a:rPr lang="pl-PL" sz="9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" panose="020B0502040204020203" pitchFamily="34" charset="0"/>
              </a:rPr>
              <a:t>.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08CD5-C82F-5F10-BA11-0D0904F80B73}"/>
              </a:ext>
            </a:extLst>
          </p:cNvPr>
          <p:cNvSpPr/>
          <p:nvPr/>
        </p:nvSpPr>
        <p:spPr>
          <a:xfrm>
            <a:off x="1133472" y="1600382"/>
            <a:ext cx="5166000" cy="1105386"/>
          </a:xfrm>
          <a:prstGeom prst="rect">
            <a:avLst/>
          </a:prstGeom>
          <a:solidFill>
            <a:srgbClr val="633F5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0161519D-0040-B82D-2A8D-FF57E46CBC73}"/>
              </a:ext>
            </a:extLst>
          </p:cNvPr>
          <p:cNvSpPr txBox="1"/>
          <p:nvPr/>
        </p:nvSpPr>
        <p:spPr>
          <a:xfrm>
            <a:off x="2286283" y="1797405"/>
            <a:ext cx="36000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1200" b="1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Dominik Leszczyński - </a:t>
            </a:r>
            <a:r>
              <a:rPr lang="en-US" sz="1100" b="1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CEO, </a:t>
            </a:r>
            <a:r>
              <a:rPr lang="pl-PL" sz="1100" b="1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Założyciel</a:t>
            </a:r>
            <a:br>
              <a:rPr lang="pl-PL" sz="90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</a:br>
            <a:r>
              <a:rPr lang="pl-PL" sz="90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Odpowiedzialny za strategię oraz zarządzanie i nadzór nad poszczególnymi procesami Grupy. Działalność deweloperską prowadzi od 2004 roku, w 2006 roku założył fundusz nieruchomościowy pod nazwą DL Invest Group. Absolwent Wydziału Prawa i Administracji Uniwersytetu Śląskiego. </a:t>
            </a: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50E03B8B-6820-AC62-E08F-59C3596F8488}"/>
              </a:ext>
            </a:extLst>
          </p:cNvPr>
          <p:cNvSpPr txBox="1"/>
          <p:nvPr/>
        </p:nvSpPr>
        <p:spPr>
          <a:xfrm>
            <a:off x="7806797" y="1783555"/>
            <a:ext cx="3600000" cy="8586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1200" b="1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Wirginia Leszczyńska - </a:t>
            </a:r>
            <a:r>
              <a:rPr lang="en-US" sz="1100" b="1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COO,</a:t>
            </a:r>
            <a:r>
              <a:rPr lang="pl-PL" sz="1100" b="1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 Współzałożyciel</a:t>
            </a:r>
          </a:p>
          <a:p>
            <a:pPr defTabSz="914377">
              <a:spcBef>
                <a:spcPct val="20000"/>
              </a:spcBef>
              <a:defRPr/>
            </a:pPr>
            <a:r>
              <a:rPr lang="pl-PL" sz="90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Od ponad 10 lat pełni funkcje kierownicze w ramach DL Invest Group. Licencjonowany Zarządca Nieruchomości (nr licencji 26401). Specjalizuje się w komercjalizacji nieruchomości logistycznych. Absolwentka Uniwersytetu Ekonomicznego w Katowicach.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E2F6F754-D110-7285-42BC-03939E0820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559"/>
          <a:stretch/>
        </p:blipFill>
        <p:spPr>
          <a:xfrm>
            <a:off x="6721235" y="1715325"/>
            <a:ext cx="769869" cy="990443"/>
          </a:xfrm>
          <a:prstGeom prst="rect">
            <a:avLst/>
          </a:prstGeom>
        </p:spPr>
      </p:pic>
      <p:sp>
        <p:nvSpPr>
          <p:cNvPr id="20" name="Tytuł 2">
            <a:extLst>
              <a:ext uri="{FF2B5EF4-FFF2-40B4-BE49-F238E27FC236}">
                <a16:creationId xmlns:a16="http://schemas.microsoft.com/office/drawing/2014/main" id="{EBED9639-3610-A288-6D90-96C7E1928ED5}"/>
              </a:ext>
            </a:extLst>
          </p:cNvPr>
          <p:cNvSpPr txBox="1">
            <a:spLocks/>
          </p:cNvSpPr>
          <p:nvPr/>
        </p:nvSpPr>
        <p:spPr>
          <a:xfrm>
            <a:off x="1133474" y="4038645"/>
            <a:ext cx="10447716" cy="3418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633F53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pl-PL" sz="2000" dirty="0"/>
              <a:t>PRACOWNICY FINANSOWI</a:t>
            </a:r>
          </a:p>
        </p:txBody>
      </p:sp>
      <p:sp>
        <p:nvSpPr>
          <p:cNvPr id="21" name="Tytuł 2">
            <a:extLst>
              <a:ext uri="{FF2B5EF4-FFF2-40B4-BE49-F238E27FC236}">
                <a16:creationId xmlns:a16="http://schemas.microsoft.com/office/drawing/2014/main" id="{824F57D3-B9D3-D8F2-7243-92ABE00ACB51}"/>
              </a:ext>
            </a:extLst>
          </p:cNvPr>
          <p:cNvSpPr txBox="1">
            <a:spLocks/>
          </p:cNvSpPr>
          <p:nvPr/>
        </p:nvSpPr>
        <p:spPr>
          <a:xfrm>
            <a:off x="1133475" y="1124508"/>
            <a:ext cx="10448926" cy="359254"/>
          </a:xfrm>
          <a:prstGeom prst="rect">
            <a:avLst/>
          </a:prstGeom>
          <a:solidFill>
            <a:srgbClr val="633F5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633F53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pl-PL" sz="2000" dirty="0">
                <a:solidFill>
                  <a:schemeClr val="bg1"/>
                </a:solidFill>
              </a:rPr>
              <a:t>ZARZĄD</a:t>
            </a:r>
          </a:p>
        </p:txBody>
      </p:sp>
      <p:pic>
        <p:nvPicPr>
          <p:cNvPr id="18" name="Obraz 17" descr="Obraz zawierający osoba, wewnątrz, okulary&#10;&#10;Opis wygenerowany automatycznie">
            <a:extLst>
              <a:ext uri="{FF2B5EF4-FFF2-40B4-BE49-F238E27FC236}">
                <a16:creationId xmlns:a16="http://schemas.microsoft.com/office/drawing/2014/main" id="{A123B5C0-3E13-3795-9EE7-EF8D6C8350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1557" y="5142862"/>
            <a:ext cx="871705" cy="1154444"/>
          </a:xfrm>
          <a:prstGeom prst="rect">
            <a:avLst/>
          </a:prstGeom>
        </p:spPr>
      </p:pic>
      <p:sp>
        <p:nvSpPr>
          <p:cNvPr id="31" name="Prostokąt 30">
            <a:extLst>
              <a:ext uri="{FF2B5EF4-FFF2-40B4-BE49-F238E27FC236}">
                <a16:creationId xmlns:a16="http://schemas.microsoft.com/office/drawing/2014/main" id="{9FA7C40B-95BB-67E1-98AA-9F0D5FF919E4}"/>
              </a:ext>
            </a:extLst>
          </p:cNvPr>
          <p:cNvSpPr/>
          <p:nvPr/>
        </p:nvSpPr>
        <p:spPr>
          <a:xfrm>
            <a:off x="6409327" y="2791824"/>
            <a:ext cx="5166000" cy="1104443"/>
          </a:xfrm>
          <a:prstGeom prst="rect">
            <a:avLst/>
          </a:prstGeom>
          <a:solidFill>
            <a:srgbClr val="633F5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6" name="Obraz 45">
            <a:extLst>
              <a:ext uri="{FF2B5EF4-FFF2-40B4-BE49-F238E27FC236}">
                <a16:creationId xmlns:a16="http://schemas.microsoft.com/office/drawing/2014/main" id="{8BE37D96-419B-4940-5010-3F7EB0D413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94" t="-3884" r="-1"/>
          <a:stretch/>
        </p:blipFill>
        <p:spPr>
          <a:xfrm>
            <a:off x="1324653" y="2843706"/>
            <a:ext cx="752838" cy="1052561"/>
          </a:xfrm>
          <a:prstGeom prst="rect">
            <a:avLst/>
          </a:prstGeom>
        </p:spPr>
      </p:pic>
      <p:pic>
        <p:nvPicPr>
          <p:cNvPr id="48" name="Obraz 47">
            <a:extLst>
              <a:ext uri="{FF2B5EF4-FFF2-40B4-BE49-F238E27FC236}">
                <a16:creationId xmlns:a16="http://schemas.microsoft.com/office/drawing/2014/main" id="{3394CB65-8C21-2360-97EE-E287B1548E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90000"/>
                    </a14:imgEffect>
                    <a14:imgEffect>
                      <a14:brightnessContrast bright="15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891" r="-2804"/>
          <a:stretch/>
        </p:blipFill>
        <p:spPr>
          <a:xfrm flipH="1">
            <a:off x="6721235" y="2843116"/>
            <a:ext cx="845321" cy="1053151"/>
          </a:xfrm>
          <a:prstGeom prst="rect">
            <a:avLst/>
          </a:prstGeom>
        </p:spPr>
      </p:pic>
      <p:sp>
        <p:nvSpPr>
          <p:cNvPr id="61" name="TextBox 22">
            <a:extLst>
              <a:ext uri="{FF2B5EF4-FFF2-40B4-BE49-F238E27FC236}">
                <a16:creationId xmlns:a16="http://schemas.microsoft.com/office/drawing/2014/main" id="{3D2213C9-3A62-862C-6546-3A8BBA6BF961}"/>
              </a:ext>
            </a:extLst>
          </p:cNvPr>
          <p:cNvSpPr txBox="1"/>
          <p:nvPr/>
        </p:nvSpPr>
        <p:spPr>
          <a:xfrm>
            <a:off x="7806797" y="3020819"/>
            <a:ext cx="3600000" cy="835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b="1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Aneta Kulik - Prokurent</a:t>
            </a:r>
            <a:endParaRPr lang="en-US" sz="1050" b="1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  <a:p>
            <a:pPr defTabSz="914377">
              <a:spcBef>
                <a:spcPct val="20000"/>
              </a:spcBef>
              <a:defRPr/>
            </a:pPr>
            <a:r>
              <a:rPr lang="pl-PL" sz="90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Absolwentka Uniwersytetu Śląskiego w Katowicach i ESDES Business School w Lyonie. Posiada wieloletnie doświadczenie związane z pełnieniem funkcji zarządzających w sektorze finansowym. Od ponad 5 lat związana z DL Invest Group jako dyrektor działu komercjalizacji obiektów.</a:t>
            </a:r>
            <a:endParaRPr lang="en-US" sz="900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63" name="TextBox 22">
            <a:extLst>
              <a:ext uri="{FF2B5EF4-FFF2-40B4-BE49-F238E27FC236}">
                <a16:creationId xmlns:a16="http://schemas.microsoft.com/office/drawing/2014/main" id="{E3EAC370-1175-B291-C132-2F3F084F5867}"/>
              </a:ext>
            </a:extLst>
          </p:cNvPr>
          <p:cNvSpPr txBox="1"/>
          <p:nvPr/>
        </p:nvSpPr>
        <p:spPr>
          <a:xfrm>
            <a:off x="2286283" y="2946183"/>
            <a:ext cx="3600000" cy="984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1100" b="1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Tomasz Brodzki - </a:t>
            </a:r>
            <a:r>
              <a:rPr lang="en-US" sz="1100" b="1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CPO</a:t>
            </a:r>
            <a:r>
              <a:rPr lang="en-US" sz="110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, </a:t>
            </a:r>
            <a:r>
              <a:rPr lang="pl-PL" sz="1100" b="1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Wiceprezes Zarządu ds. Realizacji Inwestycji</a:t>
            </a:r>
            <a:endParaRPr lang="en-US" sz="1100" b="1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  <a:p>
            <a:r>
              <a:rPr lang="pl-PL" sz="90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Od wielu lat związany z DL Invest Group, gdzie pełni funkcje kierownicze. Odpowiedzialny za prawidłowy przebieg procesów budowlanych. Mgr inż. Budownictwa i Ekonomii, posiada ponad 20-letnie doświadczenie w branży budowlanej m.in. przy projektach Lidl, Metro Group.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9C1C597-45B6-9C9D-92A3-2925F722C8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4"/>
          <a:stretch/>
        </p:blipFill>
        <p:spPr>
          <a:xfrm>
            <a:off x="1284396" y="1691786"/>
            <a:ext cx="741654" cy="1013982"/>
          </a:xfrm>
          <a:prstGeom prst="rect">
            <a:avLst/>
          </a:prstGeom>
          <a:effectLst>
            <a:glow>
              <a:srgbClr val="6C4C5D"/>
            </a:glow>
            <a:softEdge rad="0"/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4A14AD7D-72A2-3EF1-97D8-ABBC6BCFD0B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90"/>
          <a:stretch/>
        </p:blipFill>
        <p:spPr>
          <a:xfrm>
            <a:off x="1095179" y="5212704"/>
            <a:ext cx="947787" cy="107133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18BDE0A-DE37-367F-5F44-3A9CBA675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151" y="494587"/>
            <a:ext cx="7739424" cy="523871"/>
          </a:xfrm>
        </p:spPr>
        <p:txBody>
          <a:bodyPr>
            <a:normAutofit fontScale="90000"/>
          </a:bodyPr>
          <a:lstStyle/>
          <a:p>
            <a:r>
              <a:rPr lang="pl-PL"/>
              <a:t>STABILNA KADRA ZARZĄDZAJĄCA
</a:t>
            </a:r>
          </a:p>
        </p:txBody>
      </p:sp>
    </p:spTree>
    <p:extLst>
      <p:ext uri="{BB962C8B-B14F-4D97-AF65-F5344CB8AC3E}">
        <p14:creationId xmlns:p14="http://schemas.microsoft.com/office/powerpoint/2010/main" val="218858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5B510B63-ED4C-4561-8218-0B05F4440083}"/>
              </a:ext>
            </a:extLst>
          </p:cNvPr>
          <p:cNvSpPr/>
          <p:nvPr/>
        </p:nvSpPr>
        <p:spPr>
          <a:xfrm>
            <a:off x="1132645" y="2176682"/>
            <a:ext cx="6616895" cy="1366026"/>
          </a:xfrm>
          <a:prstGeom prst="rect">
            <a:avLst/>
          </a:prstGeom>
          <a:solidFill>
            <a:schemeClr val="bg1"/>
          </a:solidFill>
          <a:ln w="19050">
            <a:solidFill>
              <a:srgbClr val="633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CB7D0E5-4125-4FE8-BCE1-F58AFE6C9BD2}"/>
              </a:ext>
            </a:extLst>
          </p:cNvPr>
          <p:cNvSpPr/>
          <p:nvPr/>
        </p:nvSpPr>
        <p:spPr>
          <a:xfrm>
            <a:off x="1429685" y="2417331"/>
            <a:ext cx="2735671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038" indent="-173038">
              <a:spcBef>
                <a:spcPts val="600"/>
              </a:spcBef>
              <a:buFont typeface="+mj-lt"/>
              <a:buAutoNum type="arabicPeriod"/>
              <a:tabLst>
                <a:tab pos="266700" algn="l"/>
              </a:tabLst>
            </a:pPr>
            <a:r>
              <a:rPr lang="pl-PL" sz="1100" b="1">
                <a:solidFill>
                  <a:srgbClr val="633F53"/>
                </a:solidFill>
              </a:rPr>
              <a:t>ROZPOZNANIE POTRZEB NAJEMCY
ANALIZA MOŻLIWOŚCI
ZARZĄDZANIE PROCESAMI
OCENA I DOSKONALENIE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8ABD1138-49DA-42D8-96B0-9FD5062B0917}"/>
              </a:ext>
            </a:extLst>
          </p:cNvPr>
          <p:cNvSpPr/>
          <p:nvPr/>
        </p:nvSpPr>
        <p:spPr>
          <a:xfrm>
            <a:off x="4812800" y="2501626"/>
            <a:ext cx="28102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800"/>
              </a:spcBef>
            </a:pPr>
            <a:r>
              <a:rPr lang="pl-PL" sz="1400" b="1">
                <a:solidFill>
                  <a:srgbClr val="633F53"/>
                </a:solidFill>
              </a:rPr>
              <a:t>RELACJE BIZNESOWE OPARTE NA SZACUNKU I ZAUFANIU ORAZ WZROŚCIE WARTOŚCI NIERUCHOMOŚCI</a:t>
            </a:r>
          </a:p>
        </p:txBody>
      </p:sp>
      <p:sp>
        <p:nvSpPr>
          <p:cNvPr id="25" name="Dowolny kształt: kształt 24">
            <a:extLst>
              <a:ext uri="{FF2B5EF4-FFF2-40B4-BE49-F238E27FC236}">
                <a16:creationId xmlns:a16="http://schemas.microsoft.com/office/drawing/2014/main" id="{BE4DFE6D-B2C2-9FF9-2391-DE164037B07C}"/>
              </a:ext>
            </a:extLst>
          </p:cNvPr>
          <p:cNvSpPr/>
          <p:nvPr/>
        </p:nvSpPr>
        <p:spPr>
          <a:xfrm>
            <a:off x="4316312" y="2404149"/>
            <a:ext cx="395827" cy="1015770"/>
          </a:xfrm>
          <a:custGeom>
            <a:avLst/>
            <a:gdLst>
              <a:gd name="connsiteX0" fmla="*/ 0 w 418060"/>
              <a:gd name="connsiteY0" fmla="*/ 3168130 h 3168130"/>
              <a:gd name="connsiteX1" fmla="*/ 0 w 418060"/>
              <a:gd name="connsiteY1" fmla="*/ 2898014 h 3168130"/>
              <a:gd name="connsiteX2" fmla="*/ 346772 w 418060"/>
              <a:gd name="connsiteY2" fmla="*/ 1584066 h 3168130"/>
              <a:gd name="connsiteX3" fmla="*/ 0 w 418060"/>
              <a:gd name="connsiteY3" fmla="*/ 270116 h 3168130"/>
              <a:gd name="connsiteX4" fmla="*/ 0 w 418060"/>
              <a:gd name="connsiteY4" fmla="*/ 0 h 3168130"/>
              <a:gd name="connsiteX5" fmla="*/ 418060 w 418060"/>
              <a:gd name="connsiteY5" fmla="*/ 1584066 h 3168130"/>
              <a:gd name="connsiteX6" fmla="*/ 0 w 418060"/>
              <a:gd name="connsiteY6" fmla="*/ 3168130 h 316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060" h="3168130">
                <a:moveTo>
                  <a:pt x="0" y="3168130"/>
                </a:moveTo>
                <a:lnTo>
                  <a:pt x="0" y="2898014"/>
                </a:lnTo>
                <a:lnTo>
                  <a:pt x="346772" y="1584066"/>
                </a:lnTo>
                <a:lnTo>
                  <a:pt x="0" y="270116"/>
                </a:lnTo>
                <a:lnTo>
                  <a:pt x="0" y="0"/>
                </a:lnTo>
                <a:lnTo>
                  <a:pt x="418060" y="1584066"/>
                </a:lnTo>
                <a:lnTo>
                  <a:pt x="0" y="3168130"/>
                </a:lnTo>
                <a:close/>
              </a:path>
            </a:pathLst>
          </a:custGeom>
          <a:solidFill>
            <a:srgbClr val="633F53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sz="110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DFF222FF-DA84-3B59-07EC-56F13461AB71}"/>
              </a:ext>
            </a:extLst>
          </p:cNvPr>
          <p:cNvSpPr/>
          <p:nvPr/>
        </p:nvSpPr>
        <p:spPr>
          <a:xfrm>
            <a:off x="10164853" y="380510"/>
            <a:ext cx="1634101" cy="691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rostokąt: zaokrąglone rogi 29">
            <a:extLst>
              <a:ext uri="{FF2B5EF4-FFF2-40B4-BE49-F238E27FC236}">
                <a16:creationId xmlns:a16="http://schemas.microsoft.com/office/drawing/2014/main" id="{F968B021-5F22-F19A-F10F-3E57D938C2DD}"/>
              </a:ext>
            </a:extLst>
          </p:cNvPr>
          <p:cNvSpPr/>
          <p:nvPr/>
        </p:nvSpPr>
        <p:spPr>
          <a:xfrm>
            <a:off x="6476655" y="5115010"/>
            <a:ext cx="2520000" cy="124856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171450" lvl="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pl-PL" sz="8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171450" lvl="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pl-PL" sz="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Dzięki własnemu generalnemu wykonawcy i biuru projektowemu, możliwość wdrożenia przez najemcę zmian w trakcje realizacji oraz po oddaniu do użytku projektu 
stabilizacja projektu poprzez wdrażanie rozwiązań po realizacyjnych dostosowujący projekt do potrzeb najemcy</a:t>
            </a:r>
          </a:p>
        </p:txBody>
      </p:sp>
      <p:sp>
        <p:nvSpPr>
          <p:cNvPr id="31" name="Prostokąt: zaokrąglone rogi 30">
            <a:extLst>
              <a:ext uri="{FF2B5EF4-FFF2-40B4-BE49-F238E27FC236}">
                <a16:creationId xmlns:a16="http://schemas.microsoft.com/office/drawing/2014/main" id="{38AF687B-CA8D-5B32-91DB-0AE7C3FA45A3}"/>
              </a:ext>
            </a:extLst>
          </p:cNvPr>
          <p:cNvSpPr/>
          <p:nvPr/>
        </p:nvSpPr>
        <p:spPr>
          <a:xfrm>
            <a:off x="9143133" y="5082766"/>
            <a:ext cx="2520000" cy="12808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marL="171450" lvl="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pl-PL" sz="8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171450" lvl="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pl-PL" sz="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optymalizacja kosztów utrzymania projektu
zapewnienie najwyższej jakości użytkowania i</a:t>
            </a:r>
            <a:r>
              <a:rPr lang="pl-PL" sz="800" b="1" i="1">
                <a:solidFill>
                  <a:srgbClr val="633F53"/>
                </a:solidFill>
                <a:ea typeface="Calibri" panose="020F0502020204030204" pitchFamily="34" charset="0"/>
              </a:rPr>
              <a:t> </a:t>
            </a:r>
            <a:r>
              <a:rPr lang="pl-PL" sz="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bezpieczeństwa</a:t>
            </a:r>
          </a:p>
          <a:p>
            <a:pPr marL="171450" lvl="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pl-PL" sz="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nadzór nad przeglądami i obsługą techniczną wynajmowanej powierzchni
gwarancja serwisu 24h w ramach usługi DL </a:t>
            </a:r>
            <a:r>
              <a:rPr lang="pl-PL" sz="8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Welcome</a:t>
            </a:r>
            <a:endParaRPr lang="pl-PL" sz="8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171450" lvl="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pl-PL" sz="8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171450" lvl="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pl-PL" sz="8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2" name="Prostokąt: zaokrąglone rogi 31">
            <a:extLst>
              <a:ext uri="{FF2B5EF4-FFF2-40B4-BE49-F238E27FC236}">
                <a16:creationId xmlns:a16="http://schemas.microsoft.com/office/drawing/2014/main" id="{5391CA23-5648-253B-9057-0A5B21C09780}"/>
              </a:ext>
            </a:extLst>
          </p:cNvPr>
          <p:cNvSpPr/>
          <p:nvPr/>
        </p:nvSpPr>
        <p:spPr>
          <a:xfrm>
            <a:off x="1132645" y="5120075"/>
            <a:ext cx="2520000" cy="12435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marL="171450" lvl="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pl-PL" sz="8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171450" lvl="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pl-PL" sz="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identyfikacja rynku lokalnego pod kątem dostępnych lokalizacji, rynku pracy, infrastruktury
</a:t>
            </a:r>
            <a:r>
              <a:rPr lang="en-US" sz="8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identyfikacja</a:t>
            </a:r>
            <a:r>
              <a:rPr lang="en-US" sz="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8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kluczowych</a:t>
            </a:r>
            <a:r>
              <a:rPr lang="en-US" sz="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8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potrzeb</a:t>
            </a:r>
            <a:r>
              <a:rPr lang="en-US" sz="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8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klienta</a:t>
            </a:r>
            <a:endParaRPr lang="pl-PL" sz="8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171450" lvl="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pl-PL" sz="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przygotowanie optymalnej koncepcji funkcjonalnej projektu</a:t>
            </a:r>
            <a:endParaRPr lang="pl-PL" sz="800" b="1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3" name="Prostokąt: zaokrąglone rogi 32">
            <a:extLst>
              <a:ext uri="{FF2B5EF4-FFF2-40B4-BE49-F238E27FC236}">
                <a16:creationId xmlns:a16="http://schemas.microsoft.com/office/drawing/2014/main" id="{3111DEB1-6091-C577-CC6E-4052B0B6F6D2}"/>
              </a:ext>
            </a:extLst>
          </p:cNvPr>
          <p:cNvSpPr/>
          <p:nvPr/>
        </p:nvSpPr>
        <p:spPr>
          <a:xfrm>
            <a:off x="3832555" y="5082764"/>
            <a:ext cx="2520000" cy="128081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marL="171450" lvl="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pl-PL" sz="8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171450" lvl="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pl-PL" sz="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przygotowanie projektu budowlanego zgodnie z</a:t>
            </a:r>
            <a:r>
              <a:rPr lang="pl-PL" sz="800" b="1" i="1">
                <a:solidFill>
                  <a:srgbClr val="633F53"/>
                </a:solidFill>
                <a:ea typeface="Calibri" panose="020F0502020204030204" pitchFamily="34" charset="0"/>
              </a:rPr>
              <a:t> </a:t>
            </a:r>
            <a:r>
              <a:rPr lang="pl-PL" sz="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oczekiwaniami klienta
analiza oddziaływania projektu na środowisko</a:t>
            </a:r>
          </a:p>
          <a:p>
            <a:pPr marL="171450" lvl="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pl-PL" sz="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opracowanie zoptymalizowanego budżetu i</a:t>
            </a:r>
            <a:r>
              <a:rPr lang="pl-PL" sz="800" b="1" i="1">
                <a:solidFill>
                  <a:srgbClr val="633F53"/>
                </a:solidFill>
                <a:ea typeface="Calibri" panose="020F0502020204030204" pitchFamily="34" charset="0"/>
              </a:rPr>
              <a:t> </a:t>
            </a:r>
            <a:r>
              <a:rPr lang="pl-PL" sz="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harmonogramu realizacji projektu</a:t>
            </a:r>
          </a:p>
        </p:txBody>
      </p:sp>
      <p:sp>
        <p:nvSpPr>
          <p:cNvPr id="34" name="Prostokąt: zaokrąglone rogi 33">
            <a:extLst>
              <a:ext uri="{FF2B5EF4-FFF2-40B4-BE49-F238E27FC236}">
                <a16:creationId xmlns:a16="http://schemas.microsoft.com/office/drawing/2014/main" id="{518E8C33-E9E1-2AF7-9C79-35FFAD82F1AD}"/>
              </a:ext>
            </a:extLst>
          </p:cNvPr>
          <p:cNvSpPr/>
          <p:nvPr/>
        </p:nvSpPr>
        <p:spPr>
          <a:xfrm>
            <a:off x="1132645" y="4575405"/>
            <a:ext cx="2520000" cy="694593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>
            <a:noAutofit/>
          </a:bodyPr>
          <a:lstStyle/>
          <a:p>
            <a:r>
              <a:rPr lang="pl-PL" sz="1100" b="1">
                <a:solidFill>
                  <a:schemeClr val="bg1"/>
                </a:solidFill>
                <a:latin typeface="+mj-lt"/>
              </a:rPr>
              <a:t>DZIAŁ:  </a:t>
            </a:r>
            <a:r>
              <a:rPr lang="pl-PL" sz="1100">
                <a:solidFill>
                  <a:schemeClr val="bg1"/>
                </a:solidFill>
                <a:latin typeface="+mj-lt"/>
              </a:rPr>
              <a:t>EKSPANSA</a:t>
            </a:r>
            <a:r>
              <a:rPr lang="en-US" sz="1100">
                <a:solidFill>
                  <a:schemeClr val="bg1"/>
                </a:solidFill>
                <a:latin typeface="+mj-lt"/>
              </a:rPr>
              <a:t>, KOMERCJALIZACJA, PROJEKTOWANIE</a:t>
            </a:r>
            <a:endParaRPr lang="pl-PL" sz="11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3F53C00A-8133-E5C6-9961-AEDBF0D36CF1}"/>
              </a:ext>
            </a:extLst>
          </p:cNvPr>
          <p:cNvSpPr/>
          <p:nvPr/>
        </p:nvSpPr>
        <p:spPr>
          <a:xfrm>
            <a:off x="3832555" y="4575405"/>
            <a:ext cx="2520000" cy="694593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>
            <a:noAutofit/>
          </a:bodyPr>
          <a:lstStyle/>
          <a:p>
            <a:r>
              <a:rPr lang="en-US" sz="1100" b="1">
                <a:solidFill>
                  <a:schemeClr val="bg1"/>
                </a:solidFill>
                <a:latin typeface="+mj-lt"/>
              </a:rPr>
              <a:t>D</a:t>
            </a:r>
            <a:r>
              <a:rPr lang="pl-PL" sz="1100" b="1">
                <a:solidFill>
                  <a:schemeClr val="bg1"/>
                </a:solidFill>
                <a:latin typeface="+mj-lt"/>
              </a:rPr>
              <a:t>ZIAŁ: </a:t>
            </a:r>
            <a:r>
              <a:rPr lang="en-US" sz="1100">
                <a:solidFill>
                  <a:schemeClr val="bg1"/>
                </a:solidFill>
                <a:latin typeface="+mj-lt"/>
              </a:rPr>
              <a:t>PROJEKT,</a:t>
            </a:r>
            <a:r>
              <a:rPr lang="pl-PL" sz="1100">
                <a:solidFill>
                  <a:schemeClr val="bg1"/>
                </a:solidFill>
                <a:latin typeface="+mj-lt"/>
              </a:rPr>
              <a:t> </a:t>
            </a:r>
            <a:r>
              <a:rPr lang="en-US" sz="1100">
                <a:solidFill>
                  <a:schemeClr val="bg1"/>
                </a:solidFill>
                <a:latin typeface="+mj-lt"/>
              </a:rPr>
              <a:t>GENERALNY WYKONAWCA, KOMERCJALIZACJA</a:t>
            </a:r>
            <a:endParaRPr lang="pl-PL" sz="11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" name="Prostokąt: zaokrąglone rogi 35">
            <a:extLst>
              <a:ext uri="{FF2B5EF4-FFF2-40B4-BE49-F238E27FC236}">
                <a16:creationId xmlns:a16="http://schemas.microsoft.com/office/drawing/2014/main" id="{69EBCB0B-62BA-42D8-52F0-D16E7F926F83}"/>
              </a:ext>
            </a:extLst>
          </p:cNvPr>
          <p:cNvSpPr/>
          <p:nvPr/>
        </p:nvSpPr>
        <p:spPr>
          <a:xfrm>
            <a:off x="6476655" y="4575405"/>
            <a:ext cx="2520000" cy="694593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>
            <a:noAutofit/>
          </a:bodyPr>
          <a:lstStyle/>
          <a:p>
            <a:r>
              <a:rPr lang="pl-PL" sz="1100" b="1">
                <a:solidFill>
                  <a:schemeClr val="bg1"/>
                </a:solidFill>
                <a:latin typeface="+mj-lt"/>
              </a:rPr>
              <a:t>DZIAŁ:  </a:t>
            </a:r>
            <a:r>
              <a:rPr lang="pl-PL" sz="1100">
                <a:solidFill>
                  <a:schemeClr val="bg1"/>
                </a:solidFill>
                <a:latin typeface="+mj-lt"/>
              </a:rPr>
              <a:t>KOMERCJALIZACJA, </a:t>
            </a:r>
            <a:r>
              <a:rPr lang="en-US" sz="1100">
                <a:solidFill>
                  <a:schemeClr val="bg1"/>
                </a:solidFill>
                <a:latin typeface="+mj-lt"/>
              </a:rPr>
              <a:t>PROJEKT</a:t>
            </a:r>
            <a:r>
              <a:rPr lang="pl-PL" sz="1100">
                <a:solidFill>
                  <a:schemeClr val="bg1"/>
                </a:solidFill>
                <a:latin typeface="+mj-lt"/>
              </a:rPr>
              <a:t>, </a:t>
            </a:r>
            <a:r>
              <a:rPr lang="en-US" sz="1100">
                <a:solidFill>
                  <a:schemeClr val="bg1"/>
                </a:solidFill>
                <a:latin typeface="+mj-lt"/>
              </a:rPr>
              <a:t>GENERALNY WYKONAWCA</a:t>
            </a:r>
            <a:endParaRPr lang="pl-PL" sz="11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7" name="Prostokąt: zaokrąglone rogi 36">
            <a:extLst>
              <a:ext uri="{FF2B5EF4-FFF2-40B4-BE49-F238E27FC236}">
                <a16:creationId xmlns:a16="http://schemas.microsoft.com/office/drawing/2014/main" id="{78EC4F52-7401-CDF9-FF4B-C82B79BF0137}"/>
              </a:ext>
            </a:extLst>
          </p:cNvPr>
          <p:cNvSpPr/>
          <p:nvPr/>
        </p:nvSpPr>
        <p:spPr>
          <a:xfrm>
            <a:off x="9143133" y="4587368"/>
            <a:ext cx="2520000" cy="682839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>
            <a:noAutofit/>
          </a:bodyPr>
          <a:lstStyle/>
          <a:p>
            <a:r>
              <a:rPr lang="pl-PL" sz="1100" b="1">
                <a:solidFill>
                  <a:schemeClr val="bg1"/>
                </a:solidFill>
                <a:latin typeface="+mj-lt"/>
              </a:rPr>
              <a:t>DZIAŁ: </a:t>
            </a:r>
            <a:r>
              <a:rPr lang="pl-PL" sz="1100">
                <a:solidFill>
                  <a:schemeClr val="bg1"/>
                </a:solidFill>
                <a:latin typeface="+mj-lt"/>
              </a:rPr>
              <a:t>ZARZĄDZANIE, KOMERCJALIZACJA</a:t>
            </a:r>
          </a:p>
        </p:txBody>
      </p:sp>
      <p:sp>
        <p:nvSpPr>
          <p:cNvPr id="38" name="Prostokąt: zaokrąglone rogi 37">
            <a:extLst>
              <a:ext uri="{FF2B5EF4-FFF2-40B4-BE49-F238E27FC236}">
                <a16:creationId xmlns:a16="http://schemas.microsoft.com/office/drawing/2014/main" id="{B41FF5A1-D33B-9EE1-818D-148BFF2DEF5C}"/>
              </a:ext>
            </a:extLst>
          </p:cNvPr>
          <p:cNvSpPr/>
          <p:nvPr/>
        </p:nvSpPr>
        <p:spPr>
          <a:xfrm>
            <a:off x="1132645" y="4057248"/>
            <a:ext cx="2520000" cy="749141"/>
          </a:xfrm>
          <a:prstGeom prst="roundRect">
            <a:avLst/>
          </a:prstGeom>
          <a:solidFill>
            <a:srgbClr val="633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pPr lvl="0"/>
            <a:r>
              <a:rPr lang="pl-PL" sz="1600" b="1">
                <a:solidFill>
                  <a:schemeClr val="bg1"/>
                </a:solidFill>
              </a:rPr>
              <a:t>FAZA I</a:t>
            </a:r>
          </a:p>
          <a:p>
            <a:pPr lvl="0"/>
            <a:r>
              <a:rPr lang="pl-PL" sz="1100">
                <a:solidFill>
                  <a:schemeClr val="bg1"/>
                </a:solidFill>
                <a:latin typeface="+mj-lt"/>
              </a:rPr>
              <a:t>EKSPANSJA
PRZYGOTOWANIE PROJEKTU</a:t>
            </a:r>
            <a:endParaRPr lang="pl-PL" sz="1100"/>
          </a:p>
        </p:txBody>
      </p:sp>
      <p:sp>
        <p:nvSpPr>
          <p:cNvPr id="39" name="Prostokąt: zaokrąglone rogi 38">
            <a:extLst>
              <a:ext uri="{FF2B5EF4-FFF2-40B4-BE49-F238E27FC236}">
                <a16:creationId xmlns:a16="http://schemas.microsoft.com/office/drawing/2014/main" id="{F0FA5EC3-FD08-B457-F558-3257AD8482B2}"/>
              </a:ext>
            </a:extLst>
          </p:cNvPr>
          <p:cNvSpPr/>
          <p:nvPr/>
        </p:nvSpPr>
        <p:spPr>
          <a:xfrm>
            <a:off x="3832555" y="4057248"/>
            <a:ext cx="2520000" cy="749141"/>
          </a:xfrm>
          <a:prstGeom prst="roundRect">
            <a:avLst/>
          </a:prstGeom>
          <a:solidFill>
            <a:srgbClr val="633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lvl="0"/>
            <a:r>
              <a:rPr lang="pl-PL" sz="1600" b="1">
                <a:solidFill>
                  <a:schemeClr val="bg1"/>
                </a:solidFill>
              </a:rPr>
              <a:t>FAZA II</a:t>
            </a:r>
          </a:p>
          <a:p>
            <a:pPr lvl="0"/>
            <a:r>
              <a:rPr lang="pl-PL" sz="1100">
                <a:solidFill>
                  <a:schemeClr val="bg1"/>
                </a:solidFill>
              </a:rPr>
              <a:t>PROJEKTOWANIE I PRZYGOTOWANIE DO GENERALNEGO WYKONAWSTWA</a:t>
            </a:r>
            <a:endParaRPr lang="pl-PL" sz="1100"/>
          </a:p>
        </p:txBody>
      </p:sp>
      <p:sp>
        <p:nvSpPr>
          <p:cNvPr id="40" name="Prostokąt: zaokrąglone rogi 39">
            <a:extLst>
              <a:ext uri="{FF2B5EF4-FFF2-40B4-BE49-F238E27FC236}">
                <a16:creationId xmlns:a16="http://schemas.microsoft.com/office/drawing/2014/main" id="{E32297F5-FB7A-6099-C9E0-5801204FC799}"/>
              </a:ext>
            </a:extLst>
          </p:cNvPr>
          <p:cNvSpPr/>
          <p:nvPr/>
        </p:nvSpPr>
        <p:spPr>
          <a:xfrm>
            <a:off x="6476655" y="4057248"/>
            <a:ext cx="2520000" cy="749141"/>
          </a:xfrm>
          <a:prstGeom prst="roundRect">
            <a:avLst/>
          </a:prstGeom>
          <a:solidFill>
            <a:srgbClr val="633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pPr lvl="0"/>
            <a:r>
              <a:rPr lang="pl-PL" sz="1600" b="1">
                <a:solidFill>
                  <a:schemeClr val="bg1"/>
                </a:solidFill>
              </a:rPr>
              <a:t>FAZA III</a:t>
            </a:r>
          </a:p>
          <a:p>
            <a:pPr lvl="0"/>
            <a:r>
              <a:rPr lang="pl-PL" sz="1100">
                <a:solidFill>
                  <a:schemeClr val="bg1"/>
                </a:solidFill>
                <a:latin typeface="+mj-lt"/>
              </a:rPr>
              <a:t>REALIZACJA PROJEKTU I ARANŻACJA POWIERZCHNI NAJMU</a:t>
            </a:r>
            <a:endParaRPr lang="pl-PL" sz="1100"/>
          </a:p>
        </p:txBody>
      </p:sp>
      <p:sp>
        <p:nvSpPr>
          <p:cNvPr id="41" name="Prostokąt: zaokrąglone rogi 40">
            <a:extLst>
              <a:ext uri="{FF2B5EF4-FFF2-40B4-BE49-F238E27FC236}">
                <a16:creationId xmlns:a16="http://schemas.microsoft.com/office/drawing/2014/main" id="{19405BAC-5171-EDF0-6B98-683D87BB874B}"/>
              </a:ext>
            </a:extLst>
          </p:cNvPr>
          <p:cNvSpPr/>
          <p:nvPr/>
        </p:nvSpPr>
        <p:spPr>
          <a:xfrm>
            <a:off x="9143133" y="4057248"/>
            <a:ext cx="2520000" cy="749141"/>
          </a:xfrm>
          <a:prstGeom prst="roundRect">
            <a:avLst/>
          </a:prstGeom>
          <a:solidFill>
            <a:srgbClr val="633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pPr lvl="0"/>
            <a:r>
              <a:rPr lang="pl-PL" sz="1600" b="1">
                <a:solidFill>
                  <a:schemeClr val="bg1"/>
                </a:solidFill>
              </a:rPr>
              <a:t>FAZA IV</a:t>
            </a:r>
          </a:p>
          <a:p>
            <a:pPr lvl="0"/>
            <a:r>
              <a:rPr lang="pl-PL" sz="1100">
                <a:solidFill>
                  <a:schemeClr val="bg1"/>
                </a:solidFill>
                <a:latin typeface="+mj-lt"/>
              </a:rPr>
              <a:t>STABILIZACJA I ZARZĄDZANIE PROJEKTAMI</a:t>
            </a:r>
            <a:endParaRPr lang="pl-PL" sz="1100" b="1">
              <a:solidFill>
                <a:schemeClr val="bg1"/>
              </a:solidFill>
            </a:endParaRPr>
          </a:p>
        </p:txBody>
      </p:sp>
      <p:grpSp>
        <p:nvGrpSpPr>
          <p:cNvPr id="44" name="Grupa 43">
            <a:extLst>
              <a:ext uri="{FF2B5EF4-FFF2-40B4-BE49-F238E27FC236}">
                <a16:creationId xmlns:a16="http://schemas.microsoft.com/office/drawing/2014/main" id="{8D4DDD9E-4964-D7AB-A605-C27C3B18E9F2}"/>
              </a:ext>
            </a:extLst>
          </p:cNvPr>
          <p:cNvGrpSpPr/>
          <p:nvPr/>
        </p:nvGrpSpPr>
        <p:grpSpPr>
          <a:xfrm>
            <a:off x="7985156" y="494421"/>
            <a:ext cx="3822669" cy="3274062"/>
            <a:chOff x="7596141" y="54980"/>
            <a:chExt cx="3751061" cy="4475755"/>
          </a:xfrm>
        </p:grpSpPr>
        <p:graphicFrame>
          <p:nvGraphicFramePr>
            <p:cNvPr id="7" name="Diagram 6">
              <a:extLst>
                <a:ext uri="{FF2B5EF4-FFF2-40B4-BE49-F238E27FC236}">
                  <a16:creationId xmlns:a16="http://schemas.microsoft.com/office/drawing/2014/main" id="{F0A0D569-1B35-4434-88BE-A2D727545D8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04480795"/>
                </p:ext>
              </p:extLst>
            </p:nvPr>
          </p:nvGraphicFramePr>
          <p:xfrm>
            <a:off x="7596141" y="54980"/>
            <a:ext cx="3751061" cy="447575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8" name="Tytuł 1">
              <a:extLst>
                <a:ext uri="{FF2B5EF4-FFF2-40B4-BE49-F238E27FC236}">
                  <a16:creationId xmlns:a16="http://schemas.microsoft.com/office/drawing/2014/main" id="{E7229C92-2F24-4C05-A184-63ABD9FCC5B6}"/>
                </a:ext>
              </a:extLst>
            </p:cNvPr>
            <p:cNvSpPr txBox="1">
              <a:spLocks/>
            </p:cNvSpPr>
            <p:nvPr/>
          </p:nvSpPr>
          <p:spPr>
            <a:xfrm>
              <a:off x="8507099" y="1857602"/>
              <a:ext cx="2008016" cy="1200932"/>
            </a:xfrm>
            <a:prstGeom prst="rect">
              <a:avLst/>
            </a:prstGeom>
            <a:noFill/>
          </p:spPr>
          <p:txBody>
            <a:bodyPr/>
            <a:lstStyle>
              <a:lvl1pPr algn="l" defTabSz="914411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pl-PL" sz="1800" b="1">
                  <a:solidFill>
                    <a:srgbClr val="58334C"/>
                  </a:solidFill>
                </a:rPr>
                <a:t>STABILNY PROCES INWESTYCYJNY</a:t>
              </a:r>
            </a:p>
          </p:txBody>
        </p:sp>
      </p:grpSp>
      <p:sp>
        <p:nvSpPr>
          <p:cNvPr id="48" name="Prostokąt 47">
            <a:extLst>
              <a:ext uri="{FF2B5EF4-FFF2-40B4-BE49-F238E27FC236}">
                <a16:creationId xmlns:a16="http://schemas.microsoft.com/office/drawing/2014/main" id="{DBF53525-A59C-3582-AABE-40E073F19D8C}"/>
              </a:ext>
            </a:extLst>
          </p:cNvPr>
          <p:cNvSpPr/>
          <p:nvPr/>
        </p:nvSpPr>
        <p:spPr>
          <a:xfrm>
            <a:off x="1132645" y="1078456"/>
            <a:ext cx="6732604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105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Aby zagwarantować naszym najemcom najniższe koszty zarządzania i utrzymania nieruchomości, cały proces zarządzania opiera się na wewnętrznej strukturze DL Invest </a:t>
            </a:r>
            <a:r>
              <a:rPr lang="pl-PL" sz="105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Group</a:t>
            </a:r>
            <a:r>
              <a:rPr lang="pl-PL" sz="105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bez kosztów pośrednich i marż zewnętrznych firm. Zarządzanie w</a:t>
            </a:r>
            <a:r>
              <a:rPr lang="pl-PL" sz="1050" b="1" i="1" dirty="0">
                <a:solidFill>
                  <a:srgbClr val="633F53"/>
                </a:solidFill>
                <a:ea typeface="Calibri" panose="020F0502020204030204" pitchFamily="34" charset="0"/>
              </a:rPr>
              <a:t> </a:t>
            </a:r>
            <a:r>
              <a:rPr lang="pl-PL" sz="105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oparciu o wewnętrzną strukturę ma na celu nie tylko eliminację marż pośrednich, ale przede wszystkim zagwarantowanie najwyższej jakości i bezpośredniej komunikacji z najemcami.
</a:t>
            </a: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6BF11AA2-9130-9D60-9AD0-C6AEC3CBE0DD}"/>
              </a:ext>
            </a:extLst>
          </p:cNvPr>
          <p:cNvSpPr txBox="1"/>
          <p:nvPr/>
        </p:nvSpPr>
        <p:spPr>
          <a:xfrm>
            <a:off x="3254225" y="1995471"/>
            <a:ext cx="251999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b="1">
                <a:solidFill>
                  <a:srgbClr val="633F53"/>
                </a:solidFill>
              </a:rPr>
              <a:t>PRZEMYŚLANY PROCES</a:t>
            </a:r>
          </a:p>
        </p:txBody>
      </p:sp>
      <p:sp>
        <p:nvSpPr>
          <p:cNvPr id="6" name="Tytuł 2">
            <a:extLst>
              <a:ext uri="{FF2B5EF4-FFF2-40B4-BE49-F238E27FC236}">
                <a16:creationId xmlns:a16="http://schemas.microsoft.com/office/drawing/2014/main" id="{04EA3B35-CB6F-A6AA-6ABB-169D2B35936A}"/>
              </a:ext>
            </a:extLst>
          </p:cNvPr>
          <p:cNvSpPr txBox="1">
            <a:spLocks/>
          </p:cNvSpPr>
          <p:nvPr/>
        </p:nvSpPr>
        <p:spPr>
          <a:xfrm>
            <a:off x="1052150" y="207470"/>
            <a:ext cx="8898185" cy="156624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633F5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300" dirty="0">
                <a:solidFill>
                  <a:srgbClr val="684356"/>
                </a:solidFill>
              </a:rPr>
              <a:t>PRZEWAGI KONKURENCYJNE DL INVEST GROUP</a:t>
            </a:r>
            <a:br>
              <a:rPr lang="pl-PL" sz="3100" dirty="0">
                <a:solidFill>
                  <a:srgbClr val="684356"/>
                </a:solidFill>
              </a:rPr>
            </a:br>
            <a:r>
              <a:rPr lang="pl-PL" sz="3100" b="1" dirty="0"/>
              <a:t>STRUKTURA WEWNĘTRZNA I STABILNY PROCES</a:t>
            </a:r>
            <a:br>
              <a:rPr lang="pl-PL" dirty="0"/>
            </a:b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528931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08F932F8-E821-4141-BF6F-AC1D8DA37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150" y="207470"/>
            <a:ext cx="8898185" cy="523871"/>
          </a:xfrm>
        </p:spPr>
        <p:txBody>
          <a:bodyPr>
            <a:normAutofit fontScale="90000"/>
          </a:bodyPr>
          <a:lstStyle/>
          <a:p>
            <a:r>
              <a:rPr lang="pl-PL" sz="2400" b="0" dirty="0">
                <a:solidFill>
                  <a:srgbClr val="684356"/>
                </a:solidFill>
              </a:rPr>
              <a:t>PRZEWAGI KONKURENCYJNE DL INVEST GROUP</a:t>
            </a:r>
            <a:br>
              <a:rPr lang="pl-PL" sz="3100" dirty="0">
                <a:solidFill>
                  <a:srgbClr val="684356"/>
                </a:solidFill>
              </a:rPr>
            </a:br>
            <a:r>
              <a:rPr lang="pl-PL" sz="3100" dirty="0"/>
              <a:t>DZIAŁ KOMERCJALIZACJI I EKSPANSJI </a:t>
            </a:r>
            <a:br>
              <a:rPr lang="pl-PL" dirty="0"/>
            </a:br>
            <a:r>
              <a:rPr lang="pl-PL" sz="2000" b="0" dirty="0"/>
              <a:t>SKUTECZNA STRATEGIA SPRZEDAŻY – 3 FAZY</a:t>
            </a:r>
            <a:endParaRPr lang="pl-PL" sz="2000" b="0" dirty="0">
              <a:latin typeface="+mj-lt"/>
            </a:endParaRPr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13B7416A-7A30-A843-31F2-E3F011B01489}"/>
              </a:ext>
            </a:extLst>
          </p:cNvPr>
          <p:cNvSpPr/>
          <p:nvPr/>
        </p:nvSpPr>
        <p:spPr>
          <a:xfrm>
            <a:off x="6928943" y="3936576"/>
            <a:ext cx="5088885" cy="1031195"/>
          </a:xfrm>
          <a:prstGeom prst="rect">
            <a:avLst/>
          </a:prstGeom>
          <a:noFill/>
        </p:spPr>
        <p:txBody>
          <a:bodyPr/>
          <a:lstStyle/>
          <a:p>
            <a:endParaRPr lang="pl-PL"/>
          </a:p>
        </p:txBody>
      </p:sp>
      <p:sp>
        <p:nvSpPr>
          <p:cNvPr id="8" name="Symbol zastępczy zawartości 4">
            <a:extLst>
              <a:ext uri="{FF2B5EF4-FFF2-40B4-BE49-F238E27FC236}">
                <a16:creationId xmlns:a16="http://schemas.microsoft.com/office/drawing/2014/main" id="{FAD228E7-882E-DF14-BBD3-76FC6A465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3482" y="4822966"/>
            <a:ext cx="10718994" cy="1304575"/>
          </a:xfrm>
        </p:spPr>
        <p:txBody>
          <a:bodyPr numCol="2">
            <a:noAutofit/>
          </a:bodyPr>
          <a:lstStyle/>
          <a:p>
            <a:pPr marL="88900" indent="-88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000" b="1" dirty="0">
                <a:solidFill>
                  <a:srgbClr val="633F53"/>
                </a:solidFill>
              </a:rPr>
              <a:t>Poszukiwanie nieruchomości, </a:t>
            </a:r>
            <a:r>
              <a:rPr lang="pl-PL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 które zapotrzebowanie wykreował Dział Komercjalizacji</a:t>
            </a:r>
            <a:r>
              <a:rPr lang="pl-PL" sz="1000" b="1" dirty="0">
                <a:solidFill>
                  <a:srgbClr val="633F53"/>
                </a:solidFill>
              </a:rPr>
              <a:t>, w</a:t>
            </a:r>
            <a:r>
              <a:rPr lang="pl-PL" sz="1000" b="1" i="1" dirty="0">
                <a:solidFill>
                  <a:srgbClr val="633F53"/>
                </a:solidFill>
                <a:ea typeface="Calibri" panose="020F0502020204030204" pitchFamily="34" charset="0"/>
              </a:rPr>
              <a:t> </a:t>
            </a:r>
            <a:r>
              <a:rPr lang="pl-PL" sz="1000" b="1" dirty="0">
                <a:solidFill>
                  <a:srgbClr val="633F53"/>
                </a:solidFill>
              </a:rPr>
              <a:t>oparciu o</a:t>
            </a:r>
            <a:r>
              <a:rPr lang="pl-PL" sz="1000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 </a:t>
            </a:r>
            <a:r>
              <a:rPr lang="pl-PL" sz="1000" b="1" dirty="0">
                <a:solidFill>
                  <a:srgbClr val="633F53"/>
                </a:solidFill>
              </a:rPr>
              <a:t>gruntowną analizę rynkową.</a:t>
            </a:r>
          </a:p>
          <a:p>
            <a:pPr marL="88900" indent="-88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000" b="1" dirty="0">
                <a:solidFill>
                  <a:srgbClr val="633F53"/>
                </a:solidFill>
              </a:rPr>
              <a:t>Aktywna obecność w terenie, bezpośredni kontakt z właścicielami gruntów, wyszukiwanie nieruchomości bez udziału pośredników - </a:t>
            </a:r>
            <a:r>
              <a:rPr lang="pl-PL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gwarantują ceny nabycia nieruchomości, pozwalające uzyskać właściwe wskaźniki rentowności projektu.</a:t>
            </a:r>
          </a:p>
          <a:p>
            <a:pPr marL="88900" indent="-88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000" b="1" dirty="0">
                <a:solidFill>
                  <a:srgbClr val="633F53"/>
                </a:solidFill>
              </a:rPr>
              <a:t>Dział projektowy bada chłonność terenu, warunki jego zabudowy oraz drogi dojazdowe, </a:t>
            </a:r>
            <a:r>
              <a:rPr lang="pl-PL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wskazując rozwiązania ewentualnych problemów związanych z lokalizacją oraz właściwościami gruntu</a:t>
            </a:r>
            <a:r>
              <a:rPr lang="pl-PL" sz="1000" b="1" dirty="0">
                <a:solidFill>
                  <a:srgbClr val="633F53"/>
                </a:solidFill>
              </a:rPr>
              <a:t>. </a:t>
            </a:r>
            <a:r>
              <a:rPr lang="pl-PL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Dzięki temu grunty znajdujące się w  portfolio DL Invest </a:t>
            </a:r>
            <a:r>
              <a:rPr lang="pl-PL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Group</a:t>
            </a:r>
            <a:r>
              <a:rPr lang="pl-PL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to starannie wyselekcjonowane nieruchomości.</a:t>
            </a:r>
          </a:p>
          <a:p>
            <a:pPr marL="88900" indent="-88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l-PL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88900" indent="-88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 współpracy z Działem Projektowym, Dział Ekspansji przygotowuje zagospodarowanie przestrzenne nieruchomości, </a:t>
            </a:r>
            <a:r>
              <a:rPr lang="pl-PL" sz="1000" b="1" dirty="0">
                <a:solidFill>
                  <a:srgbClr val="633F53"/>
                </a:solidFill>
              </a:rPr>
              <a:t>gwarantujący możliwie jak największe wykorzystanie potencjału terenu. </a:t>
            </a:r>
            <a:r>
              <a:rPr lang="pl-PL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 wyniku czego powstają projekty idealnie dostosowane do potrzeb najemców.  </a:t>
            </a:r>
          </a:p>
          <a:p>
            <a:pPr marL="88900" indent="-88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Dzięki posiadanym kompetencjom Generalnego Wykonawstwa, po konsultacjach z Działem projektowym, Dział budowlany dokładnie ustala koszty związane z realizacją projektu, termin rozpoczęcia oraz zakończenia budowy,</a:t>
            </a:r>
            <a:r>
              <a:rPr lang="pl-PL" sz="1000" b="1" dirty="0">
                <a:solidFill>
                  <a:srgbClr val="633F53"/>
                </a:solidFill>
              </a:rPr>
              <a:t> gwarantując jakość oraz szybkość działania w ramach wewnętrznych struktur DL Invest </a:t>
            </a:r>
            <a:r>
              <a:rPr lang="pl-PL" sz="1000" b="1" dirty="0" err="1">
                <a:solidFill>
                  <a:srgbClr val="633F53"/>
                </a:solidFill>
              </a:rPr>
              <a:t>Group</a:t>
            </a:r>
            <a:r>
              <a:rPr lang="pl-PL" sz="1000" b="1" dirty="0">
                <a:solidFill>
                  <a:srgbClr val="633F53"/>
                </a:solidFill>
              </a:rPr>
              <a:t>.</a:t>
            </a:r>
          </a:p>
          <a:p>
            <a:pPr marL="88900" indent="-88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Dział Prawny oraz Dział Finansowy oceniają nieruchomość pod kątem prawnym oraz finansowym, </a:t>
            </a:r>
            <a:r>
              <a:rPr lang="pl-PL" sz="1000" b="1" dirty="0">
                <a:solidFill>
                  <a:srgbClr val="633F53"/>
                </a:solidFill>
              </a:rPr>
              <a:t>zapewniając rentowność oraz pewność transakcji. </a:t>
            </a:r>
          </a:p>
          <a:p>
            <a:pPr marL="88900" indent="-88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l-PL" sz="1000" b="1" dirty="0">
              <a:solidFill>
                <a:srgbClr val="633F53"/>
              </a:solidFill>
            </a:endParaRPr>
          </a:p>
        </p:txBody>
      </p:sp>
      <p:sp>
        <p:nvSpPr>
          <p:cNvPr id="10" name="Tytuł 2">
            <a:extLst>
              <a:ext uri="{FF2B5EF4-FFF2-40B4-BE49-F238E27FC236}">
                <a16:creationId xmlns:a16="http://schemas.microsoft.com/office/drawing/2014/main" id="{E836B9F3-211C-EFD7-825B-AA4D8DAEAD91}"/>
              </a:ext>
            </a:extLst>
          </p:cNvPr>
          <p:cNvSpPr txBox="1">
            <a:spLocks/>
          </p:cNvSpPr>
          <p:nvPr/>
        </p:nvSpPr>
        <p:spPr>
          <a:xfrm>
            <a:off x="1315658" y="4594755"/>
            <a:ext cx="3009125" cy="2192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33F53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1200" b="0">
              <a:solidFill>
                <a:schemeClr val="bg1"/>
              </a:solidFill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BEAA95B5-04AB-3F52-1144-EC3C92DFA26B}"/>
              </a:ext>
            </a:extLst>
          </p:cNvPr>
          <p:cNvSpPr/>
          <p:nvPr/>
        </p:nvSpPr>
        <p:spPr>
          <a:xfrm>
            <a:off x="6803615" y="2326662"/>
            <a:ext cx="4860947" cy="1864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marL="192088" lvl="0" indent="-192088">
              <a:buFont typeface="Arial" panose="020B0604020202020204" pitchFamily="34" charset="0"/>
              <a:buChar char="•"/>
              <a:defRPr/>
            </a:pPr>
            <a:r>
              <a:rPr lang="en-US" sz="1000" b="1" dirty="0" err="1">
                <a:solidFill>
                  <a:srgbClr val="633F53"/>
                </a:solidFill>
                <a:latin typeface="Calibri Light" panose="020F0302020204030204"/>
              </a:rPr>
              <a:t>Działania</a:t>
            </a:r>
            <a:r>
              <a:rPr lang="en-US" sz="1000" b="1" dirty="0">
                <a:solidFill>
                  <a:srgbClr val="633F53"/>
                </a:solidFill>
                <a:latin typeface="Calibri Light" panose="020F0302020204030204"/>
              </a:rPr>
              <a:t> pr</a:t>
            </a:r>
            <a:r>
              <a:rPr lang="pl-PL" sz="1000" b="1" dirty="0" err="1">
                <a:solidFill>
                  <a:srgbClr val="633F53"/>
                </a:solidFill>
                <a:latin typeface="Calibri Light" panose="020F0302020204030204"/>
              </a:rPr>
              <a:t>ewencyjne</a:t>
            </a:r>
            <a:r>
              <a:rPr lang="en-US" sz="1000" b="1" dirty="0">
                <a:solidFill>
                  <a:srgbClr val="633F53"/>
                </a:solidFill>
                <a:latin typeface="Calibri Light" panose="020F0302020204030204"/>
              </a:rPr>
              <a:t> </a:t>
            </a: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633F5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-</a:t>
            </a:r>
            <a:r>
              <a:rPr lang="en-US" sz="1000" dirty="0">
                <a:solidFill>
                  <a:srgbClr val="633F53"/>
                </a:solidFill>
                <a:latin typeface="Calibri Light" panose="020F0302020204030204"/>
              </a:rPr>
              <a:t> </a:t>
            </a:r>
            <a:r>
              <a:rPr lang="en-US" sz="1000" dirty="0" err="1">
                <a:solidFill>
                  <a:srgbClr val="633F53"/>
                </a:solidFill>
                <a:latin typeface="Calibri Light" panose="020F0302020204030204"/>
              </a:rPr>
              <a:t>stały</a:t>
            </a:r>
            <a:r>
              <a:rPr lang="en-US" sz="1000" dirty="0">
                <a:solidFill>
                  <a:srgbClr val="633F53"/>
                </a:solidFill>
                <a:latin typeface="Calibri Light" panose="020F0302020204030204"/>
              </a:rPr>
              <a:t> </a:t>
            </a:r>
            <a:r>
              <a:rPr lang="en-US" sz="1000" dirty="0" err="1">
                <a:solidFill>
                  <a:srgbClr val="633F53"/>
                </a:solidFill>
                <a:latin typeface="Calibri Light" panose="020F0302020204030204"/>
              </a:rPr>
              <a:t>kontakt</a:t>
            </a:r>
            <a:r>
              <a:rPr lang="en-US" sz="1000" dirty="0">
                <a:solidFill>
                  <a:srgbClr val="633F53"/>
                </a:solidFill>
                <a:latin typeface="Calibri Light" panose="020F0302020204030204"/>
              </a:rPr>
              <a:t> z </a:t>
            </a:r>
            <a:r>
              <a:rPr lang="en-US" sz="1000" dirty="0" err="1">
                <a:solidFill>
                  <a:srgbClr val="633F53"/>
                </a:solidFill>
                <a:latin typeface="Calibri Light" panose="020F0302020204030204"/>
              </a:rPr>
              <a:t>najemcami</a:t>
            </a:r>
            <a:r>
              <a:rPr lang="en-US" sz="1000" dirty="0">
                <a:solidFill>
                  <a:srgbClr val="633F53"/>
                </a:solidFill>
                <a:latin typeface="Calibri Light" panose="020F0302020204030204"/>
              </a:rPr>
              <a:t>.
</a:t>
            </a:r>
            <a:r>
              <a:rPr lang="pl-PL" sz="1000" b="1" dirty="0">
                <a:solidFill>
                  <a:srgbClr val="633F53"/>
                </a:solidFill>
                <a:latin typeface="Calibri Light" panose="020F0302020204030204"/>
              </a:rPr>
              <a:t>Rewitalizacji</a:t>
            </a:r>
            <a:r>
              <a:rPr lang="pl-PL" sz="1000" dirty="0">
                <a:solidFill>
                  <a:srgbClr val="633F53"/>
                </a:solidFill>
                <a:latin typeface="Calibri Light" panose="020F0302020204030204"/>
              </a:rPr>
              <a:t> Realizowany jest proces dostosowywania się do aktualnych trendów rynkowych i popytu biznesowego.</a:t>
            </a:r>
            <a:endParaRPr kumimoji="0" lang="pl-PL" sz="1000" b="0" i="0" u="none" strike="noStrike" kern="1200" cap="none" spc="0" normalizeH="0" baseline="0" noProof="0" dirty="0">
              <a:ln>
                <a:noFill/>
              </a:ln>
              <a:solidFill>
                <a:srgbClr val="633F53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192088" lvl="0" indent="-192088">
              <a:buFont typeface="Arial" panose="020B0604020202020204" pitchFamily="34" charset="0"/>
              <a:buChar char="•"/>
              <a:defRPr/>
            </a:pPr>
            <a:r>
              <a:rPr lang="pl-PL" sz="1000" b="1" dirty="0">
                <a:solidFill>
                  <a:srgbClr val="633F53"/>
                </a:solidFill>
                <a:latin typeface="Calibri Light" panose="020F0302020204030204"/>
              </a:rPr>
              <a:t>Rekonstrukcja </a:t>
            </a:r>
            <a:r>
              <a:rPr lang="pl-PL" sz="1000" dirty="0">
                <a:solidFill>
                  <a:srgbClr val="633F53"/>
                </a:solidFill>
                <a:latin typeface="Calibri Light" panose="020F0302020204030204"/>
              </a:rPr>
              <a:t>istniejących projektów, w razie potrzeby następuje zmiana </a:t>
            </a:r>
            <a:r>
              <a:rPr lang="pl-PL" sz="1000" dirty="0" err="1">
                <a:solidFill>
                  <a:srgbClr val="633F53"/>
                </a:solidFill>
                <a:latin typeface="Calibri Light" panose="020F0302020204030204"/>
              </a:rPr>
              <a:t>tenant</a:t>
            </a:r>
            <a:r>
              <a:rPr lang="pl-PL" sz="1000" dirty="0">
                <a:solidFill>
                  <a:srgbClr val="633F53"/>
                </a:solidFill>
                <a:latin typeface="Calibri Light" panose="020F0302020204030204"/>
              </a:rPr>
              <a:t>-mix </a:t>
            </a:r>
            <a:br>
              <a:rPr lang="pl-PL" sz="1000" dirty="0">
                <a:solidFill>
                  <a:srgbClr val="633F53"/>
                </a:solidFill>
                <a:latin typeface="Calibri Light" panose="020F0302020204030204"/>
              </a:rPr>
            </a:br>
            <a:r>
              <a:rPr lang="pl-PL" sz="1000" dirty="0">
                <a:solidFill>
                  <a:srgbClr val="633F53"/>
                </a:solidFill>
                <a:latin typeface="Calibri Light" panose="020F0302020204030204"/>
              </a:rPr>
              <a:t>w celu zwiększenia atrakcyjności obiektu.
</a:t>
            </a:r>
            <a:r>
              <a:rPr lang="pl-PL" sz="1000" b="1" dirty="0">
                <a:solidFill>
                  <a:srgbClr val="633F53"/>
                </a:solidFill>
                <a:latin typeface="Calibri Light" panose="020F0302020204030204"/>
              </a:rPr>
              <a:t>Wysoka jakość usług w strukturze wewnętrznej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33F5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 </a:t>
            </a:r>
            <a:r>
              <a:rPr lang="pl-PL" sz="1000" dirty="0">
                <a:solidFill>
                  <a:srgbClr val="633F53"/>
                </a:solidFill>
                <a:latin typeface="Calibri Light" panose="020F0302020204030204"/>
              </a:rPr>
              <a:t>Dział Serwisu, szybko reaguje na wszelkie potrzeby najemców związane z użytkowaniem obiektu.
</a:t>
            </a:r>
            <a:r>
              <a:rPr lang="en-US" sz="1000" b="1" dirty="0" err="1">
                <a:solidFill>
                  <a:srgbClr val="633F53"/>
                </a:solidFill>
                <a:latin typeface="Calibri Light" panose="020F0302020204030204"/>
              </a:rPr>
              <a:t>Ponown</a:t>
            </a:r>
            <a:r>
              <a:rPr lang="pl-PL" sz="1000" b="1" dirty="0">
                <a:solidFill>
                  <a:srgbClr val="633F53"/>
                </a:solidFill>
                <a:latin typeface="Calibri Light" panose="020F0302020204030204"/>
              </a:rPr>
              <a:t>a</a:t>
            </a:r>
            <a:r>
              <a:rPr lang="en-US" sz="1000" b="1" dirty="0">
                <a:solidFill>
                  <a:srgbClr val="633F53"/>
                </a:solidFill>
                <a:latin typeface="Calibri Light" panose="020F0302020204030204"/>
              </a:rPr>
              <a:t> </a:t>
            </a:r>
            <a:r>
              <a:rPr lang="en-US" sz="1000" b="1" dirty="0" err="1">
                <a:solidFill>
                  <a:srgbClr val="633F53"/>
                </a:solidFill>
                <a:latin typeface="Calibri Light" panose="020F0302020204030204"/>
              </a:rPr>
              <a:t>komercjalizacja</a:t>
            </a:r>
            <a:r>
              <a:rPr lang="en-US" sz="1000" b="1" dirty="0">
                <a:solidFill>
                  <a:srgbClr val="633F53"/>
                </a:solidFill>
                <a:latin typeface="Calibri Light" panose="020F0302020204030204"/>
              </a:rPr>
              <a:t>, </a:t>
            </a:r>
            <a:r>
              <a:rPr lang="pl-PL" sz="1000" dirty="0">
                <a:solidFill>
                  <a:srgbClr val="633F53"/>
                </a:solidFill>
                <a:latin typeface="Calibri Light" panose="020F0302020204030204"/>
              </a:rPr>
              <a:t>naturalny proces poszukiwania najemców w sytuacji wygasających umów najmu, które nie podlegają przedłużeniu. Poprzez bezpośredni kontakt z potencjalnymi najemcami proces przebiega sprawnie, pozwalając projektowi na ciągłe zwiększanie jego atrakcyjności.</a:t>
            </a:r>
            <a:endParaRPr kumimoji="0" lang="pl-PL" sz="1000" b="0" i="0" u="none" strike="noStrike" kern="1200" cap="none" spc="0" normalizeH="0" baseline="0" noProof="0" dirty="0">
              <a:ln>
                <a:noFill/>
              </a:ln>
              <a:solidFill>
                <a:srgbClr val="633F53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F63EADA-50A7-10E0-7572-1FCEC9144359}"/>
              </a:ext>
            </a:extLst>
          </p:cNvPr>
          <p:cNvSpPr/>
          <p:nvPr/>
        </p:nvSpPr>
        <p:spPr>
          <a:xfrm>
            <a:off x="1133484" y="2319150"/>
            <a:ext cx="5365820" cy="8094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marL="192088" lvl="0" indent="-192088">
              <a:buFont typeface="Arial" panose="020B0604020202020204" pitchFamily="34" charset="0"/>
              <a:buChar char="•"/>
              <a:defRPr/>
            </a:pPr>
            <a:r>
              <a:rPr lang="en-US" sz="1000" b="1" dirty="0">
                <a:solidFill>
                  <a:srgbClr val="633F53"/>
                </a:solidFill>
                <a:latin typeface="Calibri Light" panose="020F0302020204030204"/>
              </a:rPr>
              <a:t>Analiza </a:t>
            </a:r>
            <a:r>
              <a:rPr lang="en-US" sz="1000" b="1" dirty="0" err="1">
                <a:solidFill>
                  <a:srgbClr val="633F53"/>
                </a:solidFill>
                <a:latin typeface="Calibri Light" panose="020F0302020204030204"/>
              </a:rPr>
              <a:t>rynku</a:t>
            </a:r>
            <a:r>
              <a:rPr lang="en-US" sz="1000" b="1" dirty="0">
                <a:solidFill>
                  <a:srgbClr val="633F53"/>
                </a:solidFill>
                <a:latin typeface="Calibri Light" panose="020F0302020204030204"/>
              </a:rPr>
              <a:t>, </a:t>
            </a:r>
            <a:r>
              <a:rPr lang="pl-PL" sz="1000" dirty="0">
                <a:solidFill>
                  <a:srgbClr val="633F53"/>
                </a:solidFill>
                <a:latin typeface="Calibri Light" panose="020F0302020204030204"/>
              </a:rPr>
              <a:t>poprzez bezpośredni kontakt z potencjalnymi najemcami.
</a:t>
            </a:r>
            <a:r>
              <a:rPr lang="en-US" sz="1000" b="1" dirty="0" err="1">
                <a:solidFill>
                  <a:srgbClr val="633F53"/>
                </a:solidFill>
                <a:latin typeface="Calibri Light" panose="020F0302020204030204"/>
              </a:rPr>
              <a:t>Dopracowanie</a:t>
            </a:r>
            <a:r>
              <a:rPr lang="en-US" sz="1000" b="1" dirty="0">
                <a:solidFill>
                  <a:srgbClr val="633F53"/>
                </a:solidFill>
                <a:latin typeface="Calibri Light" panose="020F0302020204030204"/>
              </a:rPr>
              <a:t> </a:t>
            </a:r>
            <a:r>
              <a:rPr lang="en-US" sz="1000" b="1" dirty="0" err="1">
                <a:solidFill>
                  <a:srgbClr val="633F53"/>
                </a:solidFill>
                <a:latin typeface="Calibri Light" panose="020F0302020204030204"/>
              </a:rPr>
              <a:t>planu</a:t>
            </a:r>
            <a:r>
              <a:rPr lang="en-US" sz="1000" b="1" dirty="0">
                <a:solidFill>
                  <a:srgbClr val="633F53"/>
                </a:solidFill>
                <a:latin typeface="Calibri Light" panose="020F0302020204030204"/>
              </a:rPr>
              <a:t> </a:t>
            </a:r>
            <a:r>
              <a:rPr lang="en-US" sz="1000" b="1" dirty="0" err="1">
                <a:solidFill>
                  <a:srgbClr val="633F53"/>
                </a:solidFill>
                <a:latin typeface="Calibri Light" panose="020F0302020204030204"/>
              </a:rPr>
              <a:t>komercjalizacji</a:t>
            </a:r>
            <a:r>
              <a:rPr lang="en-US" sz="1000" b="1" dirty="0">
                <a:solidFill>
                  <a:srgbClr val="633F53"/>
                </a:solidFill>
                <a:latin typeface="Calibri Light" panose="020F0302020204030204"/>
              </a:rPr>
              <a:t>, </a:t>
            </a:r>
            <a:r>
              <a:rPr lang="pl-PL" sz="1000" b="1" dirty="0">
                <a:solidFill>
                  <a:srgbClr val="633F53"/>
                </a:solidFill>
                <a:latin typeface="Calibri Light" panose="020F0302020204030204"/>
              </a:rPr>
              <a:t>i</a:t>
            </a:r>
            <a:r>
              <a:rPr lang="pl-PL" sz="1000" dirty="0">
                <a:solidFill>
                  <a:srgbClr val="633F53"/>
                </a:solidFill>
                <a:latin typeface="Calibri Light" panose="020F0302020204030204"/>
              </a:rPr>
              <a:t>dentyfikując potrzeby zgłaszane przez najemców i</a:t>
            </a:r>
            <a:r>
              <a:rPr lang="pl-PL" sz="1000" b="1" i="1" dirty="0">
                <a:solidFill>
                  <a:srgbClr val="633F53"/>
                </a:solidFill>
                <a:ea typeface="Calibri" panose="020F0502020204030204" pitchFamily="34" charset="0"/>
              </a:rPr>
              <a:t> </a:t>
            </a:r>
            <a:r>
              <a:rPr lang="pl-PL" sz="1000" dirty="0">
                <a:solidFill>
                  <a:srgbClr val="633F53"/>
                </a:solidFill>
                <a:latin typeface="Calibri Light" panose="020F0302020204030204"/>
              </a:rPr>
              <a:t>tworząc </a:t>
            </a:r>
            <a:br>
              <a:rPr lang="pl-PL" sz="1000" dirty="0">
                <a:solidFill>
                  <a:srgbClr val="633F53"/>
                </a:solidFill>
                <a:latin typeface="Calibri Light" panose="020F0302020204030204"/>
              </a:rPr>
            </a:br>
            <a:r>
              <a:rPr lang="pl-PL" sz="1000" dirty="0">
                <a:solidFill>
                  <a:srgbClr val="633F53"/>
                </a:solidFill>
                <a:latin typeface="Calibri Light" panose="020F0302020204030204"/>
              </a:rPr>
              <a:t>z pomocą działu projektowego biznesplan dla kluczowych klientów. 
</a:t>
            </a:r>
            <a:r>
              <a:rPr lang="en-US" sz="1000" b="1" dirty="0" err="1">
                <a:solidFill>
                  <a:srgbClr val="633F53"/>
                </a:solidFill>
                <a:latin typeface="Calibri Light" panose="020F0302020204030204"/>
              </a:rPr>
              <a:t>Przygot</a:t>
            </a:r>
            <a:r>
              <a:rPr lang="pl-PL" sz="1000" b="1" dirty="0" err="1">
                <a:solidFill>
                  <a:srgbClr val="633F53"/>
                </a:solidFill>
                <a:latin typeface="Calibri Light" panose="020F0302020204030204"/>
              </a:rPr>
              <a:t>owanie</a:t>
            </a:r>
            <a:r>
              <a:rPr lang="en-US" sz="1000" b="1" dirty="0">
                <a:solidFill>
                  <a:srgbClr val="633F53"/>
                </a:solidFill>
                <a:latin typeface="Calibri Light" panose="020F0302020204030204"/>
              </a:rPr>
              <a:t> </a:t>
            </a:r>
            <a:r>
              <a:rPr lang="en-US" sz="1000" b="1" dirty="0" err="1">
                <a:solidFill>
                  <a:srgbClr val="633F53"/>
                </a:solidFill>
                <a:latin typeface="Calibri Light" panose="020F0302020204030204"/>
              </a:rPr>
              <a:t>kosztorys</a:t>
            </a:r>
            <a:r>
              <a:rPr lang="pl-PL" sz="1000" b="1" dirty="0">
                <a:solidFill>
                  <a:srgbClr val="633F53"/>
                </a:solidFill>
                <a:latin typeface="Calibri Light" panose="020F0302020204030204"/>
              </a:rPr>
              <a:t>u</a:t>
            </a:r>
            <a:r>
              <a:rPr lang="en-US" sz="1000" b="1" dirty="0">
                <a:solidFill>
                  <a:srgbClr val="633F53"/>
                </a:solidFill>
                <a:latin typeface="Calibri Light" panose="020F0302020204030204"/>
              </a:rPr>
              <a:t> </a:t>
            </a:r>
            <a:r>
              <a:rPr lang="en-US" sz="1000" b="1" dirty="0" err="1">
                <a:solidFill>
                  <a:srgbClr val="633F53"/>
                </a:solidFill>
                <a:latin typeface="Calibri Light" panose="020F0302020204030204"/>
              </a:rPr>
              <a:t>całej</a:t>
            </a:r>
            <a:r>
              <a:rPr lang="en-US" sz="1000" b="1" dirty="0">
                <a:solidFill>
                  <a:srgbClr val="633F53"/>
                </a:solidFill>
                <a:latin typeface="Calibri Light" panose="020F0302020204030204"/>
              </a:rPr>
              <a:t> </a:t>
            </a:r>
            <a:r>
              <a:rPr lang="en-US" sz="1000" b="1" dirty="0" err="1">
                <a:solidFill>
                  <a:srgbClr val="633F53"/>
                </a:solidFill>
                <a:latin typeface="Calibri Light" panose="020F0302020204030204"/>
              </a:rPr>
              <a:t>inwestycji</a:t>
            </a:r>
            <a:r>
              <a:rPr kumimoji="0" lang="pl-PL" sz="1000" b="1" i="0" u="none" strike="noStrike" kern="1200" cap="none" spc="0" normalizeH="0" baseline="0" noProof="0" dirty="0">
                <a:ln>
                  <a:noFill/>
                </a:ln>
                <a:solidFill>
                  <a:srgbClr val="633F5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A9AD7330-8F0C-BC4E-9562-2F07167B6A9A}"/>
              </a:ext>
            </a:extLst>
          </p:cNvPr>
          <p:cNvSpPr/>
          <p:nvPr/>
        </p:nvSpPr>
        <p:spPr>
          <a:xfrm>
            <a:off x="1133482" y="3392486"/>
            <a:ext cx="5365818" cy="8015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marL="171450" lvl="0" indent="-1714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pl-PL" sz="1000" b="1">
                <a:solidFill>
                  <a:srgbClr val="633F53"/>
                </a:solidFill>
                <a:latin typeface="Calibri Light" panose="020F0302020204030204"/>
              </a:rPr>
              <a:t>Innowacyjne podejście: 4 niezależne zespoły komercjalizacyjne -  </a:t>
            </a:r>
            <a:r>
              <a:rPr lang="pl-PL" sz="1000">
                <a:solidFill>
                  <a:srgbClr val="633F53"/>
                </a:solidFill>
                <a:latin typeface="Calibri Light" panose="020F0302020204030204"/>
              </a:rPr>
              <a:t>Rywalizacja drużyn zachęca do osiągania narzuconych celów, prowadzi do szybkiego podpisywania najkorzystniejszych umów najmu. Poprzez intensywny kontakt z rynkiem grupa dobiera najemców pod kątem rodzaju świadczonych usług, marki oraz zgodności z założonym biznesplanem. </a:t>
            </a:r>
            <a:endParaRPr kumimoji="0" lang="pl-PL" sz="1000" b="0" i="0" u="none" strike="noStrike" kern="1200" cap="none" spc="0" normalizeH="0" baseline="0" noProof="0">
              <a:ln>
                <a:noFill/>
              </a:ln>
              <a:solidFill>
                <a:srgbClr val="633F53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784A194-9BD8-2621-E46E-6CEECC0612E0}"/>
              </a:ext>
            </a:extLst>
          </p:cNvPr>
          <p:cNvSpPr/>
          <p:nvPr/>
        </p:nvSpPr>
        <p:spPr>
          <a:xfrm>
            <a:off x="1133483" y="1990548"/>
            <a:ext cx="5365820" cy="33855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lvl="0"/>
            <a:r>
              <a:rPr lang="pl-PL" sz="1600" b="1">
                <a:solidFill>
                  <a:schemeClr val="bg1"/>
                </a:solidFill>
              </a:rPr>
              <a:t>FAZA I - </a:t>
            </a:r>
            <a:r>
              <a:rPr lang="pl-PL" sz="1600">
                <a:solidFill>
                  <a:schemeClr val="bg1"/>
                </a:solidFill>
                <a:latin typeface="+mj-lt"/>
              </a:rPr>
              <a:t>PREKOMERCJALIZACJA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074F62EF-BBBF-B291-79D3-6A9108AAA4E4}"/>
              </a:ext>
            </a:extLst>
          </p:cNvPr>
          <p:cNvSpPr/>
          <p:nvPr/>
        </p:nvSpPr>
        <p:spPr>
          <a:xfrm>
            <a:off x="1133482" y="3062661"/>
            <a:ext cx="5365819" cy="33855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lvl="0"/>
            <a:r>
              <a:rPr lang="pl-PL" sz="1600" b="1">
                <a:solidFill>
                  <a:schemeClr val="bg1"/>
                </a:solidFill>
              </a:rPr>
              <a:t>FAZA II - </a:t>
            </a:r>
            <a:r>
              <a:rPr lang="pl-PL" sz="1600">
                <a:solidFill>
                  <a:schemeClr val="bg1"/>
                </a:solidFill>
                <a:latin typeface="+mj-lt"/>
              </a:rPr>
              <a:t>GŁÓWNA KOMERCJALIZACJA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77110488-64CA-65E5-8CE5-0C7EE03FC909}"/>
              </a:ext>
            </a:extLst>
          </p:cNvPr>
          <p:cNvSpPr/>
          <p:nvPr/>
        </p:nvSpPr>
        <p:spPr>
          <a:xfrm>
            <a:off x="6803612" y="1990548"/>
            <a:ext cx="4860947" cy="33855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lvl="0"/>
            <a:r>
              <a:rPr lang="pl-PL" sz="1600" b="1">
                <a:solidFill>
                  <a:schemeClr val="bg1"/>
                </a:solidFill>
              </a:rPr>
              <a:t>FAZA III - </a:t>
            </a:r>
            <a:r>
              <a:rPr lang="pl-PL" sz="1600">
                <a:solidFill>
                  <a:schemeClr val="bg1"/>
                </a:solidFill>
                <a:latin typeface="+mj-lt"/>
              </a:rPr>
              <a:t>STABILIZACJA PROJEKTU</a:t>
            </a:r>
          </a:p>
        </p:txBody>
      </p:sp>
      <p:sp>
        <p:nvSpPr>
          <p:cNvPr id="17" name="Tytuł 2">
            <a:extLst>
              <a:ext uri="{FF2B5EF4-FFF2-40B4-BE49-F238E27FC236}">
                <a16:creationId xmlns:a16="http://schemas.microsoft.com/office/drawing/2014/main" id="{F06196DD-FF23-F5CC-6F63-96B3F6BC9B04}"/>
              </a:ext>
            </a:extLst>
          </p:cNvPr>
          <p:cNvSpPr txBox="1">
            <a:spLocks/>
          </p:cNvSpPr>
          <p:nvPr/>
        </p:nvSpPr>
        <p:spPr>
          <a:xfrm>
            <a:off x="1133482" y="1328844"/>
            <a:ext cx="10531078" cy="496230"/>
          </a:xfrm>
          <a:prstGeom prst="rect">
            <a:avLst/>
          </a:prstGeom>
          <a:solidFill>
            <a:srgbClr val="633F5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633F5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sz="2000">
                <a:solidFill>
                  <a:schemeClr val="bg1"/>
                </a:solidFill>
              </a:rPr>
              <a:t>PROCES KOMERCJALIZACJI </a:t>
            </a:r>
          </a:p>
        </p:txBody>
      </p:sp>
      <p:sp>
        <p:nvSpPr>
          <p:cNvPr id="18" name="Tytuł 2">
            <a:extLst>
              <a:ext uri="{FF2B5EF4-FFF2-40B4-BE49-F238E27FC236}">
                <a16:creationId xmlns:a16="http://schemas.microsoft.com/office/drawing/2014/main" id="{F4D14C22-815D-2DEF-4C91-F3F4AE1D8F37}"/>
              </a:ext>
            </a:extLst>
          </p:cNvPr>
          <p:cNvSpPr txBox="1">
            <a:spLocks/>
          </p:cNvSpPr>
          <p:nvPr/>
        </p:nvSpPr>
        <p:spPr>
          <a:xfrm>
            <a:off x="1133481" y="4384191"/>
            <a:ext cx="10531078" cy="415843"/>
          </a:xfrm>
          <a:prstGeom prst="rect">
            <a:avLst/>
          </a:prstGeom>
          <a:solidFill>
            <a:srgbClr val="633F5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633F5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sz="2000">
                <a:solidFill>
                  <a:schemeClr val="bg1"/>
                </a:solidFill>
              </a:rPr>
              <a:t>DZIAŁ EKSPANSJI</a:t>
            </a:r>
          </a:p>
        </p:txBody>
      </p:sp>
      <p:sp>
        <p:nvSpPr>
          <p:cNvPr id="19" name="Tytuł 2">
            <a:extLst>
              <a:ext uri="{FF2B5EF4-FFF2-40B4-BE49-F238E27FC236}">
                <a16:creationId xmlns:a16="http://schemas.microsoft.com/office/drawing/2014/main" id="{FBE073E4-A5F7-463E-A547-5E263587EE97}"/>
              </a:ext>
            </a:extLst>
          </p:cNvPr>
          <p:cNvSpPr txBox="1">
            <a:spLocks/>
          </p:cNvSpPr>
          <p:nvPr/>
        </p:nvSpPr>
        <p:spPr>
          <a:xfrm>
            <a:off x="5939956" y="1301203"/>
            <a:ext cx="1222624" cy="5684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633F5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sz="3600">
                <a:solidFill>
                  <a:schemeClr val="bg1"/>
                </a:solidFill>
              </a:rPr>
              <a:t>90%</a:t>
            </a:r>
            <a:endParaRPr lang="pl-PL" sz="1800">
              <a:solidFill>
                <a:schemeClr val="bg1"/>
              </a:solidFill>
            </a:endParaRPr>
          </a:p>
        </p:txBody>
      </p:sp>
      <p:sp>
        <p:nvSpPr>
          <p:cNvPr id="20" name="Tytuł 2">
            <a:extLst>
              <a:ext uri="{FF2B5EF4-FFF2-40B4-BE49-F238E27FC236}">
                <a16:creationId xmlns:a16="http://schemas.microsoft.com/office/drawing/2014/main" id="{0BEFD297-7DDB-32C8-CF46-D304FF792CAF}"/>
              </a:ext>
            </a:extLst>
          </p:cNvPr>
          <p:cNvSpPr txBox="1">
            <a:spLocks/>
          </p:cNvSpPr>
          <p:nvPr/>
        </p:nvSpPr>
        <p:spPr>
          <a:xfrm>
            <a:off x="6928943" y="1328844"/>
            <a:ext cx="4667948" cy="494227"/>
          </a:xfrm>
          <a:prstGeom prst="rect">
            <a:avLst/>
          </a:prstGeom>
          <a:solidFill>
            <a:srgbClr val="633F5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633F5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sz="1000">
                <a:solidFill>
                  <a:schemeClr val="bg1"/>
                </a:solidFill>
              </a:rPr>
              <a:t>umów najmu realizowanych przez wewnętrzną strukturę działu komercjalizacji </a:t>
            </a:r>
            <a:br>
              <a:rPr lang="pl-PL" sz="1000">
                <a:solidFill>
                  <a:schemeClr val="bg1"/>
                </a:solidFill>
              </a:rPr>
            </a:br>
            <a:r>
              <a:rPr lang="pl-PL" sz="1000">
                <a:solidFill>
                  <a:schemeClr val="bg1"/>
                </a:solidFill>
              </a:rPr>
              <a:t>- bez udziału agentów zewnętrznych</a:t>
            </a:r>
            <a:endParaRPr lang="pl-PL" sz="1000" u="sng">
              <a:solidFill>
                <a:schemeClr val="bg1"/>
              </a:solidFill>
            </a:endParaRPr>
          </a:p>
        </p:txBody>
      </p:sp>
      <p:sp>
        <p:nvSpPr>
          <p:cNvPr id="21" name="Tytuł 2">
            <a:extLst>
              <a:ext uri="{FF2B5EF4-FFF2-40B4-BE49-F238E27FC236}">
                <a16:creationId xmlns:a16="http://schemas.microsoft.com/office/drawing/2014/main" id="{ADAD9605-3C8B-0A3B-65DC-4A1ED7B252D4}"/>
              </a:ext>
            </a:extLst>
          </p:cNvPr>
          <p:cNvSpPr txBox="1">
            <a:spLocks/>
          </p:cNvSpPr>
          <p:nvPr/>
        </p:nvSpPr>
        <p:spPr>
          <a:xfrm>
            <a:off x="6928943" y="4330177"/>
            <a:ext cx="4667948" cy="49422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633F5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sz="1000" dirty="0">
                <a:solidFill>
                  <a:schemeClr val="bg1"/>
                </a:solidFill>
              </a:rPr>
              <a:t>Ekspansja ukierunkowana prognozowanym zapotrzebowaniem ze strony działu komercjalizacji</a:t>
            </a:r>
          </a:p>
        </p:txBody>
      </p:sp>
    </p:spTree>
    <p:extLst>
      <p:ext uri="{BB962C8B-B14F-4D97-AF65-F5344CB8AC3E}">
        <p14:creationId xmlns:p14="http://schemas.microsoft.com/office/powerpoint/2010/main" val="2556288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>
            <a:extLst>
              <a:ext uri="{FF2B5EF4-FFF2-40B4-BE49-F238E27FC236}">
                <a16:creationId xmlns:a16="http://schemas.microsoft.com/office/drawing/2014/main" id="{9B36E45E-38B3-8612-07AE-B9D67949EDE4}"/>
              </a:ext>
            </a:extLst>
          </p:cNvPr>
          <p:cNvSpPr/>
          <p:nvPr/>
        </p:nvSpPr>
        <p:spPr>
          <a:xfrm>
            <a:off x="9851081" y="0"/>
            <a:ext cx="2340919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965A7394-590E-2E1D-2268-16F806081859}"/>
              </a:ext>
            </a:extLst>
          </p:cNvPr>
          <p:cNvSpPr txBox="1"/>
          <p:nvPr/>
        </p:nvSpPr>
        <p:spPr>
          <a:xfrm>
            <a:off x="9851070" y="2591797"/>
            <a:ext cx="2313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>
                <a:solidFill>
                  <a:srgbClr val="666666"/>
                </a:solidFill>
              </a:rPr>
              <a:t>CPO, DYREKTOR DZIAŁU BUDOWLNEGO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8BA9AB70-A5B1-1B09-15FE-BD89511C1575}"/>
              </a:ext>
            </a:extLst>
          </p:cNvPr>
          <p:cNvSpPr txBox="1"/>
          <p:nvPr/>
        </p:nvSpPr>
        <p:spPr>
          <a:xfrm>
            <a:off x="9865374" y="2237340"/>
            <a:ext cx="2284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>
                <a:solidFill>
                  <a:srgbClr val="666666"/>
                </a:solidFill>
              </a:rPr>
              <a:t>TOMASZ BRODZKI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277A687-367C-4316-A63C-F7D2FE8FD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6323" y="410110"/>
            <a:ext cx="1802980" cy="1800000"/>
          </a:xfrm>
          <a:prstGeom prst="rect">
            <a:avLst/>
          </a:prstGeom>
        </p:spPr>
      </p:pic>
      <p:sp>
        <p:nvSpPr>
          <p:cNvPr id="13" name="Symbol zastępczy zawartości 4">
            <a:extLst>
              <a:ext uri="{FF2B5EF4-FFF2-40B4-BE49-F238E27FC236}">
                <a16:creationId xmlns:a16="http://schemas.microsoft.com/office/drawing/2014/main" id="{7344FEB4-773B-DEF4-6D2F-9808570CE5FB}"/>
              </a:ext>
            </a:extLst>
          </p:cNvPr>
          <p:cNvSpPr txBox="1">
            <a:spLocks/>
          </p:cNvSpPr>
          <p:nvPr/>
        </p:nvSpPr>
        <p:spPr>
          <a:xfrm>
            <a:off x="1052151" y="1965209"/>
            <a:ext cx="8530527" cy="1667362"/>
          </a:xfrm>
          <a:prstGeom prst="rect">
            <a:avLst/>
          </a:prstGeom>
        </p:spPr>
        <p:txBody>
          <a:bodyPr vert="horz" lIns="91440" tIns="45720" rIns="91440" bIns="45720" numCol="2" spcCol="180000" rtlCol="0">
            <a:noAutofit/>
          </a:bodyPr>
          <a:lstStyle>
            <a:lvl1pPr marL="0" indent="0" algn="l" defTabSz="914411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5" indent="0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11" indent="0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17" indent="0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23" indent="0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32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lvl="0" indent="-9207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000">
                <a:solidFill>
                  <a:schemeClr val="tx1">
                    <a:lumMod val="85000"/>
                    <a:lumOff val="15000"/>
                  </a:schemeClr>
                </a:solidFill>
                <a:effectLst/>
                <a:ea typeface="Times New Roman" panose="02020603050405020304" pitchFamily="18" charset="0"/>
              </a:rPr>
              <a:t>To wyjątkowe kompetencje dające przewagi rynkowe dotyczące </a:t>
            </a:r>
            <a:r>
              <a:rPr lang="pl-PL" sz="1000" b="1">
                <a:solidFill>
                  <a:srgbClr val="633F53"/>
                </a:solidFill>
                <a:effectLst/>
                <a:ea typeface="Times New Roman" panose="02020603050405020304" pitchFamily="18" charset="0"/>
              </a:rPr>
              <a:t>wszystkich aspektów powstawania nieruchomości</a:t>
            </a:r>
            <a:r>
              <a:rPr lang="pl-PL" sz="1000">
                <a:solidFill>
                  <a:srgbClr val="633F53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pPr marL="92075" lvl="0" indent="-9207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000" b="1">
                <a:solidFill>
                  <a:srgbClr val="633F53"/>
                </a:solidFill>
                <a:effectLst/>
                <a:ea typeface="Times New Roman" panose="02020603050405020304" pitchFamily="18" charset="0"/>
              </a:rPr>
              <a:t>Optymalizacja kosztów </a:t>
            </a:r>
            <a:r>
              <a:rPr lang="pl-PL" sz="1000">
                <a:solidFill>
                  <a:schemeClr val="tx1">
                    <a:lumMod val="85000"/>
                    <a:lumOff val="15000"/>
                  </a:schemeClr>
                </a:solidFill>
                <a:effectLst/>
                <a:ea typeface="Times New Roman" panose="02020603050405020304" pitchFamily="18" charset="0"/>
              </a:rPr>
              <a:t>budowy projektu poprzez dobór odpowiednich materiałów oraz kontrolę terminu ich dostarczenia przez połączone siły Działu Budowlanego oraz DL Architecture.</a:t>
            </a:r>
          </a:p>
          <a:p>
            <a:pPr marL="92075" lvl="0" indent="-9207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000" b="1">
                <a:solidFill>
                  <a:srgbClr val="633F53"/>
                </a:solidFill>
                <a:effectLst/>
                <a:ea typeface="Times New Roman" panose="02020603050405020304" pitchFamily="18" charset="0"/>
              </a:rPr>
              <a:t>Bezpośredni wpływ na harmonogram budowy</a:t>
            </a:r>
            <a:r>
              <a:rPr lang="pl-PL" sz="1000">
                <a:solidFill>
                  <a:schemeClr val="tx1">
                    <a:lumMod val="85000"/>
                    <a:lumOff val="15000"/>
                  </a:schemeClr>
                </a:solidFill>
                <a:effectLst/>
                <a:ea typeface="Times New Roman" panose="02020603050405020304" pitchFamily="18" charset="0"/>
              </a:rPr>
              <a:t>, gdzie DL Invest Group jest gwarantem dotrzymania terminów.</a:t>
            </a:r>
          </a:p>
          <a:p>
            <a:pPr marL="92075" lvl="0" indent="-9207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000">
                <a:solidFill>
                  <a:schemeClr val="tx1">
                    <a:lumMod val="85000"/>
                    <a:lumOff val="15000"/>
                  </a:schemeClr>
                </a:solidFill>
                <a:effectLst/>
                <a:ea typeface="Times New Roman" panose="02020603050405020304" pitchFamily="18" charset="0"/>
              </a:rPr>
              <a:t>Dzięki architektom DL Invest Group, dostarczane są </a:t>
            </a:r>
            <a:r>
              <a:rPr lang="pl-PL" sz="1000" b="1">
                <a:solidFill>
                  <a:srgbClr val="633F53"/>
                </a:solidFill>
                <a:effectLst/>
                <a:ea typeface="Times New Roman" panose="02020603050405020304" pitchFamily="18" charset="0"/>
              </a:rPr>
              <a:t>elastyczne rozwiązania dotyczące aranżacji powierzchni oraz gwarancji ekspansji</a:t>
            </a:r>
            <a:r>
              <a:rPr lang="pl-PL" sz="1000">
                <a:solidFill>
                  <a:schemeClr val="tx1">
                    <a:lumMod val="85000"/>
                    <a:lumOff val="15000"/>
                  </a:schemeClr>
                </a:solidFill>
                <a:effectLst/>
                <a:ea typeface="Times New Roman" panose="02020603050405020304" pitchFamily="18" charset="0"/>
              </a:rPr>
              <a:t>, co bezpośrednio przekłada się na rozwój biznesu poszczególnych najemców.</a:t>
            </a:r>
          </a:p>
          <a:p>
            <a:pPr marL="92075" lvl="0" indent="-9207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000">
                <a:solidFill>
                  <a:schemeClr val="tx1">
                    <a:lumMod val="85000"/>
                    <a:lumOff val="15000"/>
                  </a:schemeClr>
                </a:solidFill>
                <a:effectLst/>
                <a:ea typeface="Times New Roman" panose="02020603050405020304" pitchFamily="18" charset="0"/>
              </a:rPr>
              <a:t>Dzięki procesom składającym się na Generalne Wykonawstwo, </a:t>
            </a:r>
            <a:r>
              <a:rPr lang="pl-PL" sz="1000" b="1">
                <a:solidFill>
                  <a:srgbClr val="633F53"/>
                </a:solidFill>
                <a:effectLst/>
                <a:ea typeface="Times New Roman" panose="02020603050405020304" pitchFamily="18" charset="0"/>
              </a:rPr>
              <a:t>DL Invest Group inicjuje oraz prowadzi poszczególne etapy procesu budowlanego</a:t>
            </a:r>
            <a:r>
              <a:rPr lang="pl-PL" sz="1000">
                <a:solidFill>
                  <a:srgbClr val="633F53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pl-PL" sz="1000">
                <a:solidFill>
                  <a:schemeClr val="tx1">
                    <a:lumMod val="85000"/>
                    <a:lumOff val="15000"/>
                  </a:schemeClr>
                </a:solidFill>
                <a:effectLst/>
                <a:ea typeface="Times New Roman" panose="02020603050405020304" pitchFamily="18" charset="0"/>
              </a:rPr>
              <a:t>tym samym zapewnia najwyższą jakość dostarczanych projektów.</a:t>
            </a:r>
          </a:p>
          <a:p>
            <a:pPr marL="92075" lvl="0" indent="-9207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000">
                <a:solidFill>
                  <a:schemeClr val="tx1">
                    <a:lumMod val="85000"/>
                    <a:lumOff val="15000"/>
                  </a:schemeClr>
                </a:solidFill>
                <a:effectLst/>
                <a:ea typeface="Times New Roman" panose="02020603050405020304" pitchFamily="18" charset="0"/>
              </a:rPr>
              <a:t>Kompetencje pozwalające na </a:t>
            </a:r>
            <a:r>
              <a:rPr lang="pl-PL" sz="1000" b="1">
                <a:solidFill>
                  <a:srgbClr val="633F53"/>
                </a:solidFill>
                <a:effectLst/>
                <a:ea typeface="Times New Roman" panose="02020603050405020304" pitchFamily="18" charset="0"/>
              </a:rPr>
              <a:t>proces modernizacji oraz utrzymania już istniejących budynków poprzez zmiany aranżacji</a:t>
            </a:r>
            <a:r>
              <a:rPr lang="pl-PL" sz="1000">
                <a:solidFill>
                  <a:schemeClr val="tx1">
                    <a:lumMod val="85000"/>
                    <a:lumOff val="15000"/>
                  </a:schemeClr>
                </a:solidFill>
                <a:effectLst/>
                <a:ea typeface="Times New Roman" panose="02020603050405020304" pitchFamily="18" charset="0"/>
              </a:rPr>
              <a:t>, koncepcji budowlanych oraz użyteczności w ramach wewnętrznych struktur Grupy.</a:t>
            </a:r>
          </a:p>
          <a:p>
            <a:pPr marL="92075" lvl="0" indent="-9207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000">
                <a:solidFill>
                  <a:schemeClr val="tx1">
                    <a:lumMod val="85000"/>
                    <a:lumOff val="15000"/>
                  </a:schemeClr>
                </a:solidFill>
                <a:effectLst/>
                <a:ea typeface="Times New Roman" panose="02020603050405020304" pitchFamily="18" charset="0"/>
              </a:rPr>
              <a:t>Struktura umożliwiająca </a:t>
            </a:r>
            <a:r>
              <a:rPr lang="pl-PL" sz="1000" b="1">
                <a:solidFill>
                  <a:srgbClr val="633F53"/>
                </a:solidFill>
                <a:effectLst/>
                <a:ea typeface="Times New Roman" panose="02020603050405020304" pitchFamily="18" charset="0"/>
              </a:rPr>
              <a:t>przystosowanie nabywanych już istniejących nieruchomości, a następnie przebudowę, </a:t>
            </a:r>
            <a:r>
              <a:rPr lang="pl-PL" sz="1000" b="1" err="1">
                <a:solidFill>
                  <a:srgbClr val="633F53"/>
                </a:solidFill>
                <a:effectLst/>
                <a:ea typeface="Times New Roman" panose="02020603050405020304" pitchFamily="18" charset="0"/>
              </a:rPr>
              <a:t>rearanżację</a:t>
            </a:r>
            <a:r>
              <a:rPr lang="pl-PL" sz="1000" b="1">
                <a:solidFill>
                  <a:srgbClr val="633F53"/>
                </a:solidFill>
                <a:effectLst/>
                <a:ea typeface="Times New Roman" panose="02020603050405020304" pitchFamily="18" charset="0"/>
              </a:rPr>
              <a:t> oraz wprowadzenie najnowszych rozwiązań technologicznych </a:t>
            </a:r>
            <a:r>
              <a:rPr lang="pl-PL" sz="1000">
                <a:solidFill>
                  <a:schemeClr val="tx1">
                    <a:lumMod val="85000"/>
                    <a:lumOff val="15000"/>
                  </a:schemeClr>
                </a:solidFill>
                <a:effectLst/>
                <a:ea typeface="Times New Roman" panose="02020603050405020304" pitchFamily="18" charset="0"/>
              </a:rPr>
              <a:t>które zwiększają wartość nabywanych aktywów.</a:t>
            </a:r>
          </a:p>
        </p:txBody>
      </p:sp>
      <p:sp>
        <p:nvSpPr>
          <p:cNvPr id="14" name="Tytuł 2">
            <a:extLst>
              <a:ext uri="{FF2B5EF4-FFF2-40B4-BE49-F238E27FC236}">
                <a16:creationId xmlns:a16="http://schemas.microsoft.com/office/drawing/2014/main" id="{978CF7D0-05A7-8B6D-B221-7A280E8E0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150" y="210927"/>
            <a:ext cx="8898185" cy="523871"/>
          </a:xfrm>
        </p:spPr>
        <p:txBody>
          <a:bodyPr>
            <a:normAutofit fontScale="90000"/>
          </a:bodyPr>
          <a:lstStyle/>
          <a:p>
            <a:r>
              <a:rPr lang="pl-PL" sz="2400" b="0">
                <a:solidFill>
                  <a:srgbClr val="684356"/>
                </a:solidFill>
              </a:rPr>
              <a:t>PRZEWAGI KONKURENCYJNE DL INVEST GROUP</a:t>
            </a:r>
            <a:br>
              <a:rPr lang="pl-PL" sz="3100">
                <a:solidFill>
                  <a:srgbClr val="684356"/>
                </a:solidFill>
              </a:rPr>
            </a:br>
            <a:r>
              <a:rPr lang="pl-PL" sz="3100"/>
              <a:t>GENERALNY WYKONAWCA I DZIAŁ PROJEKTOWY</a:t>
            </a:r>
            <a:br>
              <a:rPr lang="pl-PL"/>
            </a:br>
            <a:r>
              <a:rPr lang="pl-PL" sz="2300" b="0"/>
              <a:t>KOMPETENCJE W ZAKRESIE OPTYMALIZACJI PROCESU BUDOWLANEGO</a:t>
            </a:r>
          </a:p>
        </p:txBody>
      </p:sp>
      <p:sp>
        <p:nvSpPr>
          <p:cNvPr id="2" name="Symbol zastępczy zawartości 4">
            <a:extLst>
              <a:ext uri="{FF2B5EF4-FFF2-40B4-BE49-F238E27FC236}">
                <a16:creationId xmlns:a16="http://schemas.microsoft.com/office/drawing/2014/main" id="{D12130C7-6695-DE02-2D40-E818AF76898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52151" y="4617559"/>
            <a:ext cx="8574964" cy="1667362"/>
          </a:xfrm>
        </p:spPr>
        <p:txBody>
          <a:bodyPr numCol="2" spcCol="180000">
            <a:noAutofit/>
          </a:bodyPr>
          <a:lstStyle/>
          <a:p>
            <a:pPr marL="92075" indent="-92075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pl-PL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anose="02020603050405020304" pitchFamily="18" charset="0"/>
              </a:rPr>
              <a:t>Podstawą działań DL Architecture jest tworzenie </a:t>
            </a:r>
            <a:r>
              <a:rPr lang="pl-PL" sz="1000" b="1" dirty="0">
                <a:solidFill>
                  <a:srgbClr val="633F53"/>
                </a:solidFill>
                <a:latin typeface="+mj-lt"/>
                <a:cs typeface="Times New Roman" panose="02020603050405020304" pitchFamily="18" charset="0"/>
              </a:rPr>
              <a:t>funkcjonalność i użyteczność nieruchomości dla jej Użytkowników</a:t>
            </a:r>
            <a:r>
              <a:rPr lang="pl-PL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anose="02020603050405020304" pitchFamily="18" charset="0"/>
              </a:rPr>
              <a:t>. Dla DL Invest </a:t>
            </a:r>
            <a:r>
              <a:rPr lang="pl-PL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anose="02020603050405020304" pitchFamily="18" charset="0"/>
              </a:rPr>
              <a:t>Group</a:t>
            </a:r>
            <a:r>
              <a:rPr lang="pl-PL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anose="02020603050405020304" pitchFamily="18" charset="0"/>
              </a:rPr>
              <a:t> jest to wartość </a:t>
            </a:r>
            <a:br>
              <a:rPr lang="pl-PL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anose="02020603050405020304" pitchFamily="18" charset="0"/>
              </a:rPr>
            </a:br>
            <a:r>
              <a:rPr lang="pl-PL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anose="02020603050405020304" pitchFamily="18" charset="0"/>
              </a:rPr>
              <a:t>o znaczeniu większym niż artystyczne kreacje architektoniczne. </a:t>
            </a:r>
          </a:p>
          <a:p>
            <a:pPr marL="92075" indent="-92075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pl-PL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anose="02020603050405020304" pitchFamily="18" charset="0"/>
              </a:rPr>
              <a:t>Zespół wewnętrznych Projektantów jest odpowiedzialny za </a:t>
            </a:r>
            <a:r>
              <a:rPr lang="pl-PL" sz="1000" b="1" dirty="0">
                <a:solidFill>
                  <a:srgbClr val="633F53"/>
                </a:solidFill>
                <a:latin typeface="+mj-lt"/>
                <a:cs typeface="Times New Roman" panose="02020603050405020304" pitchFamily="18" charset="0"/>
              </a:rPr>
              <a:t>wspieranie Najemców</a:t>
            </a:r>
            <a:r>
              <a:rPr lang="pl-PL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anose="02020603050405020304" pitchFamily="18" charset="0"/>
              </a:rPr>
              <a:t> od momentu ustalania koncepcji aranżacji powierzchni, poprzez jej aktualizację, aż do osiągnięcia ostatecznego efektu zadowalającego Najemcę. </a:t>
            </a:r>
          </a:p>
          <a:p>
            <a:pPr marL="92075" indent="-92075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l-PL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anose="02020603050405020304" pitchFamily="18" charset="0"/>
              </a:rPr>
              <a:t>Dział Projektowy </a:t>
            </a:r>
            <a:r>
              <a:rPr lang="pl-PL" sz="1000" b="1" dirty="0">
                <a:solidFill>
                  <a:srgbClr val="633F53"/>
                </a:solidFill>
                <a:latin typeface="+mj-lt"/>
                <a:cs typeface="Times New Roman" panose="02020603050405020304" pitchFamily="18" charset="0"/>
              </a:rPr>
              <a:t>Koordynuje prace Działu Budowlanego </a:t>
            </a:r>
            <a:r>
              <a:rPr lang="pl-PL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anose="02020603050405020304" pitchFamily="18" charset="0"/>
              </a:rPr>
              <a:t>pod kątem współpracy z Najemcami, odgrywając kluczową rolę przy dostosowaniu powierzchni do wymagań Najemców.</a:t>
            </a:r>
          </a:p>
          <a:p>
            <a:pPr marL="92075" indent="-92075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l-PL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anose="02020603050405020304" pitchFamily="18" charset="0"/>
              </a:rPr>
              <a:t>Podczas użytkowania powierzchni, w trakcie obowiązywania umowy Projektanci również są do dyspozycji Najemców w przypadku potrzeb związanych z modyfikacją istniejącej aranżacji.</a:t>
            </a:r>
          </a:p>
          <a:p>
            <a:pPr marL="92075" indent="-92075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l-PL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anose="02020603050405020304" pitchFamily="18" charset="0"/>
              </a:rPr>
              <a:t>Prace DL Architecture, </a:t>
            </a:r>
            <a:r>
              <a:rPr lang="pl-PL" sz="1000" b="1" dirty="0">
                <a:solidFill>
                  <a:srgbClr val="633F53"/>
                </a:solidFill>
                <a:latin typeface="+mj-lt"/>
                <a:cs typeface="Times New Roman" panose="02020603050405020304" pitchFamily="18" charset="0"/>
              </a:rPr>
              <a:t>ukierunkowane są na jak najefektywniejsze wykorzystanie uwarunkowań nieruchomości  </a:t>
            </a:r>
            <a:r>
              <a:rPr lang="pl-PL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anose="02020603050405020304" pitchFamily="18" charset="0"/>
              </a:rPr>
              <a:t>pod kątem funkcjonalności powstającej powierzchni w stosunku do najwyższej jakości wykorzystywanych materiałów.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D52178D-58CE-8858-6F86-BB43526E6D0B}"/>
              </a:ext>
            </a:extLst>
          </p:cNvPr>
          <p:cNvSpPr txBox="1"/>
          <p:nvPr/>
        </p:nvSpPr>
        <p:spPr>
          <a:xfrm>
            <a:off x="9886755" y="5544678"/>
            <a:ext cx="231348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>
                <a:solidFill>
                  <a:srgbClr val="666666"/>
                </a:solidFill>
              </a:rPr>
              <a:t>KIEROWNIK DZIAŁU PROJEKTOWEGO 
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F851B84-837E-3B5A-621E-C03AE9574E57}"/>
              </a:ext>
            </a:extLst>
          </p:cNvPr>
          <p:cNvSpPr txBox="1"/>
          <p:nvPr/>
        </p:nvSpPr>
        <p:spPr>
          <a:xfrm>
            <a:off x="9901059" y="5231808"/>
            <a:ext cx="2284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>
                <a:solidFill>
                  <a:srgbClr val="666666"/>
                </a:solidFill>
              </a:rPr>
              <a:t>SABINA RYBSKA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211FC68-6B8B-4D92-F4EA-C46CC801E4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3388" y="3360112"/>
            <a:ext cx="1760220" cy="1763346"/>
          </a:xfrm>
          <a:prstGeom prst="rect">
            <a:avLst/>
          </a:prstGeom>
        </p:spPr>
      </p:pic>
      <p:sp>
        <p:nvSpPr>
          <p:cNvPr id="10" name="Tytuł 2">
            <a:extLst>
              <a:ext uri="{FF2B5EF4-FFF2-40B4-BE49-F238E27FC236}">
                <a16:creationId xmlns:a16="http://schemas.microsoft.com/office/drawing/2014/main" id="{CBA046F6-8763-D60E-1B24-078B6F112278}"/>
              </a:ext>
            </a:extLst>
          </p:cNvPr>
          <p:cNvSpPr txBox="1">
            <a:spLocks/>
          </p:cNvSpPr>
          <p:nvPr/>
        </p:nvSpPr>
        <p:spPr>
          <a:xfrm>
            <a:off x="1133482" y="4065005"/>
            <a:ext cx="8449207" cy="418387"/>
          </a:xfrm>
          <a:prstGeom prst="rect">
            <a:avLst/>
          </a:prstGeom>
          <a:solidFill>
            <a:srgbClr val="633F5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633F5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sz="2000">
                <a:solidFill>
                  <a:schemeClr val="bg1"/>
                </a:solidFill>
              </a:rPr>
              <a:t>DZIAŁ PROJEKTOWY – DL ARCHITECRURE</a:t>
            </a:r>
          </a:p>
        </p:txBody>
      </p:sp>
      <p:sp>
        <p:nvSpPr>
          <p:cNvPr id="11" name="Tytuł 2">
            <a:extLst>
              <a:ext uri="{FF2B5EF4-FFF2-40B4-BE49-F238E27FC236}">
                <a16:creationId xmlns:a16="http://schemas.microsoft.com/office/drawing/2014/main" id="{83826889-5DE3-6871-BEA4-8053D4E15AB2}"/>
              </a:ext>
            </a:extLst>
          </p:cNvPr>
          <p:cNvSpPr txBox="1">
            <a:spLocks/>
          </p:cNvSpPr>
          <p:nvPr/>
        </p:nvSpPr>
        <p:spPr>
          <a:xfrm>
            <a:off x="1133482" y="1424523"/>
            <a:ext cx="8449207" cy="523871"/>
          </a:xfrm>
          <a:prstGeom prst="rect">
            <a:avLst/>
          </a:prstGeom>
          <a:solidFill>
            <a:srgbClr val="633F5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633F5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sz="2000">
                <a:solidFill>
                  <a:schemeClr val="bg1"/>
                </a:solidFill>
              </a:rPr>
              <a:t>GENERALNY WYKONAWCA 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909E597A-95F1-14FA-4463-85724C7299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9685" y="4739359"/>
            <a:ext cx="1847627" cy="38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74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83F03457-EB42-891A-6DEF-E25E6ED0D9D1}"/>
              </a:ext>
            </a:extLst>
          </p:cNvPr>
          <p:cNvSpPr/>
          <p:nvPr/>
        </p:nvSpPr>
        <p:spPr>
          <a:xfrm>
            <a:off x="9885744" y="0"/>
            <a:ext cx="2340919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31F8F879-C8CB-87A6-02FE-44541AD79A3E}"/>
              </a:ext>
            </a:extLst>
          </p:cNvPr>
          <p:cNvSpPr/>
          <p:nvPr/>
        </p:nvSpPr>
        <p:spPr>
          <a:xfrm>
            <a:off x="9885744" y="0"/>
            <a:ext cx="2340919" cy="6858000"/>
          </a:xfrm>
          <a:prstGeom prst="rect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2AE4B4F-38B6-9C95-9257-5A6F90C491C1}"/>
              </a:ext>
            </a:extLst>
          </p:cNvPr>
          <p:cNvSpPr txBox="1"/>
          <p:nvPr/>
        </p:nvSpPr>
        <p:spPr>
          <a:xfrm>
            <a:off x="9885744" y="2535600"/>
            <a:ext cx="2333687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>
                <a:solidFill>
                  <a:srgbClr val="666666"/>
                </a:solidFill>
              </a:rPr>
              <a:t>DYREKTOR </a:t>
            </a:r>
            <a:r>
              <a:rPr lang="pl-PL" sz="1400">
                <a:solidFill>
                  <a:srgbClr val="666666"/>
                </a:solidFill>
              </a:rPr>
              <a:t>DZIAŁU</a:t>
            </a:r>
            <a:r>
              <a:rPr lang="en-US" sz="1400">
                <a:solidFill>
                  <a:srgbClr val="666666"/>
                </a:solidFill>
              </a:rPr>
              <a:t> ZARZĄDZANIA OBIEKTAMI
</a:t>
            </a:r>
            <a:endParaRPr lang="pl-PL" sz="1400">
              <a:solidFill>
                <a:srgbClr val="666666"/>
              </a:solidFill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5033FA1-D1D5-9CE9-D1C6-84A52010A05F}"/>
              </a:ext>
            </a:extLst>
          </p:cNvPr>
          <p:cNvSpPr txBox="1"/>
          <p:nvPr/>
        </p:nvSpPr>
        <p:spPr>
          <a:xfrm>
            <a:off x="9885744" y="2181143"/>
            <a:ext cx="23409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>
                <a:solidFill>
                  <a:srgbClr val="666666"/>
                </a:solidFill>
              </a:rPr>
              <a:t>Artur Hetman</a:t>
            </a:r>
          </a:p>
        </p:txBody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id="{8E3DB14E-B1D0-4235-8948-722914BE0362}"/>
              </a:ext>
            </a:extLst>
          </p:cNvPr>
          <p:cNvGrpSpPr/>
          <p:nvPr/>
        </p:nvGrpSpPr>
        <p:grpSpPr>
          <a:xfrm rot="21413642">
            <a:off x="10319066" y="392478"/>
            <a:ext cx="1576637" cy="1570329"/>
            <a:chOff x="6047935" y="725577"/>
            <a:chExt cx="1807232" cy="1800001"/>
          </a:xfrm>
        </p:grpSpPr>
        <p:pic>
          <p:nvPicPr>
            <p:cNvPr id="20" name="Obraz 19" descr="Obraz zawierający osoba, ściana, wewnątrz, siwy&#10;&#10;Opis wygenerowany automatycznie">
              <a:extLst>
                <a:ext uri="{FF2B5EF4-FFF2-40B4-BE49-F238E27FC236}">
                  <a16:creationId xmlns:a16="http://schemas.microsoft.com/office/drawing/2014/main" id="{61F7D313-8FC8-4E18-A22B-65E22E746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055167" y="725578"/>
              <a:ext cx="1800000" cy="1800000"/>
            </a:xfrm>
            <a:prstGeom prst="ellipse">
              <a:avLst/>
            </a:prstGeom>
          </p:spPr>
        </p:pic>
        <p:sp>
          <p:nvSpPr>
            <p:cNvPr id="21" name="Owal 20">
              <a:extLst>
                <a:ext uri="{FF2B5EF4-FFF2-40B4-BE49-F238E27FC236}">
                  <a16:creationId xmlns:a16="http://schemas.microsoft.com/office/drawing/2014/main" id="{C75347C4-FD4E-4FEF-BE3D-AC7B79A39F44}"/>
                </a:ext>
              </a:extLst>
            </p:cNvPr>
            <p:cNvSpPr/>
            <p:nvPr/>
          </p:nvSpPr>
          <p:spPr>
            <a:xfrm>
              <a:off x="6047935" y="725577"/>
              <a:ext cx="1800000" cy="1800000"/>
            </a:xfrm>
            <a:prstGeom prst="ellipse">
              <a:avLst/>
            </a:prstGeom>
            <a:noFill/>
            <a:ln w="38100">
              <a:solidFill>
                <a:srgbClr val="A5A5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8" name="Tytuł 1">
            <a:extLst>
              <a:ext uri="{FF2B5EF4-FFF2-40B4-BE49-F238E27FC236}">
                <a16:creationId xmlns:a16="http://schemas.microsoft.com/office/drawing/2014/main" id="{53CCAE7E-FDA8-3302-1108-444BE8112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150" y="213316"/>
            <a:ext cx="8898185" cy="523871"/>
          </a:xfrm>
        </p:spPr>
        <p:txBody>
          <a:bodyPr>
            <a:normAutofit fontScale="90000"/>
          </a:bodyPr>
          <a:lstStyle/>
          <a:p>
            <a:r>
              <a:rPr lang="pl-PL" sz="2400" b="0">
                <a:solidFill>
                  <a:srgbClr val="684356"/>
                </a:solidFill>
              </a:rPr>
              <a:t>PRZEWAGI KONKURENCYJNE DL INVEST GROUP </a:t>
            </a:r>
            <a:br>
              <a:rPr lang="pl-PL" sz="3100">
                <a:solidFill>
                  <a:srgbClr val="684356"/>
                </a:solidFill>
              </a:rPr>
            </a:br>
            <a:r>
              <a:rPr lang="en-US" sz="3100"/>
              <a:t>DZIAŁ ZARZĄDZANIA </a:t>
            </a:r>
            <a:br>
              <a:rPr lang="pl-PL"/>
            </a:br>
            <a:r>
              <a:rPr lang="pl-PL" sz="2400" b="0"/>
              <a:t>PEŁEN ZAKRES USŁUG GWARANCJĄ BEZPIECZEŃSTWA</a:t>
            </a:r>
          </a:p>
        </p:txBody>
      </p:sp>
      <p:sp>
        <p:nvSpPr>
          <p:cNvPr id="17" name="Symbol zastępczy zawartości 19">
            <a:extLst>
              <a:ext uri="{FF2B5EF4-FFF2-40B4-BE49-F238E27FC236}">
                <a16:creationId xmlns:a16="http://schemas.microsoft.com/office/drawing/2014/main" id="{8A2E06E5-6294-3244-8904-5DE7148E8A3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52150" y="2291787"/>
            <a:ext cx="8537720" cy="2733490"/>
          </a:xfrm>
        </p:spPr>
        <p:txBody>
          <a:bodyPr numCol="2" spcCol="360000">
            <a:noAutofit/>
          </a:bodyPr>
          <a:lstStyle/>
          <a:p>
            <a:pPr marL="108000" lvl="0" indent="-108000" eaLnBrk="0" fontAlgn="base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</a:pPr>
            <a:r>
              <a:rPr lang="pl-PL" sz="1000" b="1" dirty="0">
                <a:solidFill>
                  <a:srgbClr val="633F53"/>
                </a:solidFill>
                <a:latin typeface="+mj-lt"/>
              </a:rPr>
              <a:t>ZAPEWNIONA NAJWYŻSZA JAKOŚĆ</a:t>
            </a:r>
            <a:br>
              <a:rPr lang="pl-PL" altLang="pl-PL" sz="1000" b="1" dirty="0">
                <a:solidFill>
                  <a:srgbClr val="633F53"/>
                </a:solidFill>
                <a:latin typeface="+mj-lt"/>
                <a:ea typeface="Times New Roman" panose="02020603050405020304" pitchFamily="18" charset="0"/>
              </a:rPr>
            </a:br>
            <a:r>
              <a:rPr lang="pl-PL" altLang="pl-PL" sz="1000" dirty="0">
                <a:solidFill>
                  <a:schemeClr val="bg2">
                    <a:lumMod val="25000"/>
                  </a:schemeClr>
                </a:solidFill>
                <a:latin typeface="+mj-lt"/>
                <a:ea typeface="Times New Roman" panose="02020603050405020304" pitchFamily="18" charset="0"/>
              </a:rPr>
              <a:t>Nasze usługi są potwierdzone audytami nieruchomości przeprowadzanymi przez rzetelnych ekspertów zewnętrznych. Aby</a:t>
            </a:r>
            <a:r>
              <a:rPr lang="pl-PL" sz="1000" b="1" i="1" dirty="0">
                <a:solidFill>
                  <a:srgbClr val="633F53"/>
                </a:solidFill>
                <a:ea typeface="Calibri" panose="020F0502020204030204" pitchFamily="34" charset="0"/>
              </a:rPr>
              <a:t> </a:t>
            </a:r>
            <a:r>
              <a:rPr lang="pl-PL" altLang="pl-PL" sz="1000" dirty="0">
                <a:solidFill>
                  <a:schemeClr val="bg2">
                    <a:lumMod val="25000"/>
                  </a:schemeClr>
                </a:solidFill>
                <a:latin typeface="+mj-lt"/>
                <a:ea typeface="Times New Roman" panose="02020603050405020304" pitchFamily="18" charset="0"/>
              </a:rPr>
              <a:t>zapewnić Państwu najwyższą jakość usług, przeprowadzamy szczegółową analizę każdego aspektu funkcjonowania nieruchomości.
</a:t>
            </a:r>
            <a:r>
              <a:rPr lang="pl-PL" altLang="pl-PL" sz="1000" b="1" dirty="0">
                <a:solidFill>
                  <a:srgbClr val="633F53"/>
                </a:solidFill>
                <a:latin typeface="+mj-lt"/>
                <a:ea typeface="Times New Roman" panose="02020603050405020304" pitchFamily="18" charset="0"/>
              </a:rPr>
              <a:t>OSZCZĘDNOŚCI </a:t>
            </a:r>
            <a:br>
              <a:rPr lang="pl-PL" altLang="pl-PL" sz="1000" b="1" dirty="0">
                <a:solidFill>
                  <a:srgbClr val="633F53"/>
                </a:solidFill>
                <a:latin typeface="+mj-lt"/>
                <a:ea typeface="Times New Roman" panose="02020603050405020304" pitchFamily="18" charset="0"/>
              </a:rPr>
            </a:br>
            <a:r>
              <a:rPr lang="pl-PL" altLang="pl-PL" sz="1000" dirty="0">
                <a:solidFill>
                  <a:schemeClr val="bg2">
                    <a:lumMod val="25000"/>
                  </a:schemeClr>
                </a:solidFill>
                <a:latin typeface="+mj-lt"/>
                <a:ea typeface="Times New Roman" panose="02020603050405020304" pitchFamily="18" charset="0"/>
              </a:rPr>
              <a:t>Optymalizacja kosztów, a tym samym bezpośrednio związane z tym oszczędności po stronie najemcy, są naszym priorytetem. Bieżąca analiza finansowa i pełna automatyzacja procesów pozwalają na precyzyjne planowanie budżetu. Wprowadzane przez nas narzędzia i</a:t>
            </a:r>
            <a:r>
              <a:rPr lang="pl-PL" sz="1000" b="1" i="1" dirty="0">
                <a:solidFill>
                  <a:srgbClr val="633F53"/>
                </a:solidFill>
                <a:ea typeface="Calibri" panose="020F0502020204030204" pitchFamily="34" charset="0"/>
              </a:rPr>
              <a:t> </a:t>
            </a:r>
            <a:r>
              <a:rPr lang="pl-PL" altLang="pl-PL" sz="1000" dirty="0">
                <a:solidFill>
                  <a:schemeClr val="bg2">
                    <a:lumMod val="25000"/>
                  </a:schemeClr>
                </a:solidFill>
                <a:latin typeface="+mj-lt"/>
                <a:ea typeface="Times New Roman" panose="02020603050405020304" pitchFamily="18" charset="0"/>
              </a:rPr>
              <a:t>usprawnienia znacznie obniżają koszty eksploatacji obiektów. </a:t>
            </a:r>
            <a:endParaRPr lang="pl-PL" altLang="pl-PL" sz="10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108000" lvl="0" indent="-108000" eaLnBrk="0" fontAlgn="base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</a:pPr>
            <a:r>
              <a:rPr lang="pl-PL" altLang="pl-PL" sz="1000" b="1" dirty="0">
                <a:solidFill>
                  <a:srgbClr val="633F53"/>
                </a:solidFill>
                <a:latin typeface="+mj-lt"/>
                <a:ea typeface="Times New Roman" panose="02020603050405020304" pitchFamily="18" charset="0"/>
              </a:rPr>
              <a:t>GWARANCJA BEZPIECZEŃSTWA</a:t>
            </a:r>
            <a:br>
              <a:rPr lang="pl-PL" altLang="pl-PL" sz="1000" b="1" dirty="0">
                <a:solidFill>
                  <a:srgbClr val="633F53"/>
                </a:solidFill>
                <a:latin typeface="+mj-lt"/>
                <a:ea typeface="Times New Roman" panose="02020603050405020304" pitchFamily="18" charset="0"/>
              </a:rPr>
            </a:br>
            <a:r>
              <a:rPr lang="pl-PL" altLang="pl-PL" sz="1000" dirty="0">
                <a:solidFill>
                  <a:schemeClr val="bg2">
                    <a:lumMod val="25000"/>
                  </a:schemeClr>
                </a:solidFill>
                <a:latin typeface="+mj-lt"/>
                <a:ea typeface="Times New Roman" panose="02020603050405020304" pitchFamily="18" charset="0"/>
              </a:rPr>
              <a:t>Istotnym elementem naszej działalności, na bazie której od 15 lat budujemy Państwa zaufanie, jest nadzór i stałe wdrażanie kolejnych procedur mających na celu zapewnienie najwyższego poziomu komfortu połączonego z maksymalną gwarancją bezpieczeństwa</a:t>
            </a:r>
            <a:r>
              <a:rPr lang="en-US" altLang="pl-PL" sz="1000" dirty="0">
                <a:solidFill>
                  <a:schemeClr val="bg2">
                    <a:lumMod val="25000"/>
                  </a:schemeClr>
                </a:solidFill>
                <a:latin typeface="+mj-lt"/>
                <a:ea typeface="Times New Roman" panose="02020603050405020304" pitchFamily="18" charset="0"/>
              </a:rPr>
              <a:t>.</a:t>
            </a:r>
            <a:endParaRPr lang="pl-PL" altLang="pl-PL" sz="10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108000" lvl="0" indent="-108000" eaLnBrk="0" fontAlgn="base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</a:pPr>
            <a:r>
              <a:rPr lang="pl-PL" altLang="pl-PL" sz="1000" b="1" dirty="0">
                <a:solidFill>
                  <a:srgbClr val="633F53"/>
                </a:solidFill>
                <a:latin typeface="+mj-lt"/>
                <a:ea typeface="Times New Roman" panose="02020603050405020304" pitchFamily="18" charset="0"/>
              </a:rPr>
              <a:t>NATYCHMIASTOWA POMOC </a:t>
            </a:r>
            <a:br>
              <a:rPr lang="pl-PL" altLang="pl-PL" sz="1000" b="1" dirty="0">
                <a:solidFill>
                  <a:srgbClr val="633F53"/>
                </a:solidFill>
                <a:latin typeface="+mj-lt"/>
                <a:ea typeface="Times New Roman" panose="02020603050405020304" pitchFamily="18" charset="0"/>
              </a:rPr>
            </a:br>
            <a:r>
              <a:rPr lang="pl-PL" altLang="pl-PL" sz="1000" dirty="0">
                <a:solidFill>
                  <a:schemeClr val="bg2">
                    <a:lumMod val="25000"/>
                  </a:schemeClr>
                </a:solidFill>
                <a:latin typeface="+mj-lt"/>
                <a:ea typeface="Times New Roman" panose="02020603050405020304" pitchFamily="18" charset="0"/>
              </a:rPr>
              <a:t>Dzięki wyspecjalizowanej kadrze z wieloletnim doświadczeniem i stale poszerzanych kompetencjach, poprzez dedykowany zespół opiekunów natychmiast reagujemy na zgłaszane potrzeby, zarówno pod względem technicznym, jak i handlowym. 
</a:t>
            </a:r>
            <a:r>
              <a:rPr lang="en-US" altLang="pl-PL" sz="1000" b="1" dirty="0">
                <a:solidFill>
                  <a:srgbClr val="633F53"/>
                </a:solidFill>
                <a:latin typeface="+mj-lt"/>
                <a:ea typeface="Times New Roman" panose="02020603050405020304" pitchFamily="18" charset="0"/>
              </a:rPr>
              <a:t>ROZBUDOWANY ZESPÓŁ SPECJALISTÓW </a:t>
            </a:r>
            <a:br>
              <a:rPr lang="pl-PL" altLang="pl-PL" sz="1000" b="1" dirty="0">
                <a:solidFill>
                  <a:srgbClr val="633F53"/>
                </a:solidFill>
                <a:latin typeface="+mj-lt"/>
                <a:ea typeface="Times New Roman" panose="02020603050405020304" pitchFamily="18" charset="0"/>
              </a:rPr>
            </a:br>
            <a:r>
              <a:rPr lang="pl-PL" altLang="pl-PL" sz="1000" dirty="0">
                <a:solidFill>
                  <a:schemeClr val="bg2">
                    <a:lumMod val="25000"/>
                  </a:schemeClr>
                </a:solidFill>
                <a:latin typeface="+mj-lt"/>
                <a:ea typeface="Times New Roman" panose="02020603050405020304" pitchFamily="18" charset="0"/>
              </a:rPr>
              <a:t>Bieżący i bezpośredni nadzór nad stanem technicznym obiektu pozwala na eliminację ewentualnych usterek oraz gwarantuje utrzymanie obiektów </a:t>
            </a:r>
            <a:br>
              <a:rPr lang="pl-PL" altLang="pl-PL" sz="1000" dirty="0">
                <a:solidFill>
                  <a:schemeClr val="bg2">
                    <a:lumMod val="25000"/>
                  </a:schemeClr>
                </a:solidFill>
                <a:latin typeface="+mj-lt"/>
                <a:ea typeface="Times New Roman" panose="02020603050405020304" pitchFamily="18" charset="0"/>
              </a:rPr>
            </a:br>
            <a:r>
              <a:rPr lang="pl-PL" altLang="pl-PL" sz="1000" dirty="0">
                <a:solidFill>
                  <a:schemeClr val="bg2">
                    <a:lumMod val="25000"/>
                  </a:schemeClr>
                </a:solidFill>
                <a:latin typeface="+mj-lt"/>
                <a:ea typeface="Times New Roman" panose="02020603050405020304" pitchFamily="18" charset="0"/>
              </a:rPr>
              <a:t>w idealnym stanie technicznym. </a:t>
            </a:r>
            <a:endParaRPr lang="pl-PL" sz="1000" dirty="0">
              <a:latin typeface="+mj-lt"/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66519F22-9300-D7D5-D931-02C079B5B491}"/>
              </a:ext>
            </a:extLst>
          </p:cNvPr>
          <p:cNvSpPr/>
          <p:nvPr/>
        </p:nvSpPr>
        <p:spPr>
          <a:xfrm>
            <a:off x="1136733" y="5263547"/>
            <a:ext cx="8445956" cy="892809"/>
          </a:xfrm>
          <a:prstGeom prst="rect">
            <a:avLst/>
          </a:prstGeom>
          <a:solidFill>
            <a:srgbClr val="633F53"/>
          </a:solidFill>
          <a:ln w="19050">
            <a:solidFill>
              <a:srgbClr val="633F53"/>
            </a:solidFill>
          </a:ln>
        </p:spPr>
        <p:txBody>
          <a:bodyPr wrap="square" anchor="ctr">
            <a:noAutofit/>
          </a:bodyPr>
          <a:lstStyle/>
          <a:p>
            <a:pPr algn="ctr" rtl="0"/>
            <a:r>
              <a:rPr lang="pl-PL" sz="1050">
                <a:solidFill>
                  <a:schemeClr val="bg1"/>
                </a:solidFill>
                <a:effectLst/>
                <a:latin typeface="+mj-lt"/>
              </a:rPr>
              <a:t>Cały proces zarządzania nieruchomościami i obiektami będącymi przedmiotem najmu oparty jest na wewnętrznej strukturze DL Invest Group, co pozwala na wyeliminowanie kosztów pośrednich i marż dla firm zewnętrznych zarządzających aktywami. Korzyścią dla Najemców jest więc przede wszystkim zapewnienie najniższych kosztów zarządzania nieruchomościami i ich utrzymania, a wartością dodatkową jest zagwarantowanie najwyższej jakości obsługi i bezpośredniej komunikacji z osobami odpowiedzialnymi za relacje z Najemcami w ramach wewnętrznej struktury organizacyjnej DL Invest Group.  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5D2E376-C49E-4905-8491-4B7882B9A5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3948" y="1606772"/>
            <a:ext cx="1736841" cy="492910"/>
          </a:xfrm>
          <a:prstGeom prst="rect">
            <a:avLst/>
          </a:prstGeom>
        </p:spPr>
      </p:pic>
      <p:sp>
        <p:nvSpPr>
          <p:cNvPr id="2" name="Tytuł 2">
            <a:extLst>
              <a:ext uri="{FF2B5EF4-FFF2-40B4-BE49-F238E27FC236}">
                <a16:creationId xmlns:a16="http://schemas.microsoft.com/office/drawing/2014/main" id="{82C41C25-6B9B-BE1B-83D9-B380B026F38F}"/>
              </a:ext>
            </a:extLst>
          </p:cNvPr>
          <p:cNvSpPr txBox="1">
            <a:spLocks/>
          </p:cNvSpPr>
          <p:nvPr/>
        </p:nvSpPr>
        <p:spPr>
          <a:xfrm>
            <a:off x="1133482" y="1674891"/>
            <a:ext cx="8449207" cy="443433"/>
          </a:xfrm>
          <a:prstGeom prst="rect">
            <a:avLst/>
          </a:prstGeom>
          <a:solidFill>
            <a:srgbClr val="633F5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633F5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sz="2000">
                <a:solidFill>
                  <a:schemeClr val="bg1"/>
                </a:solidFill>
              </a:rPr>
              <a:t>DZIAŁ ZARZĄDZANIA OBIEKTAMI </a:t>
            </a: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E8AEA9C8-C7BA-B868-EBDE-A323306054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3981" y="3520212"/>
            <a:ext cx="1653108" cy="1653108"/>
          </a:xfrm>
          <a:prstGeom prst="rect">
            <a:avLst/>
          </a:prstGeom>
        </p:spPr>
      </p:pic>
      <p:sp>
        <p:nvSpPr>
          <p:cNvPr id="28" name="pole tekstowe 27">
            <a:extLst>
              <a:ext uri="{FF2B5EF4-FFF2-40B4-BE49-F238E27FC236}">
                <a16:creationId xmlns:a16="http://schemas.microsoft.com/office/drawing/2014/main" id="{AC6B5143-758A-837F-D361-E209CD8FD7EA}"/>
              </a:ext>
            </a:extLst>
          </p:cNvPr>
          <p:cNvSpPr txBox="1"/>
          <p:nvPr/>
        </p:nvSpPr>
        <p:spPr>
          <a:xfrm>
            <a:off x="9885744" y="5709951"/>
            <a:ext cx="233368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1400">
                <a:solidFill>
                  <a:srgbClr val="666666"/>
                </a:solidFill>
              </a:rPr>
              <a:t>DYREKTOR NADZORU W DZIALE ZARZĄDZANIA OBIEKTAMI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CC4AC8D3-A103-2CBE-17DF-EB52975108E2}"/>
              </a:ext>
            </a:extLst>
          </p:cNvPr>
          <p:cNvSpPr txBox="1"/>
          <p:nvPr/>
        </p:nvSpPr>
        <p:spPr>
          <a:xfrm>
            <a:off x="9885744" y="5364631"/>
            <a:ext cx="23409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>
                <a:solidFill>
                  <a:srgbClr val="666666"/>
                </a:solidFill>
              </a:rPr>
              <a:t>Dariusz Bartecki</a:t>
            </a:r>
          </a:p>
        </p:txBody>
      </p:sp>
      <p:pic>
        <p:nvPicPr>
          <p:cNvPr id="30" name="Obraz 29">
            <a:extLst>
              <a:ext uri="{FF2B5EF4-FFF2-40B4-BE49-F238E27FC236}">
                <a16:creationId xmlns:a16="http://schemas.microsoft.com/office/drawing/2014/main" id="{897C7ECE-6F6A-4B4B-1252-AFBF7984E1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3948" y="4701371"/>
            <a:ext cx="1736841" cy="492910"/>
          </a:xfrm>
          <a:prstGeom prst="rect">
            <a:avLst/>
          </a:prstGeom>
        </p:spPr>
      </p:pic>
      <p:sp>
        <p:nvSpPr>
          <p:cNvPr id="31" name="Rectangle 1">
            <a:extLst>
              <a:ext uri="{FF2B5EF4-FFF2-40B4-BE49-F238E27FC236}">
                <a16:creationId xmlns:a16="http://schemas.microsoft.com/office/drawing/2014/main" id="{70D80A66-5827-68A7-6584-4C43485D9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595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0D8D275E-61C5-478C-B707-3318AF77B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PREZENTACJA PORTFOLIO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AB8CE198-0DBA-4CE1-A851-267138EE9B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/>
              <a:t>DL INVEST GROUP</a:t>
            </a:r>
          </a:p>
        </p:txBody>
      </p:sp>
    </p:spTree>
    <p:extLst>
      <p:ext uri="{BB962C8B-B14F-4D97-AF65-F5344CB8AC3E}">
        <p14:creationId xmlns:p14="http://schemas.microsoft.com/office/powerpoint/2010/main" val="91026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na wolnym powietrzu, niebo, budynek, Wieżowiec&#10;&#10;Opis wygenerowany automatycznie">
            <a:extLst>
              <a:ext uri="{FF2B5EF4-FFF2-40B4-BE49-F238E27FC236}">
                <a16:creationId xmlns:a16="http://schemas.microsoft.com/office/drawing/2014/main" id="{0B2F977E-A78A-758A-9383-34197048F0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520" t="13184" r="367"/>
          <a:stretch/>
        </p:blipFill>
        <p:spPr>
          <a:xfrm>
            <a:off x="5801033" y="0"/>
            <a:ext cx="6390968" cy="6858000"/>
          </a:xfrm>
          <a:prstGeom prst="rect">
            <a:avLst/>
          </a:prstGeom>
        </p:spPr>
      </p:pic>
      <p:pic>
        <p:nvPicPr>
          <p:cNvPr id="17" name="Grafika 16">
            <a:extLst>
              <a:ext uri="{FF2B5EF4-FFF2-40B4-BE49-F238E27FC236}">
                <a16:creationId xmlns:a16="http://schemas.microsoft.com/office/drawing/2014/main" id="{AEC97E46-A9F8-0EC0-26D2-2B8779FF14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2423" t="619" b="29934"/>
          <a:stretch/>
        </p:blipFill>
        <p:spPr>
          <a:xfrm>
            <a:off x="5725056" y="1"/>
            <a:ext cx="3678336" cy="6857999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0EA2C16-B3C6-332F-1C0F-6571B9FB4CA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88001" y="643092"/>
            <a:ext cx="5404776" cy="5325599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pl-PL" sz="12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Szanowni Państwo,</a:t>
            </a:r>
          </a:p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pl-PL" sz="105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przekazuję w Państwa ręce prezentację dedykowaną członkom </a:t>
            </a:r>
            <a:r>
              <a:rPr lang="pl-PL" sz="1050" b="1" i="1" kern="100" dirty="0">
                <a:solidFill>
                  <a:srgbClr val="633F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Klubu Biznesowego Silesia</a:t>
            </a:r>
            <a:r>
              <a:rPr lang="pl-PL" sz="105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przedstawiającą</a:t>
            </a:r>
            <a:r>
              <a:rPr lang="pl-PL" sz="105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korzyści jakie płyną ze współpracy</a:t>
            </a:r>
            <a:r>
              <a:rPr lang="pl-PL" sz="105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z DL Invest </a:t>
            </a:r>
            <a:r>
              <a:rPr lang="pl-PL" sz="1050" i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Group</a:t>
            </a:r>
            <a:r>
              <a:rPr lang="pl-PL" sz="105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w ramach </a:t>
            </a:r>
            <a:r>
              <a:rPr lang="pl-PL" sz="1050" i="1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partnerstwa </a:t>
            </a:r>
            <a:br>
              <a:rPr lang="pl-PL" sz="1050" i="1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050" i="1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pl-PL" sz="1050" b="1" i="1" kern="100" dirty="0">
                <a:solidFill>
                  <a:srgbClr val="53324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Klubie Biznesowym Silesia.</a:t>
            </a:r>
          </a:p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pl-PL" sz="105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Zachęcam do zapoznania się z opracowaniem, ponieważ DL Invest </a:t>
            </a:r>
            <a:r>
              <a:rPr lang="pl-PL" sz="1050" i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Group</a:t>
            </a:r>
            <a:r>
              <a:rPr lang="pl-PL" sz="105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05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nie tylko inwestor </a:t>
            </a:r>
            <a:br>
              <a:rPr lang="pl-PL" sz="105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05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deweloper powierzchni komercyjnych, ale </a:t>
            </a:r>
            <a:r>
              <a:rPr lang="pl-PL" sz="105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w szczególności długoterminowy </a:t>
            </a:r>
            <a:r>
              <a:rPr lang="pl-PL" sz="105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partner w biznesie dostarczający niezbędnej infrastruktury dla rozwoju </a:t>
            </a:r>
            <a:r>
              <a:rPr lang="pl-PL" sz="105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firm.</a:t>
            </a:r>
            <a:endParaRPr lang="pl-PL" sz="1050" i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pl-PL" sz="105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Jako DL Invest </a:t>
            </a:r>
            <a:r>
              <a:rPr lang="pl-PL" sz="1050" i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Group</a:t>
            </a:r>
            <a:r>
              <a:rPr lang="pl-PL" sz="105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oferujemy w oparciu o własne struktury przeprowadzenie całego procesu inwestycyjnego od</a:t>
            </a:r>
            <a:r>
              <a:rPr lang="pl-PL" sz="1050" b="1" i="1" dirty="0">
                <a:solidFill>
                  <a:srgbClr val="633F53"/>
                </a:solidFill>
                <a:ea typeface="Calibri" panose="020F0502020204030204" pitchFamily="34" charset="0"/>
              </a:rPr>
              <a:t> </a:t>
            </a:r>
            <a:r>
              <a:rPr lang="pl-PL" sz="105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procesu zaprojektowania projektu, po aktywne jego zarządzanie w fazie realizacji, jego finansowanie oraz długoterminowy najem z opcją odkupu aktywa (aby zabezpieczyć własność dla Najemcy). Dodatkową naszą wartością jest fakt, że po oddaniu obiektu do użytkowania, w całym okresie najmu wychodzimy naprzeciw oczekiwaniom Najemcy, dostosowując projekt oraz jego powierzchnie do zgłaszanych przez niego potrzeb. Jako właściciele aktywów szczególny nacisk kładziemy bowiem na  jakość obsługi swoich Partnerów.</a:t>
            </a:r>
          </a:p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pl-PL" sz="1050" b="1" i="1" kern="100" dirty="0">
                <a:solidFill>
                  <a:srgbClr val="5B2F4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Naszym celem uczestnictwa w Klubie Biznesowym Silesia jest poprzez analizy potrzeb członków </a:t>
            </a:r>
            <a:br>
              <a:rPr lang="pl-PL" sz="1050" b="1" i="1" kern="100" dirty="0">
                <a:solidFill>
                  <a:srgbClr val="5B2F4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050" b="1" i="1" kern="100" dirty="0">
                <a:solidFill>
                  <a:srgbClr val="5B2F4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dostarczenie określonych korzyści, celem </a:t>
            </a:r>
            <a:r>
              <a:rPr lang="pl-PL" sz="1050" b="1" i="1" kern="100" dirty="0">
                <a:solidFill>
                  <a:srgbClr val="5B2F4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zbudowanie długoterminowych relacji biznesowych </a:t>
            </a:r>
            <a:br>
              <a:rPr lang="pl-PL" sz="1050" b="1" i="1" kern="100" dirty="0">
                <a:solidFill>
                  <a:srgbClr val="5B2F4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050" b="1" i="1" kern="100" dirty="0">
                <a:solidFill>
                  <a:srgbClr val="5B2F4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 ramach partnerstwa, w którym każdy z nas odkryje często nieoczywiste, wzajemne korzyści współpracy.</a:t>
            </a:r>
          </a:p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pl-PL" sz="105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Poprzez odpowiednią analizę aktywów oraz strategii rozwoju firmy, w tym optymalizacje w</a:t>
            </a:r>
            <a:r>
              <a:rPr lang="pl-PL" sz="1050" b="1" i="1" dirty="0">
                <a:solidFill>
                  <a:srgbClr val="633F53"/>
                </a:solidFill>
                <a:ea typeface="Calibri" panose="020F0502020204030204" pitchFamily="34" charset="0"/>
              </a:rPr>
              <a:t> </a:t>
            </a:r>
            <a:r>
              <a:rPr lang="pl-PL" sz="105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zakresie zarządzania aktywami nieruchomościowymi możemy wskazać przestrzeń do</a:t>
            </a:r>
            <a:r>
              <a:rPr lang="pl-PL" sz="1050" b="1" i="1" dirty="0">
                <a:solidFill>
                  <a:srgbClr val="633F53"/>
                </a:solidFill>
                <a:ea typeface="Calibri" panose="020F0502020204030204" pitchFamily="34" charset="0"/>
              </a:rPr>
              <a:t> </a:t>
            </a:r>
            <a:r>
              <a:rPr lang="pl-PL" sz="105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wygenerowania dodatkowych środków finansowych na rozwój kluczowego, podstawowego biznesu swoich Partnerów,  poprawiając efektywność zarządzanego majątku firmy </a:t>
            </a:r>
            <a:br>
              <a:rPr lang="pl-PL" sz="1050" i="1" kern="1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05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przy równoczesnym zagwarantowaniu nowoczesnej przestrzeni magazynowej czy też biurowej </a:t>
            </a:r>
            <a:br>
              <a:rPr lang="pl-PL" sz="1050" i="1" kern="1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05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dla rozwoju przedsiębiorstw dostosowując jej wielkość do potrzeb Najemcy przy utrzymaniu prawa do własności w</a:t>
            </a:r>
            <a:r>
              <a:rPr lang="pl-PL" sz="1050" b="1" i="1" dirty="0">
                <a:solidFill>
                  <a:srgbClr val="633F53"/>
                </a:solidFill>
                <a:ea typeface="Calibri" panose="020F0502020204030204" pitchFamily="34" charset="0"/>
              </a:rPr>
              <a:t> </a:t>
            </a:r>
            <a:r>
              <a:rPr lang="pl-PL" sz="105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ramach odkupu aktywa.</a:t>
            </a:r>
          </a:p>
        </p:txBody>
      </p:sp>
      <p:sp>
        <p:nvSpPr>
          <p:cNvPr id="6" name="Symbol zastępczy zawartości 3">
            <a:extLst>
              <a:ext uri="{FF2B5EF4-FFF2-40B4-BE49-F238E27FC236}">
                <a16:creationId xmlns:a16="http://schemas.microsoft.com/office/drawing/2014/main" id="{4BBAB838-FF9C-CC22-90A0-605066C07D30}"/>
              </a:ext>
            </a:extLst>
          </p:cNvPr>
          <p:cNvSpPr txBox="1">
            <a:spLocks/>
          </p:cNvSpPr>
          <p:nvPr/>
        </p:nvSpPr>
        <p:spPr>
          <a:xfrm>
            <a:off x="1052149" y="2658350"/>
            <a:ext cx="8964682" cy="658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11" rtl="0" eaLnBrk="1" latinLnBrk="0" hangingPunct="1">
              <a:lnSpc>
                <a:spcPts val="21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8" indent="-228603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1143014" indent="-228603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600220" indent="-228603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2057426" indent="-228603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32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/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16817AE2-B5F5-AE74-B5A4-4FF9A401EE3A}"/>
              </a:ext>
            </a:extLst>
          </p:cNvPr>
          <p:cNvGrpSpPr/>
          <p:nvPr/>
        </p:nvGrpSpPr>
        <p:grpSpPr>
          <a:xfrm>
            <a:off x="-11262" y="0"/>
            <a:ext cx="1063412" cy="6858000"/>
            <a:chOff x="-11262" y="0"/>
            <a:chExt cx="1063412" cy="6858000"/>
          </a:xfrm>
        </p:grpSpPr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6AA92DC4-EDB0-1707-7821-B79DFCF631FC}"/>
                </a:ext>
              </a:extLst>
            </p:cNvPr>
            <p:cNvSpPr/>
            <p:nvPr userDrawn="1"/>
          </p:nvSpPr>
          <p:spPr>
            <a:xfrm>
              <a:off x="-11262" y="0"/>
              <a:ext cx="1052149" cy="68526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F9E081A8-6F45-C5B8-884A-F18C200DF398}"/>
                </a:ext>
              </a:extLst>
            </p:cNvPr>
            <p:cNvSpPr/>
            <p:nvPr userDrawn="1"/>
          </p:nvSpPr>
          <p:spPr>
            <a:xfrm>
              <a:off x="1" y="5379"/>
              <a:ext cx="1052149" cy="68526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144972E8-AB79-63FA-A645-6427C9C7D42D}"/>
                </a:ext>
              </a:extLst>
            </p:cNvPr>
            <p:cNvSpPr/>
            <p:nvPr userDrawn="1"/>
          </p:nvSpPr>
          <p:spPr>
            <a:xfrm>
              <a:off x="1" y="5379"/>
              <a:ext cx="1052149" cy="68526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pole tekstowe 9">
              <a:extLst>
                <a:ext uri="{FF2B5EF4-FFF2-40B4-BE49-F238E27FC236}">
                  <a16:creationId xmlns:a16="http://schemas.microsoft.com/office/drawing/2014/main" id="{43490A46-52AD-A2EC-BB7E-00BD4315F793}"/>
                </a:ext>
              </a:extLst>
            </p:cNvPr>
            <p:cNvSpPr txBox="1"/>
            <p:nvPr userDrawn="1"/>
          </p:nvSpPr>
          <p:spPr>
            <a:xfrm rot="16200000">
              <a:off x="-805073" y="4862991"/>
              <a:ext cx="267239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100" b="0">
                  <a:solidFill>
                    <a:srgbClr val="684356"/>
                  </a:solidFill>
                </a:rPr>
                <a:t>DL INVEST </a:t>
              </a:r>
              <a:r>
                <a:rPr lang="pl-PL" sz="1100" b="0">
                  <a:solidFill>
                    <a:srgbClr val="684356"/>
                  </a:solidFill>
                </a:rPr>
                <a:t>GROUP</a:t>
              </a:r>
            </a:p>
          </p:txBody>
        </p: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12D019E8-F176-E125-CB7A-6AF05EEF24DA}"/>
                </a:ext>
              </a:extLst>
            </p:cNvPr>
            <p:cNvCxnSpPr>
              <a:cxnSpLocks/>
              <a:stCxn id="13" idx="2"/>
            </p:cNvCxnSpPr>
            <p:nvPr userDrawn="1"/>
          </p:nvCxnSpPr>
          <p:spPr>
            <a:xfrm>
              <a:off x="526073" y="1167464"/>
              <a:ext cx="0" cy="3826332"/>
            </a:xfrm>
            <a:prstGeom prst="line">
              <a:avLst/>
            </a:prstGeom>
            <a:ln>
              <a:solidFill>
                <a:srgbClr val="633F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afika 12">
              <a:extLst>
                <a:ext uri="{FF2B5EF4-FFF2-40B4-BE49-F238E27FC236}">
                  <a16:creationId xmlns:a16="http://schemas.microsoft.com/office/drawing/2014/main" id="{05E16964-1B1C-89ED-3BCF-D0BF8CAADA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-17234" b="-14722"/>
            <a:stretch/>
          </p:blipFill>
          <p:spPr>
            <a:xfrm>
              <a:off x="199873" y="374113"/>
              <a:ext cx="652400" cy="793351"/>
            </a:xfrm>
            <a:prstGeom prst="rect">
              <a:avLst/>
            </a:prstGeom>
          </p:spPr>
        </p:pic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3B66F8AD-7000-4247-9562-921602D75B82}"/>
                </a:ext>
              </a:extLst>
            </p:cNvPr>
            <p:cNvCxnSpPr>
              <a:cxnSpLocks/>
              <a:endCxn id="13" idx="0"/>
            </p:cNvCxnSpPr>
            <p:nvPr userDrawn="1"/>
          </p:nvCxnSpPr>
          <p:spPr>
            <a:xfrm>
              <a:off x="526073" y="174567"/>
              <a:ext cx="0" cy="199546"/>
            </a:xfrm>
            <a:prstGeom prst="line">
              <a:avLst/>
            </a:prstGeom>
            <a:ln>
              <a:solidFill>
                <a:srgbClr val="633F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Symbol zastępczy numeru slajdu 5">
            <a:extLst>
              <a:ext uri="{FF2B5EF4-FFF2-40B4-BE49-F238E27FC236}">
                <a16:creationId xmlns:a16="http://schemas.microsoft.com/office/drawing/2014/main" id="{9348BF77-5EB2-0AC7-5719-87941B8B1D79}"/>
              </a:ext>
            </a:extLst>
          </p:cNvPr>
          <p:cNvSpPr txBox="1">
            <a:spLocks/>
          </p:cNvSpPr>
          <p:nvPr/>
        </p:nvSpPr>
        <p:spPr>
          <a:xfrm>
            <a:off x="-1" y="6219828"/>
            <a:ext cx="1052152" cy="6327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2400" kern="120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E9B76F-E264-471A-961B-734126076347}" type="slidenum">
              <a:rPr lang="pl-PL" sz="1600" smtClean="0">
                <a:solidFill>
                  <a:srgbClr val="633F53"/>
                </a:solidFill>
              </a:rPr>
              <a:pPr/>
              <a:t>1</a:t>
            </a:fld>
            <a:endParaRPr lang="pl-PL" sz="1600">
              <a:solidFill>
                <a:srgbClr val="633F53"/>
              </a:solidFill>
            </a:endParaRP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A13FC1B2-B52E-18B9-B779-5DABBD0074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5030" y="509296"/>
            <a:ext cx="1315812" cy="509162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DEB1CE07-6C2A-66E3-25F6-6DED46D0871B}"/>
              </a:ext>
            </a:extLst>
          </p:cNvPr>
          <p:cNvSpPr txBox="1"/>
          <p:nvPr/>
        </p:nvSpPr>
        <p:spPr>
          <a:xfrm>
            <a:off x="4857335" y="5810103"/>
            <a:ext cx="1735442" cy="603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pl-PL" sz="105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Z poważaniem </a:t>
            </a:r>
            <a:br>
              <a:rPr lang="pl-PL" sz="1050" i="1" kern="1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05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Dominik Leszczyński</a:t>
            </a:r>
            <a:br>
              <a:rPr lang="pl-PL" sz="1050" i="1" kern="1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05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CEO</a:t>
            </a:r>
            <a:endParaRPr lang="pl-PL" sz="1050" i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598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0">
            <a:extLst>
              <a:ext uri="{FF2B5EF4-FFF2-40B4-BE49-F238E27FC236}">
                <a16:creationId xmlns:a16="http://schemas.microsoft.com/office/drawing/2014/main" id="{8876E0B6-DF72-8133-4763-6E9A63FA8A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207100"/>
              </p:ext>
            </p:extLst>
          </p:nvPr>
        </p:nvGraphicFramePr>
        <p:xfrm>
          <a:off x="8352692" y="1529097"/>
          <a:ext cx="3220183" cy="390015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20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849">
                <a:tc>
                  <a:txBody>
                    <a:bodyPr/>
                    <a:lstStyle/>
                    <a:p>
                      <a:pPr marL="121920" marR="0" lvl="0" indent="0" algn="l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Potwierdzenie i gwarancja skutecznej realizacji projektów handlowo-usługowych.</a:t>
                      </a:r>
                      <a:endParaRPr lang="pl-PL" sz="1100" kern="1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20650" marB="18000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99976"/>
                  </a:ext>
                </a:extLst>
              </a:tr>
              <a:tr h="2071304"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endParaRPr sz="1300" dirty="0">
                        <a:latin typeface="Calibri Light"/>
                        <a:cs typeface="Calibri Light"/>
                      </a:endParaRPr>
                    </a:p>
                  </a:txBody>
                  <a:tcPr marL="0" marR="0" marT="121285" marB="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767275"/>
                  </a:ext>
                </a:extLst>
              </a:tr>
            </a:tbl>
          </a:graphicData>
        </a:graphic>
      </p:graphicFrame>
      <p:graphicFrame>
        <p:nvGraphicFramePr>
          <p:cNvPr id="3" name="object 10">
            <a:extLst>
              <a:ext uri="{FF2B5EF4-FFF2-40B4-BE49-F238E27FC236}">
                <a16:creationId xmlns:a16="http://schemas.microsoft.com/office/drawing/2014/main" id="{2AF7AB6B-FAB2-0328-7347-DEC5796CEB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987619"/>
              </p:ext>
            </p:extLst>
          </p:nvPr>
        </p:nvGraphicFramePr>
        <p:xfrm>
          <a:off x="4705354" y="1529097"/>
          <a:ext cx="3515845" cy="390015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15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849">
                <a:tc>
                  <a:txBody>
                    <a:bodyPr/>
                    <a:lstStyle/>
                    <a:p>
                      <a:pPr marL="121920" marR="0" lvl="0" indent="0" algn="l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Potwierdzenie i gwarancja skutecznej realizacji projektów biurowych i usługowych</a:t>
                      </a:r>
                      <a:r>
                        <a:rPr lang="en-US" sz="1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pl-PL" sz="1100" kern="1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20650" marB="18000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99976"/>
                  </a:ext>
                </a:extLst>
              </a:tr>
              <a:tr h="2071304"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endParaRPr sz="1300">
                        <a:latin typeface="Calibri Light"/>
                        <a:cs typeface="Calibri Light"/>
                      </a:endParaRPr>
                    </a:p>
                  </a:txBody>
                  <a:tcPr marL="0" marR="0" marT="121285" marB="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767275"/>
                  </a:ext>
                </a:extLst>
              </a:tr>
            </a:tbl>
          </a:graphicData>
        </a:graphic>
      </p:graphicFrame>
      <p:graphicFrame>
        <p:nvGraphicFramePr>
          <p:cNvPr id="2" name="object 10">
            <a:extLst>
              <a:ext uri="{FF2B5EF4-FFF2-40B4-BE49-F238E27FC236}">
                <a16:creationId xmlns:a16="http://schemas.microsoft.com/office/drawing/2014/main" id="{B0625437-BE25-5CFE-F9DA-D202E0D24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757589"/>
              </p:ext>
            </p:extLst>
          </p:nvPr>
        </p:nvGraphicFramePr>
        <p:xfrm>
          <a:off x="1157623" y="1529097"/>
          <a:ext cx="3416239" cy="390015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162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849">
                <a:tc>
                  <a:txBody>
                    <a:bodyPr/>
                    <a:lstStyle/>
                    <a:p>
                      <a:pPr marL="121920" marR="0" lvl="0" indent="0" algn="l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Potwierdzenie i gwarancja skutecznej realizacji projektów magazynowych, BTS i SBU. </a:t>
                      </a:r>
                      <a:endParaRPr lang="pl-PL" sz="110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20650" marB="18000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99976"/>
                  </a:ext>
                </a:extLst>
              </a:tr>
              <a:tr h="2071304"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endParaRPr sz="1300" dirty="0">
                        <a:latin typeface="Calibri Light"/>
                        <a:cs typeface="Calibri Light"/>
                      </a:endParaRPr>
                    </a:p>
                  </a:txBody>
                  <a:tcPr marL="0" marR="0" marT="121285" marB="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767275"/>
                  </a:ext>
                </a:extLst>
              </a:tr>
            </a:tbl>
          </a:graphicData>
        </a:graphic>
      </p:graphicFrame>
      <p:sp>
        <p:nvSpPr>
          <p:cNvPr id="7" name="Tytuł 1">
            <a:extLst>
              <a:ext uri="{FF2B5EF4-FFF2-40B4-BE49-F238E27FC236}">
                <a16:creationId xmlns:a16="http://schemas.microsoft.com/office/drawing/2014/main" id="{A32053E0-7DE5-3151-CF56-AABF1E80D6D9}"/>
              </a:ext>
            </a:extLst>
          </p:cNvPr>
          <p:cNvSpPr txBox="1">
            <a:spLocks/>
          </p:cNvSpPr>
          <p:nvPr/>
        </p:nvSpPr>
        <p:spPr>
          <a:xfrm>
            <a:off x="1036007" y="441820"/>
            <a:ext cx="9926216" cy="582164"/>
          </a:xfrm>
          <a:prstGeom prst="rect">
            <a:avLst/>
          </a:prstGeom>
        </p:spPr>
        <p:txBody>
          <a:bodyPr/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l-PL" sz="2800" b="1">
                <a:solidFill>
                  <a:srgbClr val="684356"/>
                </a:solidFill>
              </a:rPr>
              <a:t>KLUCZOWI NAJEMCY DL INVEST GROUP
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F5B8325-18D8-0C2A-3C73-EC3FA2EDC3A7}"/>
              </a:ext>
            </a:extLst>
          </p:cNvPr>
          <p:cNvSpPr txBox="1">
            <a:spLocks/>
          </p:cNvSpPr>
          <p:nvPr/>
        </p:nvSpPr>
        <p:spPr>
          <a:xfrm>
            <a:off x="1069082" y="783399"/>
            <a:ext cx="8964682" cy="9167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3" indent="-228603" algn="l" defTabSz="914411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685808" indent="-228603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1143014" indent="-228603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600220" indent="-228603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2057426" indent="-228603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32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200">
                <a:latin typeface="+mj-lt"/>
              </a:rPr>
              <a:t>JAKO POTWIERDZENIE DYWERSYFIKACJI PRZYCHODÓW I BEZPIECZEŃSTWA GRUPY</a:t>
            </a:r>
          </a:p>
        </p:txBody>
      </p:sp>
      <p:sp>
        <p:nvSpPr>
          <p:cNvPr id="9" name="Symbol zastępczy zawartości 25">
            <a:extLst>
              <a:ext uri="{FF2B5EF4-FFF2-40B4-BE49-F238E27FC236}">
                <a16:creationId xmlns:a16="http://schemas.microsoft.com/office/drawing/2014/main" id="{C867D4BB-0BB7-F027-DFC1-CE3AA39B9E4D}"/>
              </a:ext>
            </a:extLst>
          </p:cNvPr>
          <p:cNvSpPr txBox="1">
            <a:spLocks/>
          </p:cNvSpPr>
          <p:nvPr/>
        </p:nvSpPr>
        <p:spPr>
          <a:xfrm>
            <a:off x="1209368" y="2367262"/>
            <a:ext cx="3097161" cy="771486"/>
          </a:xfrm>
          <a:prstGeom prst="rect">
            <a:avLst/>
          </a:prstGeom>
        </p:spPr>
        <p:txBody>
          <a:bodyPr>
            <a:normAutofit/>
          </a:bodyPr>
          <a:lstStyle>
            <a:lvl1pPr marL="228603" indent="-228603" algn="l" defTabSz="914411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685808" indent="-228603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1143014" indent="-228603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600220" indent="-228603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2057426" indent="-228603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32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pl-PL" sz="105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1" name="Symbol zastępczy zawartości 25">
            <a:extLst>
              <a:ext uri="{FF2B5EF4-FFF2-40B4-BE49-F238E27FC236}">
                <a16:creationId xmlns:a16="http://schemas.microsoft.com/office/drawing/2014/main" id="{4CA99594-62BB-A9EE-7BCB-7CEA53499551}"/>
              </a:ext>
            </a:extLst>
          </p:cNvPr>
          <p:cNvSpPr txBox="1">
            <a:spLocks/>
          </p:cNvSpPr>
          <p:nvPr/>
        </p:nvSpPr>
        <p:spPr>
          <a:xfrm>
            <a:off x="5024526" y="2367262"/>
            <a:ext cx="3097161" cy="771486"/>
          </a:xfrm>
          <a:prstGeom prst="rect">
            <a:avLst/>
          </a:prstGeom>
        </p:spPr>
        <p:txBody>
          <a:bodyPr>
            <a:normAutofit/>
          </a:bodyPr>
          <a:lstStyle>
            <a:lvl1pPr marL="228603" indent="-228603" algn="l" defTabSz="914411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685808" indent="-228603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1143014" indent="-228603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600220" indent="-228603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2057426" indent="-228603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32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US" sz="1050">
              <a:latin typeface="+mj-lt"/>
            </a:endParaRPr>
          </a:p>
        </p:txBody>
      </p:sp>
      <p:sp>
        <p:nvSpPr>
          <p:cNvPr id="16" name="Symbol zastępczy zawartości 25">
            <a:extLst>
              <a:ext uri="{FF2B5EF4-FFF2-40B4-BE49-F238E27FC236}">
                <a16:creationId xmlns:a16="http://schemas.microsoft.com/office/drawing/2014/main" id="{ECB17242-A6D2-64F8-0964-889289093673}"/>
              </a:ext>
            </a:extLst>
          </p:cNvPr>
          <p:cNvSpPr txBox="1">
            <a:spLocks/>
          </p:cNvSpPr>
          <p:nvPr/>
        </p:nvSpPr>
        <p:spPr>
          <a:xfrm>
            <a:off x="8608384" y="2367262"/>
            <a:ext cx="3097161" cy="771486"/>
          </a:xfrm>
          <a:prstGeom prst="rect">
            <a:avLst/>
          </a:prstGeom>
        </p:spPr>
        <p:txBody>
          <a:bodyPr>
            <a:normAutofit/>
          </a:bodyPr>
          <a:lstStyle>
            <a:lvl1pPr marL="228603" indent="-228603" algn="l" defTabSz="914411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685808" indent="-228603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1143014" indent="-228603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600220" indent="-228603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2057426" indent="-228603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32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pl-PL" sz="105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06B0B2B1-65D5-D74D-3026-2301DC5E8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7742" y="5744860"/>
            <a:ext cx="555076" cy="42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FEA04F8D-BA9F-7CDE-A1DF-06464D328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466" y="5783135"/>
            <a:ext cx="837401" cy="34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43360285-E549-062F-AA6A-5642EB03F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6886" y="5796801"/>
            <a:ext cx="766547" cy="31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Obraz 28" descr="Iso 14001 Environmental Management System Stock Illustration - Download  Image Now - iStock">
            <a:extLst>
              <a:ext uri="{FF2B5EF4-FFF2-40B4-BE49-F238E27FC236}">
                <a16:creationId xmlns:a16="http://schemas.microsoft.com/office/drawing/2014/main" id="{D044FD53-C75A-A2B5-E3B3-450BFBEAC2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458"/>
          <a:stretch/>
        </p:blipFill>
        <p:spPr bwMode="auto">
          <a:xfrm>
            <a:off x="4150651" y="5708676"/>
            <a:ext cx="946216" cy="4936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C413190E-E810-58F9-835A-96267DBDA58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3151" y="5633857"/>
            <a:ext cx="686006" cy="643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4" descr="Avison Young - NIERUCHOMOŚCI (SPECJALIŚCI DS, POZYSKIWANIA GRUNTÓW),  NIERUCHOMOŚCI (AGENCJE), ADMINISTRACJA - DYREKCJA PRZEDSIĘBIORSTWA,  Warszawa - Avison Young w Warszawa - TEL: 222302... - PL105201351 - Lokalny  Infobel.PL">
            <a:extLst>
              <a:ext uri="{FF2B5EF4-FFF2-40B4-BE49-F238E27FC236}">
                <a16:creationId xmlns:a16="http://schemas.microsoft.com/office/drawing/2014/main" id="{A786719B-C91F-1139-8D95-922F3C094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05176" y="5743399"/>
            <a:ext cx="837401" cy="42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Sustainalytics Logo Download - SVG - All Vector Logo">
            <a:extLst>
              <a:ext uri="{FF2B5EF4-FFF2-40B4-BE49-F238E27FC236}">
                <a16:creationId xmlns:a16="http://schemas.microsoft.com/office/drawing/2014/main" id="{73E1E029-2E20-551C-D4B2-7E39442FD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792" b="26792"/>
          <a:stretch/>
        </p:blipFill>
        <p:spPr bwMode="auto">
          <a:xfrm>
            <a:off x="10007127" y="5766913"/>
            <a:ext cx="1462676" cy="37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845DFE9C-AD1F-FDB3-6DB0-F5B76B353CB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916" y="5694533"/>
            <a:ext cx="946216" cy="521934"/>
          </a:xfrm>
          <a:prstGeom prst="rect">
            <a:avLst/>
          </a:prstGeom>
        </p:spPr>
      </p:pic>
      <p:sp>
        <p:nvSpPr>
          <p:cNvPr id="34" name="Symbol zastępczy zawartości 25">
            <a:extLst>
              <a:ext uri="{FF2B5EF4-FFF2-40B4-BE49-F238E27FC236}">
                <a16:creationId xmlns:a16="http://schemas.microsoft.com/office/drawing/2014/main" id="{2E9563A8-9985-2C3E-1FA1-299C27A8295F}"/>
              </a:ext>
            </a:extLst>
          </p:cNvPr>
          <p:cNvSpPr txBox="1">
            <a:spLocks/>
          </p:cNvSpPr>
          <p:nvPr/>
        </p:nvSpPr>
        <p:spPr>
          <a:xfrm>
            <a:off x="1049212" y="5787578"/>
            <a:ext cx="1781013" cy="317399"/>
          </a:xfrm>
          <a:prstGeom prst="rect">
            <a:avLst/>
          </a:prstGeom>
        </p:spPr>
        <p:txBody>
          <a:bodyPr>
            <a:noAutofit/>
          </a:bodyPr>
          <a:lstStyle>
            <a:lvl1pPr marL="228603" indent="-228603" algn="l" defTabSz="914411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685808" indent="-228603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1143014" indent="-228603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600220" indent="-228603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2057426" indent="-228603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32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pl-PL" sz="1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Kluczowi partnerzy biznesowi:</a:t>
            </a:r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38B980DC-584E-1541-BF97-0DDF6679CFD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015" y="3928226"/>
            <a:ext cx="1249834" cy="179179"/>
          </a:xfrm>
          <a:prstGeom prst="rect">
            <a:avLst/>
          </a:prstGeom>
        </p:spPr>
      </p:pic>
      <p:pic>
        <p:nvPicPr>
          <p:cNvPr id="37" name="Grafika 36">
            <a:extLst>
              <a:ext uri="{FF2B5EF4-FFF2-40B4-BE49-F238E27FC236}">
                <a16:creationId xmlns:a16="http://schemas.microsoft.com/office/drawing/2014/main" id="{755A7B5A-4C0F-0E53-2B74-BE78E705988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64264" y="3847684"/>
            <a:ext cx="1213387" cy="340265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E192393C-A474-5D1C-A72B-F5C96294629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77" y="4600376"/>
            <a:ext cx="511728" cy="511728"/>
          </a:xfrm>
          <a:prstGeom prst="rect">
            <a:avLst/>
          </a:prstGeom>
        </p:spPr>
      </p:pic>
      <p:pic>
        <p:nvPicPr>
          <p:cNvPr id="39" name="Picture 6" descr="Battery Cooling Loop (Pętla chłodzenia akumulatora) | Hutchinson">
            <a:extLst>
              <a:ext uri="{FF2B5EF4-FFF2-40B4-BE49-F238E27FC236}">
                <a16:creationId xmlns:a16="http://schemas.microsoft.com/office/drawing/2014/main" id="{CE0248BD-DD9F-416E-9FD4-F25099446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877" b="24877"/>
          <a:stretch/>
        </p:blipFill>
        <p:spPr bwMode="auto">
          <a:xfrm>
            <a:off x="2391397" y="4510789"/>
            <a:ext cx="1903460" cy="69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Asseco - logo - KAMLEGIT - Firma informatyczna">
            <a:extLst>
              <a:ext uri="{FF2B5EF4-FFF2-40B4-BE49-F238E27FC236}">
                <a16:creationId xmlns:a16="http://schemas.microsoft.com/office/drawing/2014/main" id="{70C86F00-1672-87A7-4600-A73390F4C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1723" y="3664998"/>
            <a:ext cx="1655585" cy="71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>
            <a:extLst>
              <a:ext uri="{FF2B5EF4-FFF2-40B4-BE49-F238E27FC236}">
                <a16:creationId xmlns:a16="http://schemas.microsoft.com/office/drawing/2014/main" id="{F4F55AD6-1603-22CC-F5FE-377DA9C03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3034" y="3849618"/>
            <a:ext cx="726113" cy="33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>
            <a:extLst>
              <a:ext uri="{FF2B5EF4-FFF2-40B4-BE49-F238E27FC236}">
                <a16:creationId xmlns:a16="http://schemas.microsoft.com/office/drawing/2014/main" id="{52D95741-850E-F001-943C-B7230D2451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73677" y="4705176"/>
            <a:ext cx="1264826" cy="24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4" descr="Logotypy - Press Kits - Biuro prasowe sieci Biedronka">
            <a:extLst>
              <a:ext uri="{FF2B5EF4-FFF2-40B4-BE49-F238E27FC236}">
                <a16:creationId xmlns:a16="http://schemas.microsoft.com/office/drawing/2014/main" id="{FC9FD129-D5D2-4117-548E-5A2959781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3326" y="3672568"/>
            <a:ext cx="1398761" cy="69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6">
            <a:extLst>
              <a:ext uri="{FF2B5EF4-FFF2-40B4-BE49-F238E27FC236}">
                <a16:creationId xmlns:a16="http://schemas.microsoft.com/office/drawing/2014/main" id="{27CAFD04-62F2-603B-F2E6-6D02DA70E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1649" y="4634741"/>
            <a:ext cx="1522115" cy="21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8" descr="PEPCO | Avenida Poznań">
            <a:extLst>
              <a:ext uri="{FF2B5EF4-FFF2-40B4-BE49-F238E27FC236}">
                <a16:creationId xmlns:a16="http://schemas.microsoft.com/office/drawing/2014/main" id="{8FF2E0AA-107B-2F6C-6845-5130610E2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9497" y="4607615"/>
            <a:ext cx="1002143" cy="29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C1ECA936-A330-05D8-2C28-65F9C84A493F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260157" y="4510789"/>
            <a:ext cx="858717" cy="617955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8CEFB570-D60B-4C63-5B49-3233E878F15C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t="37401" b="36497"/>
          <a:stretch/>
        </p:blipFill>
        <p:spPr>
          <a:xfrm>
            <a:off x="10151333" y="3890665"/>
            <a:ext cx="1318470" cy="344151"/>
          </a:xfrm>
          <a:prstGeom prst="rect">
            <a:avLst/>
          </a:prstGeom>
        </p:spPr>
      </p:pic>
      <p:pic>
        <p:nvPicPr>
          <p:cNvPr id="55" name="Obraz 54">
            <a:extLst>
              <a:ext uri="{FF2B5EF4-FFF2-40B4-BE49-F238E27FC236}">
                <a16:creationId xmlns:a16="http://schemas.microsoft.com/office/drawing/2014/main" id="{267FBCB9-1E61-797F-6D91-5B777BAC282B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9027" y="1721531"/>
            <a:ext cx="696434" cy="695490"/>
          </a:xfrm>
          <a:prstGeom prst="rect">
            <a:avLst/>
          </a:prstGeom>
        </p:spPr>
      </p:pic>
      <p:pic>
        <p:nvPicPr>
          <p:cNvPr id="56" name="Obraz 55">
            <a:extLst>
              <a:ext uri="{FF2B5EF4-FFF2-40B4-BE49-F238E27FC236}">
                <a16:creationId xmlns:a16="http://schemas.microsoft.com/office/drawing/2014/main" id="{020C314B-7B78-0A33-AD2F-32470BA3F90C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734" y="1742566"/>
            <a:ext cx="732075" cy="695490"/>
          </a:xfrm>
          <a:prstGeom prst="rect">
            <a:avLst/>
          </a:prstGeom>
        </p:spPr>
      </p:pic>
      <p:pic>
        <p:nvPicPr>
          <p:cNvPr id="57" name="Obraz 56">
            <a:extLst>
              <a:ext uri="{FF2B5EF4-FFF2-40B4-BE49-F238E27FC236}">
                <a16:creationId xmlns:a16="http://schemas.microsoft.com/office/drawing/2014/main" id="{19768F69-F0CE-2E0B-3640-6A07B9A26E9C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6983" y="1744788"/>
            <a:ext cx="696434" cy="695490"/>
          </a:xfrm>
          <a:prstGeom prst="rect">
            <a:avLst/>
          </a:prstGeom>
        </p:spPr>
      </p:pic>
      <p:pic>
        <p:nvPicPr>
          <p:cNvPr id="60" name="Obraz 59">
            <a:extLst>
              <a:ext uri="{FF2B5EF4-FFF2-40B4-BE49-F238E27FC236}">
                <a16:creationId xmlns:a16="http://schemas.microsoft.com/office/drawing/2014/main" id="{10603000-611D-BF4D-9A94-8DE1DA96A51A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4604" y="1818724"/>
            <a:ext cx="1940263" cy="686060"/>
          </a:xfrm>
          <a:prstGeom prst="rect">
            <a:avLst/>
          </a:prstGeom>
        </p:spPr>
      </p:pic>
      <p:pic>
        <p:nvPicPr>
          <p:cNvPr id="61" name="Obraz 60">
            <a:extLst>
              <a:ext uri="{FF2B5EF4-FFF2-40B4-BE49-F238E27FC236}">
                <a16:creationId xmlns:a16="http://schemas.microsoft.com/office/drawing/2014/main" id="{5E294CE6-99A3-D7AD-ACEF-54E0BDC2A26A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181" y="1808605"/>
            <a:ext cx="2213092" cy="713931"/>
          </a:xfrm>
          <a:prstGeom prst="rect">
            <a:avLst/>
          </a:prstGeom>
        </p:spPr>
      </p:pic>
      <p:pic>
        <p:nvPicPr>
          <p:cNvPr id="62" name="Obraz 61">
            <a:extLst>
              <a:ext uri="{FF2B5EF4-FFF2-40B4-BE49-F238E27FC236}">
                <a16:creationId xmlns:a16="http://schemas.microsoft.com/office/drawing/2014/main" id="{91C05F71-0D5D-A981-E85E-B1F9EE379F2A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5719" y="1814831"/>
            <a:ext cx="1607955" cy="69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23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3EFEDC1A-D654-AC5F-8A5B-0C032C5FF608}"/>
              </a:ext>
            </a:extLst>
          </p:cNvPr>
          <p:cNvSpPr/>
          <p:nvPr/>
        </p:nvSpPr>
        <p:spPr>
          <a:xfrm>
            <a:off x="1109231" y="1"/>
            <a:ext cx="4986769" cy="6858000"/>
          </a:xfrm>
          <a:prstGeom prst="rect">
            <a:avLst/>
          </a:prstGeom>
          <a:solidFill>
            <a:srgbClr val="A39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Tytuł 22">
            <a:extLst>
              <a:ext uri="{FF2B5EF4-FFF2-40B4-BE49-F238E27FC236}">
                <a16:creationId xmlns:a16="http://schemas.microsoft.com/office/drawing/2014/main" id="{FD3F04A7-CFC8-423D-91D5-A2C9282D7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149" y="494587"/>
            <a:ext cx="5578629" cy="523871"/>
          </a:xfrm>
        </p:spPr>
        <p:txBody>
          <a:bodyPr>
            <a:normAutofit fontScale="90000"/>
          </a:bodyPr>
          <a:lstStyle/>
          <a:p>
            <a:r>
              <a:rPr lang="pl-PL" sz="2000">
                <a:solidFill>
                  <a:schemeClr val="bg1"/>
                </a:solidFill>
              </a:rPr>
              <a:t>SPECJALIZACJA W RAMACH SEGMENTU</a:t>
            </a:r>
            <a:r>
              <a:rPr lang="pl-PL">
                <a:solidFill>
                  <a:schemeClr val="bg1"/>
                </a:solidFill>
              </a:rPr>
              <a:t> </a:t>
            </a:r>
            <a:br>
              <a:rPr lang="pl-PL">
                <a:solidFill>
                  <a:schemeClr val="bg1"/>
                </a:solidFill>
              </a:rPr>
            </a:br>
            <a:r>
              <a:rPr lang="pl-PL">
                <a:solidFill>
                  <a:schemeClr val="bg1"/>
                </a:solidFill>
              </a:rPr>
              <a:t>MAGAZYNOWO</a:t>
            </a:r>
            <a:br>
              <a:rPr lang="pl-PL">
                <a:solidFill>
                  <a:schemeClr val="bg1"/>
                </a:solidFill>
              </a:rPr>
            </a:br>
            <a:r>
              <a:rPr lang="pl-PL">
                <a:solidFill>
                  <a:schemeClr val="bg1"/>
                </a:solidFill>
              </a:rPr>
              <a:t>-PRODUKCYJNEGO</a:t>
            </a:r>
            <a:br>
              <a:rPr lang="pl-PL">
                <a:solidFill>
                  <a:schemeClr val="bg1"/>
                </a:solidFill>
              </a:rPr>
            </a:br>
            <a:endParaRPr lang="pl-PL">
              <a:solidFill>
                <a:schemeClr val="bg1"/>
              </a:solidFill>
            </a:endParaRPr>
          </a:p>
        </p:txBody>
      </p:sp>
      <p:sp>
        <p:nvSpPr>
          <p:cNvPr id="26" name="Symbol zastępczy zawartości 25">
            <a:extLst>
              <a:ext uri="{FF2B5EF4-FFF2-40B4-BE49-F238E27FC236}">
                <a16:creationId xmlns:a16="http://schemas.microsoft.com/office/drawing/2014/main" id="{F8909062-4024-4047-9286-DA443D055C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67586" y="1945805"/>
            <a:ext cx="3064713" cy="4670425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1100">
                <a:solidFill>
                  <a:schemeClr val="bg1"/>
                </a:solidFill>
                <a:latin typeface="+mj-lt"/>
              </a:rPr>
              <a:t>Kluczową role w rozwoju </a:t>
            </a:r>
            <a:r>
              <a:rPr lang="pl-PL" sz="1100" b="1">
                <a:solidFill>
                  <a:schemeClr val="bg1"/>
                </a:solidFill>
                <a:latin typeface="+mj-lt"/>
              </a:rPr>
              <a:t>DL Invest Group </a:t>
            </a:r>
            <a:r>
              <a:rPr lang="pl-PL" sz="1100">
                <a:solidFill>
                  <a:schemeClr val="bg1"/>
                </a:solidFill>
                <a:latin typeface="+mj-lt"/>
              </a:rPr>
              <a:t>odgrywają obiekty magazynowe, funkcjonujące pod marką </a:t>
            </a:r>
            <a:r>
              <a:rPr lang="pl-PL" sz="1100" b="1">
                <a:solidFill>
                  <a:schemeClr val="bg1"/>
                </a:solidFill>
                <a:latin typeface="+mj-lt"/>
              </a:rPr>
              <a:t>DL Invest Park</a:t>
            </a:r>
            <a:r>
              <a:rPr lang="pl-PL" sz="1100">
                <a:solidFill>
                  <a:schemeClr val="bg1"/>
                </a:solidFill>
                <a:latin typeface="+mj-lt"/>
              </a:rPr>
              <a:t>. Wsłuchanie się w potrzeby najemców oraz uważne śledzenie trendów na rynku powierzchni magazynowych owocują obiektami o najwyższym standardzie klasy A, gwarantującymi pełną infrastrukturę towarzyszącą oraz szereg udogodnień dla użytkowników nieruchomości. Powierzchnie magazynowe oferowane przez </a:t>
            </a:r>
            <a:r>
              <a:rPr lang="pl-PL" sz="1100" b="1">
                <a:solidFill>
                  <a:schemeClr val="bg1"/>
                </a:solidFill>
                <a:latin typeface="+mj-lt"/>
              </a:rPr>
              <a:t>DL Invest Group </a:t>
            </a:r>
            <a:r>
              <a:rPr lang="pl-PL" sz="1100">
                <a:solidFill>
                  <a:schemeClr val="bg1"/>
                </a:solidFill>
                <a:latin typeface="+mj-lt"/>
              </a:rPr>
              <a:t>mają zagwarantowaną możliwość ekspansji oraz elastycznej aranżacji powierzchni w całym okresie użytkowania projektu.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1100" i="0" u="none" strike="noStrike" baseline="0">
                <a:solidFill>
                  <a:schemeClr val="bg1"/>
                </a:solidFill>
                <a:latin typeface="+mj-lt"/>
              </a:rPr>
              <a:t>Obiekty magazynowe połączone z wysokiej jakości biurami (inwestor wykorzystuje wieloletnie doświadczenie zdobyte na rynku nieruchomości biurowych) w </a:t>
            </a:r>
            <a:r>
              <a:rPr lang="en-US" sz="1100" i="0" u="none" strike="noStrike" baseline="0">
                <a:solidFill>
                  <a:schemeClr val="bg1"/>
                </a:solidFill>
                <a:latin typeface="+mj-lt"/>
              </a:rPr>
              <a:t>for</a:t>
            </a:r>
            <a:r>
              <a:rPr lang="pl-PL" sz="1100" i="0" u="none" strike="noStrike" baseline="0">
                <a:solidFill>
                  <a:schemeClr val="bg1"/>
                </a:solidFill>
                <a:latin typeface="+mj-lt"/>
              </a:rPr>
              <a:t>macie</a:t>
            </a:r>
            <a:r>
              <a:rPr lang="pl-PL" sz="1100" b="1" i="0" u="none" strike="noStrike" baseline="0">
                <a:solidFill>
                  <a:schemeClr val="bg1"/>
                </a:solidFill>
                <a:latin typeface="+mj-lt"/>
              </a:rPr>
              <a:t>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1100" b="1" u="none" strike="noStrike" baseline="0">
                <a:solidFill>
                  <a:schemeClr val="bg1"/>
                </a:solidFill>
                <a:latin typeface="+mj-lt"/>
              </a:rPr>
              <a:t>centrów magazynowych,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1100" b="1" u="none" strike="noStrike" baseline="0">
                <a:solidFill>
                  <a:schemeClr val="bg1"/>
                </a:solidFill>
                <a:latin typeface="+mj-lt"/>
              </a:rPr>
              <a:t>obiektów realizowanych w formule b</a:t>
            </a:r>
            <a:r>
              <a:rPr lang="en-US" sz="1100" b="1" err="1">
                <a:solidFill>
                  <a:schemeClr val="bg1"/>
                </a:solidFill>
                <a:latin typeface="+mj-lt"/>
              </a:rPr>
              <a:t>uilt</a:t>
            </a:r>
            <a:r>
              <a:rPr lang="en-US" sz="1100" b="1">
                <a:solidFill>
                  <a:schemeClr val="bg1"/>
                </a:solidFill>
                <a:latin typeface="+mj-lt"/>
              </a:rPr>
              <a:t>-to-suit</a:t>
            </a:r>
            <a:r>
              <a:rPr lang="en-US" sz="1100" b="1" u="none" strike="noStrike" baseline="0">
                <a:solidFill>
                  <a:schemeClr val="bg1"/>
                </a:solidFill>
                <a:latin typeface="+mj-lt"/>
              </a:rPr>
              <a:t> </a:t>
            </a:r>
            <a:endParaRPr lang="pl-PL" sz="1100" b="1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1100" b="1" u="none" strike="noStrike" baseline="0">
                <a:solidFill>
                  <a:schemeClr val="bg1"/>
                </a:solidFill>
                <a:latin typeface="+mj-lt"/>
              </a:rPr>
              <a:t>obiektów miejskich w formacie </a:t>
            </a:r>
            <a:r>
              <a:rPr lang="en-US" sz="1100" b="1">
                <a:solidFill>
                  <a:schemeClr val="bg1"/>
                </a:solidFill>
                <a:latin typeface="+mj-lt"/>
              </a:rPr>
              <a:t>small business unit</a:t>
            </a:r>
            <a:r>
              <a:rPr lang="en-US" sz="1100" u="none" strike="noStrike" baseline="0">
                <a:solidFill>
                  <a:schemeClr val="bg1"/>
                </a:solidFill>
                <a:latin typeface="+mj-lt"/>
              </a:rPr>
              <a:t>.</a:t>
            </a:r>
            <a:r>
              <a:rPr lang="pl-PL" sz="1100" u="none" strike="noStrike" baseline="0">
                <a:solidFill>
                  <a:schemeClr val="bg1"/>
                </a:solidFill>
                <a:latin typeface="+mj-lt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1100" i="0" u="none" strike="noStrike" baseline="0">
                <a:solidFill>
                  <a:schemeClr val="bg1"/>
                </a:solidFill>
                <a:latin typeface="+mj-lt"/>
              </a:rPr>
              <a:t>Parki logistyczne DL Invest Park zapewniają komfort pracownikom nie tylko w zakresie ergonomii pracy, ale również dzięki ponadstandardowym rozwiązaniom</a:t>
            </a:r>
            <a:r>
              <a:rPr lang="pl-PL" sz="1100">
                <a:solidFill>
                  <a:schemeClr val="bg1"/>
                </a:solidFill>
                <a:latin typeface="+mj-lt"/>
              </a:rPr>
              <a:t> dotyczącym: gwarantowanej ekspansji, </a:t>
            </a:r>
            <a:r>
              <a:rPr lang="pl-PL" sz="1100" i="0" u="none" strike="noStrike" baseline="0">
                <a:solidFill>
                  <a:schemeClr val="bg1"/>
                </a:solidFill>
                <a:latin typeface="+mj-lt"/>
              </a:rPr>
              <a:t>dedykowanej komunikacji publicznej, kantynom pracowniczym czy terenom rekreacyjnym, pozwalając najemcom budować swój </a:t>
            </a:r>
            <a:r>
              <a:rPr lang="pl-PL" sz="1100" i="1" u="none" strike="noStrike" baseline="0" err="1">
                <a:solidFill>
                  <a:schemeClr val="bg1"/>
                </a:solidFill>
                <a:latin typeface="+mj-lt"/>
              </a:rPr>
              <a:t>employer</a:t>
            </a:r>
            <a:r>
              <a:rPr lang="pl-PL" sz="1100" i="1" u="none" strike="noStrike" baseline="0">
                <a:solidFill>
                  <a:schemeClr val="bg1"/>
                </a:solidFill>
                <a:latin typeface="+mj-lt"/>
              </a:rPr>
              <a:t> </a:t>
            </a:r>
            <a:r>
              <a:rPr lang="pl-PL" sz="1100" i="1" u="none" strike="noStrike" baseline="0" err="1">
                <a:solidFill>
                  <a:schemeClr val="bg1"/>
                </a:solidFill>
                <a:latin typeface="+mj-lt"/>
              </a:rPr>
              <a:t>branding</a:t>
            </a:r>
            <a:r>
              <a:rPr lang="pl-PL" sz="1100" i="1" u="none" strike="noStrike" baseline="0">
                <a:solidFill>
                  <a:schemeClr val="bg1"/>
                </a:solidFill>
                <a:latin typeface="+mj-lt"/>
              </a:rPr>
              <a:t> </a:t>
            </a:r>
            <a:r>
              <a:rPr lang="pl-PL" sz="1100" u="none" strike="noStrike" baseline="0">
                <a:solidFill>
                  <a:schemeClr val="bg1"/>
                </a:solidFill>
                <a:latin typeface="+mj-lt"/>
              </a:rPr>
              <a:t>w ramach danej lokalizacji, </a:t>
            </a:r>
            <a:r>
              <a:rPr lang="pl-PL" sz="1100">
                <a:solidFill>
                  <a:schemeClr val="bg1"/>
                </a:solidFill>
                <a:latin typeface="+mj-lt"/>
              </a:rPr>
              <a:t>ograniczając, w związku z koniecznością relokacji </a:t>
            </a:r>
            <a:r>
              <a:rPr lang="pl-PL" sz="1100" u="none" strike="noStrike" baseline="0">
                <a:solidFill>
                  <a:schemeClr val="bg1"/>
                </a:solidFill>
                <a:latin typeface="+mj-lt"/>
              </a:rPr>
              <a:t>ryzyko utraty części pracowników.</a:t>
            </a:r>
          </a:p>
          <a:p>
            <a:pPr marL="0" indent="0">
              <a:lnSpc>
                <a:spcPct val="100000"/>
              </a:lnSpc>
              <a:buNone/>
            </a:pPr>
            <a:endParaRPr lang="pl-PL" sz="1100">
              <a:solidFill>
                <a:schemeClr val="bg1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100">
              <a:solidFill>
                <a:schemeClr val="bg1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100">
              <a:solidFill>
                <a:schemeClr val="bg1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100">
              <a:solidFill>
                <a:schemeClr val="bg1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1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50D482BF-9FAE-0A13-2B11-DA3DFA4FCCE2}"/>
              </a:ext>
            </a:extLst>
          </p:cNvPr>
          <p:cNvSpPr txBox="1"/>
          <p:nvPr/>
        </p:nvSpPr>
        <p:spPr>
          <a:xfrm>
            <a:off x="7568106" y="6439682"/>
            <a:ext cx="117872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spc="6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Główni klienci: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7C06EF4-2B2F-B2B3-9DEE-4579C74602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7258" y="6535222"/>
            <a:ext cx="623337" cy="89363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198C1C66-8751-A4E5-AD92-F7E692CD26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38933" y="6464679"/>
            <a:ext cx="605162" cy="16970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C1773AF-327D-81A9-E27E-52369541718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1112" y="6437690"/>
            <a:ext cx="255219" cy="255219"/>
          </a:xfrm>
          <a:prstGeom prst="rect">
            <a:avLst/>
          </a:prstGeom>
        </p:spPr>
      </p:pic>
      <p:pic>
        <p:nvPicPr>
          <p:cNvPr id="10" name="Picture 6" descr="Battery Cooling Loop (Pętla chłodzenia akumulatora) | Hutchinson">
            <a:extLst>
              <a:ext uri="{FF2B5EF4-FFF2-40B4-BE49-F238E27FC236}">
                <a16:creationId xmlns:a16="http://schemas.microsoft.com/office/drawing/2014/main" id="{B602FCA6-7349-39A2-8866-98891CF3F7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84919" y="6403138"/>
            <a:ext cx="1087045" cy="39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a 1">
            <a:extLst>
              <a:ext uri="{FF2B5EF4-FFF2-40B4-BE49-F238E27FC236}">
                <a16:creationId xmlns:a16="http://schemas.microsoft.com/office/drawing/2014/main" id="{1549B521-1605-69FC-15AB-B7670CCD2D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79835" y="1018458"/>
            <a:ext cx="5373790" cy="5073731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698F54D6-265C-4FD9-CEA4-EBC6B2DB1D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84919" y="1169718"/>
            <a:ext cx="914329" cy="500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84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CB2823-CE59-4271-ACAA-B474C6FA9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>
                <a:solidFill>
                  <a:srgbClr val="684356"/>
                </a:solidFill>
              </a:rPr>
              <a:t>MAGAZYN – WYBRANE OBIEKTY OPERACYJNE</a:t>
            </a:r>
            <a:endParaRPr lang="pl-PL" sz="2800"/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A9D464AF-5823-49EB-BAAE-2EEBB2968C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553466"/>
              </p:ext>
            </p:extLst>
          </p:nvPr>
        </p:nvGraphicFramePr>
        <p:xfrm>
          <a:off x="1186003" y="1087458"/>
          <a:ext cx="10410252" cy="5343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2257">
                  <a:extLst>
                    <a:ext uri="{9D8B030D-6E8A-4147-A177-3AD203B41FA5}">
                      <a16:colId xmlns:a16="http://schemas.microsoft.com/office/drawing/2014/main" val="1873810992"/>
                    </a:ext>
                  </a:extLst>
                </a:gridCol>
                <a:gridCol w="1343185">
                  <a:extLst>
                    <a:ext uri="{9D8B030D-6E8A-4147-A177-3AD203B41FA5}">
                      <a16:colId xmlns:a16="http://schemas.microsoft.com/office/drawing/2014/main" val="210022064"/>
                    </a:ext>
                  </a:extLst>
                </a:gridCol>
                <a:gridCol w="3106938">
                  <a:extLst>
                    <a:ext uri="{9D8B030D-6E8A-4147-A177-3AD203B41FA5}">
                      <a16:colId xmlns:a16="http://schemas.microsoft.com/office/drawing/2014/main" val="545501878"/>
                    </a:ext>
                  </a:extLst>
                </a:gridCol>
                <a:gridCol w="1321060">
                  <a:extLst>
                    <a:ext uri="{9D8B030D-6E8A-4147-A177-3AD203B41FA5}">
                      <a16:colId xmlns:a16="http://schemas.microsoft.com/office/drawing/2014/main" val="1215004662"/>
                    </a:ext>
                  </a:extLst>
                </a:gridCol>
                <a:gridCol w="1406812">
                  <a:extLst>
                    <a:ext uri="{9D8B030D-6E8A-4147-A177-3AD203B41FA5}">
                      <a16:colId xmlns:a16="http://schemas.microsoft.com/office/drawing/2014/main" val="3959423701"/>
                    </a:ext>
                  </a:extLst>
                </a:gridCol>
              </a:tblGrid>
              <a:tr h="406656">
                <a:tc>
                  <a:txBody>
                    <a:bodyPr/>
                    <a:lstStyle/>
                    <a:p>
                      <a:r>
                        <a:rPr lang="pl-PL" sz="1000">
                          <a:solidFill>
                            <a:schemeClr val="bg1"/>
                          </a:solidFill>
                        </a:rPr>
                        <a:t>PROJEKT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GLA (mkw.)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KLUCZOWI NAJEMCY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POZIOM WYNAJMU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ROK BUDOWY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359765"/>
                  </a:ext>
                </a:extLst>
              </a:tr>
              <a:tr h="329144">
                <a:tc>
                  <a:txBody>
                    <a:bodyPr/>
                    <a:lstStyle/>
                    <a:p>
                      <a:pPr marL="71755" algn="l" fontAlgn="b"/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DL INVEST PARK PSARY C3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1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41 063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233492"/>
                  </a:ext>
                </a:extLst>
              </a:tr>
              <a:tr h="329144">
                <a:tc>
                  <a:txBody>
                    <a:bodyPr/>
                    <a:lstStyle/>
                    <a:p>
                      <a:pPr marL="71755" algn="l" fontAlgn="b"/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DL INVEST PARK PSARY C2</a:t>
                      </a:r>
                    </a:p>
                  </a:txBody>
                  <a:tcPr marL="9525" marR="9525" marT="9525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1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20 067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800467"/>
                  </a:ext>
                </a:extLst>
              </a:tr>
              <a:tr h="329144">
                <a:tc>
                  <a:txBody>
                    <a:bodyPr/>
                    <a:lstStyle/>
                    <a:p>
                      <a:pPr marL="71755" algn="l" fontAlgn="b"/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DL INVEST PARK PSARY C1</a:t>
                      </a:r>
                    </a:p>
                  </a:txBody>
                  <a:tcPr marL="9525" marR="9525" marT="9525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1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11 298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943702"/>
                  </a:ext>
                </a:extLst>
              </a:tr>
              <a:tr h="329144">
                <a:tc>
                  <a:txBody>
                    <a:bodyPr/>
                    <a:lstStyle/>
                    <a:p>
                      <a:pPr marL="71755" algn="l" fontAlgn="b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DL INVEST </a:t>
                      </a:r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PARK DĘBICA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1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20 926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377278"/>
                  </a:ext>
                </a:extLst>
              </a:tr>
              <a:tr h="329144">
                <a:tc>
                  <a:txBody>
                    <a:bodyPr/>
                    <a:lstStyle/>
                    <a:p>
                      <a:pPr marL="71755" algn="l" fontAlgn="b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DL INVEST </a:t>
                      </a:r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PARK DĘBICA II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1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28 510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031163"/>
                  </a:ext>
                </a:extLst>
              </a:tr>
              <a:tr h="329144">
                <a:tc>
                  <a:txBody>
                    <a:bodyPr/>
                    <a:lstStyle/>
                    <a:p>
                      <a:pPr marL="71755" algn="l" fontAlgn="b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DL INVEST </a:t>
                      </a:r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PARK BIELSKO-BIAŁA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1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10 350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319474"/>
                  </a:ext>
                </a:extLst>
              </a:tr>
              <a:tr h="329144">
                <a:tc>
                  <a:txBody>
                    <a:bodyPr/>
                    <a:lstStyle/>
                    <a:p>
                      <a:pPr marL="71755" algn="l" fontAlgn="b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DL INVEST </a:t>
                      </a:r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PARK DĄBROWA   GÓRNICZA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12700" cmpd="sng">
                      <a:noFill/>
                    </a:ln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1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9 995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88695"/>
                  </a:ext>
                </a:extLst>
              </a:tr>
              <a:tr h="329144">
                <a:tc>
                  <a:txBody>
                    <a:bodyPr/>
                    <a:lstStyle/>
                    <a:p>
                      <a:pPr marL="71755" algn="l" fontAlgn="b"/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DL INVEST PARK TERESIN I</a:t>
                      </a:r>
                    </a:p>
                  </a:txBody>
                  <a:tcPr marL="9525" marR="9525" marT="9525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1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34 890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678061"/>
                  </a:ext>
                </a:extLst>
              </a:tr>
              <a:tr h="329144">
                <a:tc>
                  <a:txBody>
                    <a:bodyPr/>
                    <a:lstStyle/>
                    <a:p>
                      <a:pPr marL="71755" indent="0" algn="l" fontAlgn="b"/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DL INVEST PARK CZECHOWICE</a:t>
                      </a:r>
                    </a:p>
                  </a:txBody>
                  <a:tcPr marL="9525" marR="9525" marT="9525" marB="0" anchor="ctr">
                    <a:lnR w="12700" cmpd="sng">
                      <a:noFill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1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22 600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 kern="1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212912"/>
                  </a:ext>
                </a:extLst>
              </a:tr>
              <a:tr h="329144">
                <a:tc>
                  <a:txBody>
                    <a:bodyPr/>
                    <a:lstStyle/>
                    <a:p>
                      <a:pPr marL="71755" indent="0" algn="l" fontAlgn="b">
                        <a:tabLst>
                          <a:tab pos="182563" algn="l"/>
                        </a:tabLst>
                      </a:pPr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DL INVEST PARK KLUCZBORK</a:t>
                      </a:r>
                    </a:p>
                  </a:txBody>
                  <a:tcPr marL="9525" marR="9525" marT="9525" marB="0" anchor="ctr">
                    <a:lnR w="12700" cmpd="sng">
                      <a:noFill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1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5 460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589383"/>
                  </a:ext>
                </a:extLst>
              </a:tr>
              <a:tr h="329144">
                <a:tc>
                  <a:txBody>
                    <a:bodyPr/>
                    <a:lstStyle/>
                    <a:p>
                      <a:pPr marL="71755" algn="l" fontAlgn="b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DL INVEST </a:t>
                      </a:r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PARK LEGNICA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12700" cmpd="sng">
                      <a:noFill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1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6 500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11" rtl="0" eaLnBrk="1" fontAlgn="b" latinLnBrk="0" hangingPunct="1"/>
                      <a:r>
                        <a:rPr lang="pl-PL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513546"/>
                  </a:ext>
                </a:extLst>
              </a:tr>
              <a:tr h="329144">
                <a:tc>
                  <a:txBody>
                    <a:bodyPr/>
                    <a:lstStyle/>
                    <a:p>
                      <a:pPr marL="71755" marR="0" lvl="0" indent="0" algn="l" defTabSz="91441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DL INVEST PARK PŁOCK</a:t>
                      </a:r>
                    </a:p>
                  </a:txBody>
                  <a:tcPr marL="9525" marR="9525" marT="9525" marB="0" anchor="ctr">
                    <a:lnR w="12700" cmpd="sng">
                      <a:noFill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9 000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11" rtl="0" eaLnBrk="1" fontAlgn="b" latinLnBrk="0" hangingPunct="1"/>
                      <a:r>
                        <a:rPr lang="pl-PL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485714"/>
                  </a:ext>
                </a:extLst>
              </a:tr>
              <a:tr h="329144">
                <a:tc>
                  <a:txBody>
                    <a:bodyPr/>
                    <a:lstStyle/>
                    <a:p>
                      <a:pPr marL="71755" marR="0" lvl="0" indent="0" algn="l" defTabSz="91441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DL INVEST PARK ELBLĄG</a:t>
                      </a:r>
                    </a:p>
                  </a:txBody>
                  <a:tcPr marL="9525" marR="9525" marT="9525" marB="0" anchor="ctr">
                    <a:lnR w="12700" cmpd="sng">
                      <a:noFill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6 500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11" rtl="0" eaLnBrk="1" fontAlgn="b" latinLnBrk="0" hangingPunct="1"/>
                      <a:r>
                        <a:rPr lang="pl-PL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57290"/>
                  </a:ext>
                </a:extLst>
              </a:tr>
              <a:tr h="329144">
                <a:tc>
                  <a:txBody>
                    <a:bodyPr/>
                    <a:lstStyle/>
                    <a:p>
                      <a:pPr marL="71755" marR="0" lvl="0" indent="0" algn="l" defTabSz="91441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DL INVEST PARK SĘDZISZÓW*</a:t>
                      </a:r>
                    </a:p>
                  </a:txBody>
                  <a:tcPr marL="9525" marR="9525" marT="9525" marB="0" anchor="ctr">
                    <a:lnR w="12700" cmpd="sng">
                      <a:noFill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12 700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B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11" rtl="0" eaLnBrk="1" fontAlgn="b" latinLnBrk="0" hangingPunct="1"/>
                      <a:r>
                        <a:rPr lang="pl-PL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473082"/>
                  </a:ext>
                </a:extLst>
              </a:tr>
              <a:tr h="329144">
                <a:tc>
                  <a:txBody>
                    <a:bodyPr/>
                    <a:lstStyle/>
                    <a:p>
                      <a:pPr marL="71755" marR="0" lvl="0" indent="0" algn="l" defTabSz="91441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1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239 859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T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11" rtl="0" eaLnBrk="1" fontAlgn="b" latinLnBrk="0" hangingPunct="1"/>
                      <a:endParaRPr lang="pl-PL" sz="1100" b="0" i="0" u="none" strike="noStrike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390381"/>
                  </a:ext>
                </a:extLst>
              </a:tr>
            </a:tbl>
          </a:graphicData>
        </a:graphic>
      </p:graphicFrame>
      <p:pic>
        <p:nvPicPr>
          <p:cNvPr id="3" name="Grafika 2">
            <a:extLst>
              <a:ext uri="{FF2B5EF4-FFF2-40B4-BE49-F238E27FC236}">
                <a16:creationId xmlns:a16="http://schemas.microsoft.com/office/drawing/2014/main" id="{81AC0CCD-29CB-0252-0EC3-040798E992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3961" y="2232023"/>
            <a:ext cx="600575" cy="16841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493F1C6-1F1B-5B97-1D76-FC0A49948D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7575" y="2258272"/>
            <a:ext cx="716777" cy="168416"/>
          </a:xfrm>
          <a:prstGeom prst="rect">
            <a:avLst/>
          </a:prstGeom>
        </p:spPr>
      </p:pic>
      <p:pic>
        <p:nvPicPr>
          <p:cNvPr id="9" name="Picture 6" descr="Battery Cooling Loop (Pętla chłodzenia akumulatora) | Hutchinson">
            <a:extLst>
              <a:ext uri="{FF2B5EF4-FFF2-40B4-BE49-F238E27FC236}">
                <a16:creationId xmlns:a16="http://schemas.microsoft.com/office/drawing/2014/main" id="{19C297E4-1223-501F-9DAE-A3422BF6E5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70247" y="2427299"/>
            <a:ext cx="1211619" cy="43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F8B1CC3-9BB1-EE2D-EFAE-0E7AD557875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7695" y="1578656"/>
            <a:ext cx="858116" cy="123022"/>
          </a:xfrm>
          <a:prstGeom prst="rect">
            <a:avLst/>
          </a:prstGeom>
        </p:spPr>
      </p:pic>
      <p:pic>
        <p:nvPicPr>
          <p:cNvPr id="12" name="Picture 6" descr="Battery Cooling Loop (Pętla chłodzenia akumulatora) | Hutchinson">
            <a:extLst>
              <a:ext uri="{FF2B5EF4-FFF2-40B4-BE49-F238E27FC236}">
                <a16:creationId xmlns:a16="http://schemas.microsoft.com/office/drawing/2014/main" id="{0540A058-789A-3ED2-5198-5053C4E3A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9309" y="2761022"/>
            <a:ext cx="1211619" cy="43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B8A4C4F-C19F-68A7-044F-0F72C78FC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3678" y="3128445"/>
            <a:ext cx="524756" cy="31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Logo - Stokrotka - ogólnopolska sieć sklepów">
            <a:extLst>
              <a:ext uri="{FF2B5EF4-FFF2-40B4-BE49-F238E27FC236}">
                <a16:creationId xmlns:a16="http://schemas.microsoft.com/office/drawing/2014/main" id="{6D1029AD-B66E-3BB8-6229-6E1747C74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9414" y="3856991"/>
            <a:ext cx="336643" cy="24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logo-hanex | Invest in Dąbrowa Górnicza">
            <a:extLst>
              <a:ext uri="{FF2B5EF4-FFF2-40B4-BE49-F238E27FC236}">
                <a16:creationId xmlns:a16="http://schemas.microsoft.com/office/drawing/2014/main" id="{CBD62AF9-9265-5934-6F94-AB20B5D32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21105" y="3387090"/>
            <a:ext cx="817830" cy="3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Logo - Stokrotka - ogólnopolska sieć sklepów">
            <a:extLst>
              <a:ext uri="{FF2B5EF4-FFF2-40B4-BE49-F238E27FC236}">
                <a16:creationId xmlns:a16="http://schemas.microsoft.com/office/drawing/2014/main" id="{B89C5184-9095-E983-DB5B-669B295B8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7642" y="1894817"/>
            <a:ext cx="336643" cy="24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2BF1691F-1FB7-3899-9EE7-DD161A668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7642" y="4797144"/>
            <a:ext cx="524756" cy="31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518799EA-02BA-791E-574D-87D7FBEFA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7642" y="4461359"/>
            <a:ext cx="524756" cy="31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F7730E0-53FD-7A3C-24B0-0257CC5C8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7642" y="5142392"/>
            <a:ext cx="524756" cy="31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BFAA8934-653B-E361-6834-B9D1426BB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7642" y="5478552"/>
            <a:ext cx="524756" cy="31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Obraz 31">
            <a:extLst>
              <a:ext uri="{FF2B5EF4-FFF2-40B4-BE49-F238E27FC236}">
                <a16:creationId xmlns:a16="http://schemas.microsoft.com/office/drawing/2014/main" id="{B7E4F24E-95CB-9719-1F05-C3576C77275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878" y="2165394"/>
            <a:ext cx="766100" cy="383051"/>
          </a:xfrm>
          <a:prstGeom prst="rect">
            <a:avLst/>
          </a:prstGeom>
        </p:spPr>
      </p:pic>
      <p:pic>
        <p:nvPicPr>
          <p:cNvPr id="33" name="Picture 2" descr="Valeo Polska | Valeo">
            <a:extLst>
              <a:ext uri="{FF2B5EF4-FFF2-40B4-BE49-F238E27FC236}">
                <a16:creationId xmlns:a16="http://schemas.microsoft.com/office/drawing/2014/main" id="{CABD6BEF-7E0F-5FB3-82F2-187029941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5641" y="4123163"/>
            <a:ext cx="728759" cy="39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12AB72D7-CC88-A18B-854B-4B3E80433A4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22791" y="3852538"/>
            <a:ext cx="811607" cy="27676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4B89318-89AF-B21C-47A3-12289AC55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1391" y="5814712"/>
            <a:ext cx="810724" cy="24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iwersytet Przyrodniczy w Lublinie.">
            <a:extLst>
              <a:ext uri="{FF2B5EF4-FFF2-40B4-BE49-F238E27FC236}">
                <a16:creationId xmlns:a16="http://schemas.microsoft.com/office/drawing/2014/main" id="{CEA6A605-5506-A5EF-3094-1609496FA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3399" y="2811484"/>
            <a:ext cx="691903" cy="27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9777D19-49A2-53DF-1B05-FD0B3A6515BF}"/>
              </a:ext>
            </a:extLst>
          </p:cNvPr>
          <p:cNvSpPr txBox="1"/>
          <p:nvPr/>
        </p:nvSpPr>
        <p:spPr>
          <a:xfrm>
            <a:off x="1186003" y="6223275"/>
            <a:ext cx="2556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i="1"/>
              <a:t>*przekazany w 2023 r.</a:t>
            </a:r>
          </a:p>
        </p:txBody>
      </p:sp>
    </p:spTree>
    <p:extLst>
      <p:ext uri="{BB962C8B-B14F-4D97-AF65-F5344CB8AC3E}">
        <p14:creationId xmlns:p14="http://schemas.microsoft.com/office/powerpoint/2010/main" val="2549035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az 30" descr="Obraz zawierający na wolnym powietrzu, Fotografia lotnicza, niebo, trawa&#10;&#10;Opis wygenerowany automatycznie">
            <a:extLst>
              <a:ext uri="{FF2B5EF4-FFF2-40B4-BE49-F238E27FC236}">
                <a16:creationId xmlns:a16="http://schemas.microsoft.com/office/drawing/2014/main" id="{2C1F4D42-C218-299C-0BC9-A18331DB97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03" b="4184"/>
          <a:stretch/>
        </p:blipFill>
        <p:spPr>
          <a:xfrm>
            <a:off x="6090132" y="0"/>
            <a:ext cx="6101868" cy="3533775"/>
          </a:xfrm>
          <a:prstGeom prst="rect">
            <a:avLst/>
          </a:prstGeom>
        </p:spPr>
      </p:pic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E18D52F0-6AC7-4887-9B8F-E66C80DF8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154" y="1569619"/>
            <a:ext cx="4667002" cy="127547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Przykład centrum magazynowego, w którym najemca ma zagwarantowaną pełną infrastrukturę towarzyszącą i nieograniczoną rozbudowę. Łącznie ponad 320 000 GLA w ramach wielofunkcyjnego parku inwestycyjnego.</a:t>
            </a:r>
            <a:b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
</a:t>
            </a:r>
            <a:endParaRPr lang="pl-PL" sz="1050" b="1" dirty="0">
              <a:solidFill>
                <a:srgbClr val="775567"/>
              </a:solidFill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5E4740A1-7CF6-4D62-8063-2470BDAFD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/>
              <a:t>DL INVEST PARK PSARY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F25664F-540D-4683-932F-A218AA1C4D8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49" y="962900"/>
            <a:ext cx="4805726" cy="658428"/>
          </a:xfrm>
        </p:spPr>
        <p:txBody>
          <a:bodyPr>
            <a:normAutofit/>
          </a:bodyPr>
          <a:lstStyle/>
          <a:p>
            <a:r>
              <a:rPr lang="pl-PL" sz="2000"/>
              <a:t>WIELKOPOWIERZCHNIOWE CENTRUM LOGISTYCZNE</a:t>
            </a:r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7F0B01BC-2AD5-4A55-A669-B2CD47CA22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8913" y="509295"/>
            <a:ext cx="1308781" cy="494457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BA7DA705-C7DA-610A-8010-6AA728541772}"/>
              </a:ext>
            </a:extLst>
          </p:cNvPr>
          <p:cNvGrpSpPr/>
          <p:nvPr/>
        </p:nvGrpSpPr>
        <p:grpSpPr>
          <a:xfrm>
            <a:off x="792184" y="2364523"/>
            <a:ext cx="5297948" cy="3665590"/>
            <a:chOff x="483454" y="2407014"/>
            <a:chExt cx="5718256" cy="3956398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A14EA458-B277-5FFB-E100-046ECE968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218" y="2448788"/>
              <a:ext cx="5444492" cy="3914624"/>
            </a:xfrm>
            <a:prstGeom prst="rect">
              <a:avLst/>
            </a:prstGeom>
          </p:spPr>
        </p:pic>
        <p:sp>
          <p:nvSpPr>
            <p:cNvPr id="10" name="pole tekstowe 9">
              <a:extLst>
                <a:ext uri="{FF2B5EF4-FFF2-40B4-BE49-F238E27FC236}">
                  <a16:creationId xmlns:a16="http://schemas.microsoft.com/office/drawing/2014/main" id="{28111A8B-1E5A-B4B2-305A-36E9DE27022C}"/>
                </a:ext>
              </a:extLst>
            </p:cNvPr>
            <p:cNvSpPr txBox="1"/>
            <p:nvPr/>
          </p:nvSpPr>
          <p:spPr>
            <a:xfrm rot="21056954">
              <a:off x="483454" y="2769564"/>
              <a:ext cx="1569720" cy="274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050">
                  <a:solidFill>
                    <a:srgbClr val="FF0000"/>
                  </a:solidFill>
                </a:rPr>
                <a:t>(Istniejący)</a:t>
              </a:r>
            </a:p>
          </p:txBody>
        </p:sp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id="{944B34CF-26A9-C371-680C-CB2FB2D94587}"/>
                </a:ext>
              </a:extLst>
            </p:cNvPr>
            <p:cNvSpPr txBox="1"/>
            <p:nvPr/>
          </p:nvSpPr>
          <p:spPr>
            <a:xfrm rot="21056954">
              <a:off x="2742785" y="2407014"/>
              <a:ext cx="1569720" cy="274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050">
                  <a:solidFill>
                    <a:srgbClr val="FF0000"/>
                  </a:solidFill>
                </a:rPr>
                <a:t>(w przygotowaniu)</a:t>
              </a:r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9A80F40D-9347-9310-22F2-A49B2C95344F}"/>
                </a:ext>
              </a:extLst>
            </p:cNvPr>
            <p:cNvSpPr txBox="1"/>
            <p:nvPr/>
          </p:nvSpPr>
          <p:spPr>
            <a:xfrm rot="21056954">
              <a:off x="883189" y="5803990"/>
              <a:ext cx="1569720" cy="274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050">
                  <a:solidFill>
                    <a:srgbClr val="FF0000"/>
                  </a:solidFill>
                </a:rPr>
                <a:t>(w </a:t>
              </a:r>
              <a:r>
                <a:rPr lang="pl-PL" sz="1050" err="1">
                  <a:solidFill>
                    <a:srgbClr val="FF0000"/>
                  </a:solidFill>
                </a:rPr>
                <a:t>przygtowaniu</a:t>
              </a:r>
              <a:r>
                <a:rPr lang="pl-PL" sz="1050">
                  <a:solidFill>
                    <a:srgbClr val="FF0000"/>
                  </a:solidFill>
                </a:rPr>
                <a:t>)</a:t>
              </a:r>
            </a:p>
          </p:txBody>
        </p:sp>
        <p:sp>
          <p:nvSpPr>
            <p:cNvPr id="26" name="pole tekstowe 25">
              <a:extLst>
                <a:ext uri="{FF2B5EF4-FFF2-40B4-BE49-F238E27FC236}">
                  <a16:creationId xmlns:a16="http://schemas.microsoft.com/office/drawing/2014/main" id="{2FABDA2B-E708-002B-7DA1-9B2DEA645F07}"/>
                </a:ext>
              </a:extLst>
            </p:cNvPr>
            <p:cNvSpPr txBox="1"/>
            <p:nvPr/>
          </p:nvSpPr>
          <p:spPr>
            <a:xfrm rot="21056954">
              <a:off x="3621239" y="5652861"/>
              <a:ext cx="1569720" cy="274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050">
                  <a:solidFill>
                    <a:srgbClr val="FF0000"/>
                  </a:solidFill>
                </a:rPr>
                <a:t>(istniejący)</a:t>
              </a:r>
            </a:p>
          </p:txBody>
        </p:sp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FBF304C2-0259-4C2D-9C07-1E6A29F9B35D}"/>
                </a:ext>
              </a:extLst>
            </p:cNvPr>
            <p:cNvSpPr/>
            <p:nvPr/>
          </p:nvSpPr>
          <p:spPr>
            <a:xfrm rot="18538461">
              <a:off x="4876131" y="4347300"/>
              <a:ext cx="1006068" cy="1030168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419225"/>
                        <a:gd name="connsiteY0" fmla="*/ 0 h 1114425"/>
                        <a:gd name="connsiteX1" fmla="*/ 458883 w 1419225"/>
                        <a:gd name="connsiteY1" fmla="*/ 0 h 1114425"/>
                        <a:gd name="connsiteX2" fmla="*/ 889381 w 1419225"/>
                        <a:gd name="connsiteY2" fmla="*/ 0 h 1114425"/>
                        <a:gd name="connsiteX3" fmla="*/ 1419225 w 1419225"/>
                        <a:gd name="connsiteY3" fmla="*/ 0 h 1114425"/>
                        <a:gd name="connsiteX4" fmla="*/ 1419225 w 1419225"/>
                        <a:gd name="connsiteY4" fmla="*/ 546068 h 1114425"/>
                        <a:gd name="connsiteX5" fmla="*/ 1419225 w 1419225"/>
                        <a:gd name="connsiteY5" fmla="*/ 1114425 h 1114425"/>
                        <a:gd name="connsiteX6" fmla="*/ 974535 w 1419225"/>
                        <a:gd name="connsiteY6" fmla="*/ 1114425 h 1114425"/>
                        <a:gd name="connsiteX7" fmla="*/ 529844 w 1419225"/>
                        <a:gd name="connsiteY7" fmla="*/ 1114425 h 1114425"/>
                        <a:gd name="connsiteX8" fmla="*/ 0 w 1419225"/>
                        <a:gd name="connsiteY8" fmla="*/ 1114425 h 1114425"/>
                        <a:gd name="connsiteX9" fmla="*/ 0 w 1419225"/>
                        <a:gd name="connsiteY9" fmla="*/ 590645 h 1114425"/>
                        <a:gd name="connsiteX10" fmla="*/ 0 w 1419225"/>
                        <a:gd name="connsiteY10" fmla="*/ 0 h 11144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419225" h="1114425" extrusionOk="0">
                          <a:moveTo>
                            <a:pt x="0" y="0"/>
                          </a:moveTo>
                          <a:cubicBezTo>
                            <a:pt x="174370" y="-37301"/>
                            <a:pt x="312799" y="29064"/>
                            <a:pt x="458883" y="0"/>
                          </a:cubicBezTo>
                          <a:cubicBezTo>
                            <a:pt x="604967" y="-29064"/>
                            <a:pt x="674161" y="48570"/>
                            <a:pt x="889381" y="0"/>
                          </a:cubicBezTo>
                          <a:cubicBezTo>
                            <a:pt x="1104601" y="-48570"/>
                            <a:pt x="1299711" y="37975"/>
                            <a:pt x="1419225" y="0"/>
                          </a:cubicBezTo>
                          <a:cubicBezTo>
                            <a:pt x="1476030" y="225286"/>
                            <a:pt x="1363607" y="380985"/>
                            <a:pt x="1419225" y="546068"/>
                          </a:cubicBezTo>
                          <a:cubicBezTo>
                            <a:pt x="1474843" y="711151"/>
                            <a:pt x="1417802" y="913122"/>
                            <a:pt x="1419225" y="1114425"/>
                          </a:cubicBezTo>
                          <a:cubicBezTo>
                            <a:pt x="1291144" y="1122974"/>
                            <a:pt x="1139781" y="1082814"/>
                            <a:pt x="974535" y="1114425"/>
                          </a:cubicBezTo>
                          <a:cubicBezTo>
                            <a:pt x="809289" y="1146036"/>
                            <a:pt x="694874" y="1070353"/>
                            <a:pt x="529844" y="1114425"/>
                          </a:cubicBezTo>
                          <a:cubicBezTo>
                            <a:pt x="364814" y="1158497"/>
                            <a:pt x="170511" y="1110618"/>
                            <a:pt x="0" y="1114425"/>
                          </a:cubicBezTo>
                          <a:cubicBezTo>
                            <a:pt x="-7525" y="883678"/>
                            <a:pt x="6722" y="699172"/>
                            <a:pt x="0" y="590645"/>
                          </a:cubicBezTo>
                          <a:cubicBezTo>
                            <a:pt x="-6722" y="482118"/>
                            <a:pt x="63869" y="2053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8FE6949F-B7FA-311B-4171-AE585490F61C}"/>
                </a:ext>
              </a:extLst>
            </p:cNvPr>
            <p:cNvSpPr txBox="1"/>
            <p:nvPr/>
          </p:nvSpPr>
          <p:spPr>
            <a:xfrm>
              <a:off x="4930122" y="3860173"/>
              <a:ext cx="10066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b="1">
                  <a:solidFill>
                    <a:srgbClr val="FF0000"/>
                  </a:solidFill>
                </a:rPr>
                <a:t>Segmen</a:t>
              </a:r>
              <a:r>
                <a:rPr lang="pl-PL" sz="1600" b="1">
                  <a:solidFill>
                    <a:srgbClr val="FF0000"/>
                  </a:solidFill>
                </a:rPr>
                <a:t>t E</a:t>
              </a:r>
            </a:p>
          </p:txBody>
        </p:sp>
      </p:grpSp>
      <p:pic>
        <p:nvPicPr>
          <p:cNvPr id="21" name="Obraz 20" descr="Obraz zawierający niebo, na wolnym powietrzu, budynek, dom&#10;&#10;Opis wygenerowany automatycznie">
            <a:extLst>
              <a:ext uri="{FF2B5EF4-FFF2-40B4-BE49-F238E27FC236}">
                <a16:creationId xmlns:a16="http://schemas.microsoft.com/office/drawing/2014/main" id="{DFED0C3B-491A-8D0C-3755-BC1519BCB0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870" y="3609736"/>
            <a:ext cx="6101868" cy="3289920"/>
          </a:xfrm>
          <a:prstGeom prst="rect">
            <a:avLst/>
          </a:prstGeom>
        </p:spPr>
      </p:pic>
      <p:pic>
        <p:nvPicPr>
          <p:cNvPr id="32" name="Grafika 31">
            <a:extLst>
              <a:ext uri="{FF2B5EF4-FFF2-40B4-BE49-F238E27FC236}">
                <a16:creationId xmlns:a16="http://schemas.microsoft.com/office/drawing/2014/main" id="{F9270192-E72C-054E-803D-CF606E06214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04545" y="6338675"/>
            <a:ext cx="1049994" cy="294446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784C4EE-8739-7A6F-013A-42ACFCD80D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991" y="6448721"/>
            <a:ext cx="924614" cy="217250"/>
          </a:xfrm>
          <a:prstGeom prst="rect">
            <a:avLst/>
          </a:prstGeom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B551C685-7510-0AC7-EB70-AB2DF8638FD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6479" y="6448721"/>
            <a:ext cx="1182155" cy="184009"/>
          </a:xfrm>
          <a:prstGeom prst="rect">
            <a:avLst/>
          </a:prstGeom>
        </p:spPr>
      </p:pic>
      <p:pic>
        <p:nvPicPr>
          <p:cNvPr id="35" name="Picture 4" descr="Logo - Stokrotka - ogólnopolska sieć sklepów">
            <a:extLst>
              <a:ext uri="{FF2B5EF4-FFF2-40B4-BE49-F238E27FC236}">
                <a16:creationId xmlns:a16="http://schemas.microsoft.com/office/drawing/2014/main" id="{215A3A15-0A24-BBB6-60D3-B0845D934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0573" y="6199759"/>
            <a:ext cx="594333" cy="43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Obraz 35">
            <a:extLst>
              <a:ext uri="{FF2B5EF4-FFF2-40B4-BE49-F238E27FC236}">
                <a16:creationId xmlns:a16="http://schemas.microsoft.com/office/drawing/2014/main" id="{97547805-0224-D1A8-5366-D74DC9EC1A4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5381" y="262767"/>
            <a:ext cx="923413" cy="86591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958300B5-304D-189E-B312-BFDDF74FC9D7}"/>
              </a:ext>
            </a:extLst>
          </p:cNvPr>
          <p:cNvSpPr/>
          <p:nvPr/>
        </p:nvSpPr>
        <p:spPr>
          <a:xfrm>
            <a:off x="6090131" y="3491175"/>
            <a:ext cx="6101869" cy="143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6572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E18D52F0-6AC7-4887-9B8F-E66C80DF8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154" y="1423945"/>
            <a:ext cx="4667002" cy="983976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pl-PL" sz="1050" dirty="0"/>
              <a:t>Przykład realizacji kolejnego obiektu BTS w ramach rozbudowy centrum produkcyjnego Hutchinson - łącznie ponad 52 000 GLA. Obiekt dedykowany wiodącemu na świecie producentowi produktów motoryzacyjnych, przemysłowych i lotniczych. 
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5E4740A1-7CF6-4D62-8063-2470BDAFD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/>
              <a:t>DL INVEST PARK DĘBICA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F25664F-540D-4683-932F-A218AA1C4D8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49" y="962900"/>
            <a:ext cx="4805726" cy="658428"/>
          </a:xfrm>
        </p:spPr>
        <p:txBody>
          <a:bodyPr>
            <a:normAutofit/>
          </a:bodyPr>
          <a:lstStyle/>
          <a:p>
            <a:r>
              <a:rPr lang="pl-PL" sz="2000"/>
              <a:t>DEDYKOWANY PROJEKT BTS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3DEC2D5D-E614-462A-8BDC-602E168E35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8913" y="509295"/>
            <a:ext cx="1308781" cy="49445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8893CE1-1A5E-4BF3-831D-325CADD4EE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6104201" cy="35744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14A2F4D-21B7-4932-9A6D-4DDC65F95E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681" y="2837820"/>
            <a:ext cx="5094919" cy="3703081"/>
          </a:xfrm>
          <a:prstGeom prst="rect">
            <a:avLst/>
          </a:prstGeom>
        </p:spPr>
      </p:pic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546148FA-89A8-4C54-A14C-372C205710A1}"/>
              </a:ext>
            </a:extLst>
          </p:cNvPr>
          <p:cNvCxnSpPr>
            <a:cxnSpLocks/>
          </p:cNvCxnSpPr>
          <p:nvPr/>
        </p:nvCxnSpPr>
        <p:spPr>
          <a:xfrm>
            <a:off x="3048000" y="2837820"/>
            <a:ext cx="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CC792A69-5A53-49F4-823E-64B7AF4CF0BA}"/>
              </a:ext>
            </a:extLst>
          </p:cNvPr>
          <p:cNvCxnSpPr>
            <a:cxnSpLocks/>
          </p:cNvCxnSpPr>
          <p:nvPr/>
        </p:nvCxnSpPr>
        <p:spPr>
          <a:xfrm>
            <a:off x="2049780" y="2922009"/>
            <a:ext cx="0" cy="8972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>
            <a:extLst>
              <a:ext uri="{FF2B5EF4-FFF2-40B4-BE49-F238E27FC236}">
                <a16:creationId xmlns:a16="http://schemas.microsoft.com/office/drawing/2014/main" id="{6F6EB68D-2AEF-49CA-BEB3-C68DB46D39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458" y="3922367"/>
            <a:ext cx="1142198" cy="323883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8AFD96BF-F376-43C6-BFE0-07DF3D4E7C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458" y="3623705"/>
            <a:ext cx="1142198" cy="323883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6C3F9A2E-A5CC-4F33-A62A-33FF30C52C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458" y="3321690"/>
            <a:ext cx="1142198" cy="323883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6FEB98B2-873C-4021-AAA9-617DC063345A}"/>
              </a:ext>
            </a:extLst>
          </p:cNvPr>
          <p:cNvSpPr txBox="1"/>
          <p:nvPr/>
        </p:nvSpPr>
        <p:spPr>
          <a:xfrm>
            <a:off x="2686673" y="3969251"/>
            <a:ext cx="819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>
                <a:solidFill>
                  <a:schemeClr val="bg1"/>
                </a:solidFill>
              </a:rPr>
              <a:t>HALA H2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B1A82993-CACB-4039-B6A8-2318F7AA6962}"/>
              </a:ext>
            </a:extLst>
          </p:cNvPr>
          <p:cNvSpPr txBox="1"/>
          <p:nvPr/>
        </p:nvSpPr>
        <p:spPr>
          <a:xfrm>
            <a:off x="2347492" y="2046716"/>
            <a:ext cx="1523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/>
              <a:t>WAREHOUSE H2</a:t>
            </a:r>
          </a:p>
          <a:p>
            <a:pPr algn="ctr"/>
            <a:r>
              <a:rPr lang="pl-PL" sz="1200"/>
              <a:t>(istniejący)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BEEE846-C802-4475-A296-0554A53169A4}"/>
              </a:ext>
            </a:extLst>
          </p:cNvPr>
          <p:cNvSpPr txBox="1"/>
          <p:nvPr/>
        </p:nvSpPr>
        <p:spPr>
          <a:xfrm>
            <a:off x="4331395" y="2051227"/>
            <a:ext cx="14385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/>
              <a:t>WAREHOUSE H1</a:t>
            </a:r>
          </a:p>
          <a:p>
            <a:pPr algn="ctr"/>
            <a:r>
              <a:rPr lang="pl-PL" sz="1200"/>
              <a:t>(istniejący)</a:t>
            </a: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9807A416-C458-46DA-95D7-C79DFB066961}"/>
              </a:ext>
            </a:extLst>
          </p:cNvPr>
          <p:cNvCxnSpPr>
            <a:cxnSpLocks/>
          </p:cNvCxnSpPr>
          <p:nvPr/>
        </p:nvCxnSpPr>
        <p:spPr>
          <a:xfrm>
            <a:off x="4949830" y="2837820"/>
            <a:ext cx="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A20620FE-DE39-4C75-A31E-B8CEF04644B4}"/>
              </a:ext>
            </a:extLst>
          </p:cNvPr>
          <p:cNvSpPr txBox="1"/>
          <p:nvPr/>
        </p:nvSpPr>
        <p:spPr>
          <a:xfrm>
            <a:off x="1264920" y="2328876"/>
            <a:ext cx="1569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/>
              <a:t>WAREHOUSE H3</a:t>
            </a:r>
          </a:p>
          <a:p>
            <a:pPr algn="ctr"/>
            <a:r>
              <a:rPr lang="pl-PL" sz="1200"/>
              <a:t>(istniejący)</a:t>
            </a:r>
          </a:p>
        </p:txBody>
      </p:sp>
      <p:pic>
        <p:nvPicPr>
          <p:cNvPr id="23" name="Picture 6" descr="Battery Cooling Loop (Pętla chłodzenia akumulatora) | Hutchinson">
            <a:extLst>
              <a:ext uri="{FF2B5EF4-FFF2-40B4-BE49-F238E27FC236}">
                <a16:creationId xmlns:a16="http://schemas.microsoft.com/office/drawing/2014/main" id="{82EC53FB-21EF-4B56-AB7C-F8F2097CC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66065" y="6246364"/>
            <a:ext cx="1995851" cy="72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MEDIVET online / Logowanie">
            <a:extLst>
              <a:ext uri="{FF2B5EF4-FFF2-40B4-BE49-F238E27FC236}">
                <a16:creationId xmlns:a16="http://schemas.microsoft.com/office/drawing/2014/main" id="{F1E2612C-275A-420B-9798-742CA7C8E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634" y="4468105"/>
            <a:ext cx="743357" cy="2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 descr="Obraz zawierający trawa, niebo, zewnętrzne, droga&#10;&#10;Opis wygenerowany automatycznie">
            <a:extLst>
              <a:ext uri="{FF2B5EF4-FFF2-40B4-BE49-F238E27FC236}">
                <a16:creationId xmlns:a16="http://schemas.microsoft.com/office/drawing/2014/main" id="{0CFC8AB1-B133-1942-1C99-FBB838C3AB3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728733"/>
            <a:ext cx="6104202" cy="312926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778BB46-225A-F0C5-39E6-FFE60C26C7F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5381" y="262767"/>
            <a:ext cx="923413" cy="86591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9E654D1A-51A7-38D5-DF54-8E19E5E768DB}"/>
              </a:ext>
            </a:extLst>
          </p:cNvPr>
          <p:cNvSpPr/>
          <p:nvPr/>
        </p:nvSpPr>
        <p:spPr>
          <a:xfrm>
            <a:off x="6096000" y="3584958"/>
            <a:ext cx="6096000" cy="143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8271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BDE64CC-E516-FEF2-AD39-32B26D2575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106238" y="3057756"/>
            <a:ext cx="6085761" cy="3800243"/>
          </a:xfrm>
          <a:prstGeom prst="rect">
            <a:avLst/>
          </a:prstGeom>
        </p:spPr>
      </p:pic>
      <p:pic>
        <p:nvPicPr>
          <p:cNvPr id="10" name="Obraz 9" descr="Obraz zawierający niebo, zewnętrzne, podłoże&#10;&#10;Opis wygenerowany automatycznie">
            <a:extLst>
              <a:ext uri="{FF2B5EF4-FFF2-40B4-BE49-F238E27FC236}">
                <a16:creationId xmlns:a16="http://schemas.microsoft.com/office/drawing/2014/main" id="{B6DB8573-EF0F-FE5F-C0BA-512CDCE302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0"/>
            <a:ext cx="6095999" cy="3057756"/>
          </a:xfrm>
          <a:prstGeom prst="rect">
            <a:avLst/>
          </a:prstGeom>
        </p:spPr>
      </p:pic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E18D52F0-6AC7-4887-9B8F-E66C80DF8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154" y="1447284"/>
            <a:ext cx="4667002" cy="127547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Projekt 6 500 GLA w formie magazynu miejskiego (SBU), dedykowany </a:t>
            </a:r>
            <a:r>
              <a:rPr lang="pl-PL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InPost</a:t>
            </a:r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stworzony w oparciu o standardy DL Invest </a:t>
            </a:r>
            <a:r>
              <a:rPr lang="pl-PL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Group</a:t>
            </a:r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dla rynku e-commerce, przy zachowaniu standardowego kształtu i stanu budynku 
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5E4740A1-7CF6-4D62-8063-2470BDAFD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151" y="494587"/>
            <a:ext cx="5062928" cy="523871"/>
          </a:xfrm>
        </p:spPr>
        <p:txBody>
          <a:bodyPr>
            <a:normAutofit/>
          </a:bodyPr>
          <a:lstStyle/>
          <a:p>
            <a:r>
              <a:rPr lang="pl-PL" sz="2800"/>
              <a:t>DL INVEST PARK LEGNICA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F25664F-540D-4683-932F-A218AA1C4D8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49" y="923413"/>
            <a:ext cx="4805726" cy="658428"/>
          </a:xfrm>
        </p:spPr>
        <p:txBody>
          <a:bodyPr>
            <a:normAutofit/>
          </a:bodyPr>
          <a:lstStyle/>
          <a:p>
            <a:r>
              <a:rPr lang="pl-PL" sz="2000"/>
              <a:t>DEDYKOWANY MAGAZYN MIEJSKI SBU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3712AAC8-7245-4860-A1B6-A381C1F2DB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8913" y="509295"/>
            <a:ext cx="1308781" cy="49445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FD3C182-AEBB-43DE-A96E-396404575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3321" y="5703355"/>
            <a:ext cx="1338806" cy="80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6948BED5-5705-3DCC-E3A0-CE5688BA7FF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25" y="2275953"/>
            <a:ext cx="5579060" cy="4007450"/>
          </a:xfrm>
          <a:prstGeom prst="rect">
            <a:avLst/>
          </a:prstGeom>
        </p:spPr>
      </p:pic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34EEE72E-69E1-D386-1129-6D733D666A27}"/>
              </a:ext>
            </a:extLst>
          </p:cNvPr>
          <p:cNvCxnSpPr>
            <a:cxnSpLocks/>
          </p:cNvCxnSpPr>
          <p:nvPr/>
        </p:nvCxnSpPr>
        <p:spPr>
          <a:xfrm>
            <a:off x="3231749" y="3264291"/>
            <a:ext cx="0" cy="6361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25066176-D90A-EDDF-9745-4A9448DEE87D}"/>
              </a:ext>
            </a:extLst>
          </p:cNvPr>
          <p:cNvCxnSpPr>
            <a:cxnSpLocks/>
          </p:cNvCxnSpPr>
          <p:nvPr/>
        </p:nvCxnSpPr>
        <p:spPr>
          <a:xfrm>
            <a:off x="1852659" y="3818716"/>
            <a:ext cx="0" cy="9879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067C7F36-F635-9600-1A35-9E92A2105FD7}"/>
              </a:ext>
            </a:extLst>
          </p:cNvPr>
          <p:cNvSpPr txBox="1"/>
          <p:nvPr/>
        </p:nvSpPr>
        <p:spPr>
          <a:xfrm>
            <a:off x="2491485" y="2451408"/>
            <a:ext cx="1523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>
                <a:solidFill>
                  <a:srgbClr val="FF0000"/>
                </a:solidFill>
              </a:rPr>
              <a:t>WAREHOUSE H2</a:t>
            </a:r>
          </a:p>
          <a:p>
            <a:pPr algn="ctr"/>
            <a:r>
              <a:rPr lang="pl-PL" sz="1200">
                <a:solidFill>
                  <a:srgbClr val="FF0000"/>
                </a:solidFill>
              </a:rPr>
              <a:t>(w przygotowaniu)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B2A90A79-813A-1D6A-422D-9AA8B1D513DC}"/>
              </a:ext>
            </a:extLst>
          </p:cNvPr>
          <p:cNvSpPr txBox="1"/>
          <p:nvPr/>
        </p:nvSpPr>
        <p:spPr>
          <a:xfrm>
            <a:off x="4413666" y="1992809"/>
            <a:ext cx="14385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>
                <a:solidFill>
                  <a:srgbClr val="FF0000"/>
                </a:solidFill>
              </a:rPr>
              <a:t>WAREHOUSE H4</a:t>
            </a:r>
          </a:p>
          <a:p>
            <a:pPr algn="ctr"/>
            <a:r>
              <a:rPr lang="pl-PL" sz="1200">
                <a:solidFill>
                  <a:srgbClr val="FF0000"/>
                </a:solidFill>
              </a:rPr>
              <a:t>(w przygotowaniu)</a:t>
            </a:r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2E3716B3-6011-11A3-BEC7-6E34B5B1CE0F}"/>
              </a:ext>
            </a:extLst>
          </p:cNvPr>
          <p:cNvCxnSpPr>
            <a:cxnSpLocks/>
          </p:cNvCxnSpPr>
          <p:nvPr/>
        </p:nvCxnSpPr>
        <p:spPr>
          <a:xfrm>
            <a:off x="5085382" y="2844753"/>
            <a:ext cx="0" cy="3760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A811A0D5-BC3F-5539-B66A-0CDEE90E2678}"/>
              </a:ext>
            </a:extLst>
          </p:cNvPr>
          <p:cNvSpPr txBox="1"/>
          <p:nvPr/>
        </p:nvSpPr>
        <p:spPr>
          <a:xfrm>
            <a:off x="1067799" y="3316336"/>
            <a:ext cx="1569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>
                <a:solidFill>
                  <a:srgbClr val="FF0000"/>
                </a:solidFill>
              </a:rPr>
              <a:t>WAREHOUSE H3</a:t>
            </a:r>
          </a:p>
          <a:p>
            <a:pPr algn="ctr"/>
            <a:r>
              <a:rPr lang="pl-PL" sz="1200">
                <a:solidFill>
                  <a:srgbClr val="FF0000"/>
                </a:solidFill>
              </a:rPr>
              <a:t>(w przygotowaniu)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522F29DB-23E5-FFAC-F762-2E953698DD25}"/>
              </a:ext>
            </a:extLst>
          </p:cNvPr>
          <p:cNvSpPr txBox="1"/>
          <p:nvPr/>
        </p:nvSpPr>
        <p:spPr>
          <a:xfrm>
            <a:off x="2631927" y="5898682"/>
            <a:ext cx="14385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>
                <a:solidFill>
                  <a:srgbClr val="FF0000"/>
                </a:solidFill>
              </a:rPr>
              <a:t>WAREHOUSE H1</a:t>
            </a:r>
          </a:p>
          <a:p>
            <a:pPr algn="ctr"/>
            <a:r>
              <a:rPr lang="pl-PL" sz="1200">
                <a:solidFill>
                  <a:srgbClr val="FF0000"/>
                </a:solidFill>
              </a:rPr>
              <a:t>(istniejący)</a:t>
            </a:r>
          </a:p>
        </p:txBody>
      </p:sp>
      <p:cxnSp>
        <p:nvCxnSpPr>
          <p:cNvPr id="28" name="Łącznik prosty ze strzałką 27">
            <a:extLst>
              <a:ext uri="{FF2B5EF4-FFF2-40B4-BE49-F238E27FC236}">
                <a16:creationId xmlns:a16="http://schemas.microsoft.com/office/drawing/2014/main" id="{FFF47906-BD3B-4841-3D7B-59B7A5DBBA15}"/>
              </a:ext>
            </a:extLst>
          </p:cNvPr>
          <p:cNvCxnSpPr>
            <a:cxnSpLocks/>
          </p:cNvCxnSpPr>
          <p:nvPr/>
        </p:nvCxnSpPr>
        <p:spPr>
          <a:xfrm flipV="1">
            <a:off x="3351182" y="5123430"/>
            <a:ext cx="0" cy="7752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Realizacje - Roof Renovation S.A.">
            <a:extLst>
              <a:ext uri="{FF2B5EF4-FFF2-40B4-BE49-F238E27FC236}">
                <a16:creationId xmlns:a16="http://schemas.microsoft.com/office/drawing/2014/main" id="{1B221669-4227-B82C-4E03-679097C5B3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01700" y="-24004"/>
            <a:ext cx="6103519" cy="305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5B5577A-03DA-522F-8BA4-FBC9A9F36B1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5381" y="262767"/>
            <a:ext cx="923413" cy="86591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B2D9DFC7-180C-5E20-CC6B-2D085CC9DCF6}"/>
              </a:ext>
            </a:extLst>
          </p:cNvPr>
          <p:cNvSpPr/>
          <p:nvPr/>
        </p:nvSpPr>
        <p:spPr>
          <a:xfrm>
            <a:off x="6096000" y="2986079"/>
            <a:ext cx="6096000" cy="143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6656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ela 33">
            <a:extLst>
              <a:ext uri="{FF2B5EF4-FFF2-40B4-BE49-F238E27FC236}">
                <a16:creationId xmlns:a16="http://schemas.microsoft.com/office/drawing/2014/main" id="{48195F87-C0FB-4C88-BF07-C756FF5BF8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540"/>
              </p:ext>
            </p:extLst>
          </p:nvPr>
        </p:nvGraphicFramePr>
        <p:xfrm>
          <a:off x="1155404" y="1190627"/>
          <a:ext cx="10469207" cy="4696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7051">
                  <a:extLst>
                    <a:ext uri="{9D8B030D-6E8A-4147-A177-3AD203B41FA5}">
                      <a16:colId xmlns:a16="http://schemas.microsoft.com/office/drawing/2014/main" val="1873810992"/>
                    </a:ext>
                  </a:extLst>
                </a:gridCol>
                <a:gridCol w="1546775">
                  <a:extLst>
                    <a:ext uri="{9D8B030D-6E8A-4147-A177-3AD203B41FA5}">
                      <a16:colId xmlns:a16="http://schemas.microsoft.com/office/drawing/2014/main" val="3311805813"/>
                    </a:ext>
                  </a:extLst>
                </a:gridCol>
                <a:gridCol w="1462976">
                  <a:extLst>
                    <a:ext uri="{9D8B030D-6E8A-4147-A177-3AD203B41FA5}">
                      <a16:colId xmlns:a16="http://schemas.microsoft.com/office/drawing/2014/main" val="2651063453"/>
                    </a:ext>
                  </a:extLst>
                </a:gridCol>
                <a:gridCol w="1640067">
                  <a:extLst>
                    <a:ext uri="{9D8B030D-6E8A-4147-A177-3AD203B41FA5}">
                      <a16:colId xmlns:a16="http://schemas.microsoft.com/office/drawing/2014/main" val="1803574425"/>
                    </a:ext>
                  </a:extLst>
                </a:gridCol>
                <a:gridCol w="2922338">
                  <a:extLst>
                    <a:ext uri="{9D8B030D-6E8A-4147-A177-3AD203B41FA5}">
                      <a16:colId xmlns:a16="http://schemas.microsoft.com/office/drawing/2014/main" val="1591660177"/>
                    </a:ext>
                  </a:extLst>
                </a:gridCol>
              </a:tblGrid>
              <a:tr h="412027">
                <a:tc>
                  <a:txBody>
                    <a:bodyPr/>
                    <a:lstStyle/>
                    <a:p>
                      <a:endParaRPr lang="pl-PL" sz="11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GLA (mkw.)</a:t>
                      </a:r>
                      <a:endParaRPr lang="pl-PL" sz="11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NAJEMCA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POZIOM WYNAJMU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1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STATUS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359765"/>
                  </a:ext>
                </a:extLst>
              </a:tr>
              <a:tr h="324321">
                <a:tc gridSpan="5">
                  <a:txBody>
                    <a:bodyPr/>
                    <a:lstStyle/>
                    <a:p>
                      <a:pPr marL="71755" lvl="0" indent="0" algn="ctr" defTabSz="914411" rtl="0" eaLnBrk="1" latinLnBrk="0" hangingPunct="1">
                        <a:buNone/>
                      </a:pPr>
                      <a:r>
                        <a:rPr lang="pl-PL" sz="1100" b="1" i="0" u="none" strike="noStrike" kern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PROJECTS IN PROGRESS</a:t>
                      </a: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kern="1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636283"/>
                  </a:ext>
                </a:extLst>
              </a:tr>
              <a:tr h="326848">
                <a:tc>
                  <a:txBody>
                    <a:bodyPr/>
                    <a:lstStyle/>
                    <a:p>
                      <a:pPr marL="71755" lvl="0" indent="0" algn="l">
                        <a:buNone/>
                      </a:pPr>
                      <a:r>
                        <a:rPr lang="pl-PL" sz="1100" b="1" i="0" u="none" strike="noStrike" noProof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DL INVEST PARK RZESZÓW</a:t>
                      </a:r>
                      <a:endParaRPr lang="pl-PL" sz="1100"/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71755" lvl="0" indent="0" algn="ctr">
                        <a:buNone/>
                      </a:pPr>
                      <a:r>
                        <a:rPr lang="pl-PL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26 350</a:t>
                      </a:r>
                      <a:endParaRPr lang="pl-PL" sz="1100"/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STOKROTKA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Podpisana umowa najmu, 
finansowanie EBOR</a:t>
                      </a:r>
                      <a:endParaRPr lang="en-US" sz="1100" b="0" kern="1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087783"/>
                  </a:ext>
                </a:extLst>
              </a:tr>
              <a:tr h="326848">
                <a:tc>
                  <a:txBody>
                    <a:bodyPr/>
                    <a:lstStyle/>
                    <a:p>
                      <a:pPr marL="71755" lvl="0" indent="0" algn="l">
                        <a:buNone/>
                      </a:pPr>
                      <a:r>
                        <a:rPr lang="pl-PL" sz="1100" b="1" i="0" u="none" strike="noStrike" noProof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DL INVEST PARK TERESIN II</a:t>
                      </a:r>
                      <a:endParaRPr lang="pl-PL" sz="1100"/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71755" lvl="0" indent="0" algn="ctr">
                        <a:buNone/>
                      </a:pPr>
                      <a:r>
                        <a:rPr lang="pl-PL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20 250</a:t>
                      </a:r>
                      <a:endParaRPr lang="pl-PL" sz="1100"/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 MAX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100%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kern="1200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Podpisana umowa najmu, 
finansowanie EBOR</a:t>
                      </a:r>
                      <a:endParaRPr lang="en-US" sz="1100" b="0" kern="1200" noProof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631640"/>
                  </a:ext>
                </a:extLst>
              </a:tr>
              <a:tr h="326848">
                <a:tc>
                  <a:txBody>
                    <a:bodyPr/>
                    <a:lstStyle/>
                    <a:p>
                      <a:pPr marL="71755" lvl="0" indent="0" algn="l">
                        <a:buNone/>
                      </a:pPr>
                      <a:r>
                        <a:rPr kumimoji="0" lang="pl-PL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DL INVEST PARK  BEŁCHATÓW </a:t>
                      </a:r>
                      <a:endParaRPr lang="pl-PL" sz="1100"/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71755" lvl="0" indent="0" algn="ctr">
                        <a:buNone/>
                      </a:pPr>
                      <a:r>
                        <a:rPr kumimoji="0" lang="pl-P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13 270</a:t>
                      </a:r>
                      <a:endParaRPr lang="pl-PL" sz="1100"/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WIELTON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100%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kern="1200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Podpisana umowa najmu, 
finansowanie BNP</a:t>
                      </a:r>
                      <a:endParaRPr lang="en-US" sz="1100" b="0" kern="1200" noProof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528905"/>
                  </a:ext>
                </a:extLst>
              </a:tr>
              <a:tr h="485320">
                <a:tc>
                  <a:txBody>
                    <a:bodyPr/>
                    <a:lstStyle/>
                    <a:p>
                      <a:pPr marL="71755" lvl="0" indent="0" algn="l" defTabSz="914411" rtl="0" eaLnBrk="1" latinLnBrk="0" hangingPunct="1">
                        <a:buNone/>
                      </a:pPr>
                      <a:r>
                        <a:rPr kumimoji="0" lang="pl-PL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DL INVEST </a:t>
                      </a:r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PARK </a:t>
                      </a:r>
                      <a:r>
                        <a:rPr kumimoji="0" lang="pl-PL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PSARY SEGM A</a:t>
                      </a:r>
                      <a:endParaRPr kumimoji="0" lang="pl-PL" sz="1100" b="1" i="0" u="none" strike="noStrike" kern="1200" cap="none" spc="0" normalizeH="0" baseline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lvl="0" indent="0" algn="ctr" defTabSz="914411" rtl="0" eaLnBrk="1" latinLnBrk="0" hangingPunct="1">
                        <a:buNone/>
                      </a:pPr>
                      <a:r>
                        <a:rPr kumimoji="0" lang="pl-P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122 400</a:t>
                      </a:r>
                      <a:endParaRPr kumimoji="0" lang="pl-PL" sz="1100" b="1" i="0" u="none" strike="noStrike" kern="1200" cap="none" spc="0" normalizeH="0" baseline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INDITEX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  <a:endParaRPr kumimoji="0" lang="en-US" sz="1100" b="0" i="0" u="none" strike="noStrike" kern="120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Umowa najmu podpisana, procedowanie finansowania SANTANDER</a:t>
                      </a:r>
                      <a:endParaRPr kumimoji="0" lang="en-US" sz="1100" b="0" i="0" u="none" strike="noStrike" kern="120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1882898"/>
                  </a:ext>
                </a:extLst>
              </a:tr>
              <a:tr h="324044">
                <a:tc gridSpan="5">
                  <a:txBody>
                    <a:bodyPr/>
                    <a:lstStyle/>
                    <a:p>
                      <a:pPr marL="71755" lvl="0" indent="0" algn="ctr" defTabSz="914411" rtl="0" eaLnBrk="1" latinLnBrk="0" hangingPunct="1">
                        <a:buNone/>
                      </a:pPr>
                      <a:r>
                        <a:rPr lang="pl-PL" sz="1100" b="1" i="0" u="none" strike="noStrike" kern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PROJECTS PLANNED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algn="ctr" defTabSz="914411" rtl="0" eaLnBrk="1" latinLnBrk="0" hangingPunct="1"/>
                      <a:endParaRPr lang="pl-PL" sz="1000" b="1" kern="1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11" rtl="0" eaLnBrk="1" latinLnBrk="0" hangingPunct="1"/>
                      <a:endParaRPr lang="pl-PL" sz="1000" b="1" kern="1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288577"/>
                  </a:ext>
                </a:extLst>
              </a:tr>
              <a:tr h="35854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DL INVEST PARK PSARY D1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pl-PL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26 489</a:t>
                      </a:r>
                      <a:endParaRPr lang="pl-PL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Plan, </a:t>
                      </a:r>
                      <a:r>
                        <a:rPr kumimoji="0" lang="pl-P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pozwolenia na budowę </a:t>
                      </a:r>
                      <a:r>
                        <a:rPr kumimoji="0" lang="en-A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 </a:t>
                      </a:r>
                      <a:r>
                        <a:rPr kumimoji="0" lang="pl-P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grunt</a:t>
                      </a:r>
                      <a:endParaRPr kumimoji="0" lang="en-A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152608"/>
                  </a:ext>
                </a:extLst>
              </a:tr>
              <a:tr h="35854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DL INVEST PARK PSARY D2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pl-PL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21 182</a:t>
                      </a:r>
                      <a:endParaRPr lang="pl-PL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Multi tenants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Plan, </a:t>
                      </a:r>
                      <a:r>
                        <a:rPr kumimoji="0" lang="pl-P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pozwolenia na budowę </a:t>
                      </a:r>
                      <a:r>
                        <a:rPr kumimoji="0" lang="en-A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 </a:t>
                      </a:r>
                      <a:r>
                        <a:rPr kumimoji="0" lang="pl-P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grunt</a:t>
                      </a:r>
                      <a:endParaRPr kumimoji="0" lang="en-A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263996"/>
                  </a:ext>
                </a:extLst>
              </a:tr>
              <a:tr h="358543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DL INVEST </a:t>
                      </a:r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PARK </a:t>
                      </a:r>
                      <a:r>
                        <a:rPr lang="it-IT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PSARY - E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pl-PL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8 393</a:t>
                      </a:r>
                      <a:endParaRPr lang="it-IT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SBU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Plan, </a:t>
                      </a:r>
                      <a:r>
                        <a:rPr kumimoji="0" lang="pl-P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pozwolenia na budowę </a:t>
                      </a:r>
                      <a:r>
                        <a:rPr kumimoji="0" lang="en-A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 </a:t>
                      </a:r>
                      <a:r>
                        <a:rPr kumimoji="0" lang="pl-P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grunt</a:t>
                      </a:r>
                      <a:endParaRPr kumimoji="0" lang="en-A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555110"/>
                  </a:ext>
                </a:extLst>
              </a:tr>
              <a:tr h="35854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DL INVEST PARK SĘDZISZÓW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pl-PL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36 814</a:t>
                      </a:r>
                      <a:endParaRPr lang="pl-PL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Multi tenants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Plan, </a:t>
                      </a:r>
                      <a:r>
                        <a:rPr kumimoji="0" lang="pl-P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pozwolenia na budowę </a:t>
                      </a:r>
                      <a:r>
                        <a:rPr kumimoji="0" lang="en-A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 </a:t>
                      </a:r>
                      <a:r>
                        <a:rPr kumimoji="0" lang="pl-P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grunt</a:t>
                      </a:r>
                      <a:endParaRPr kumimoji="0" lang="en-A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078928"/>
                  </a:ext>
                </a:extLst>
              </a:tr>
              <a:tr h="32404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DL INVEST PARK KIELCE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pl-PL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24 478</a:t>
                      </a:r>
                      <a:endParaRPr lang="pl-PL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Multi tenants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Plany gruntu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1335412"/>
                  </a:ext>
                </a:extLst>
              </a:tr>
              <a:tr h="35854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pl-PL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299 626</a:t>
                      </a:r>
                      <a:endParaRPr lang="pl-PL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024841"/>
                  </a:ext>
                </a:extLst>
              </a:tr>
            </a:tbl>
          </a:graphicData>
        </a:graphic>
      </p:graphicFrame>
      <p:sp>
        <p:nvSpPr>
          <p:cNvPr id="2" name="Tytuł 1">
            <a:extLst>
              <a:ext uri="{FF2B5EF4-FFF2-40B4-BE49-F238E27FC236}">
                <a16:creationId xmlns:a16="http://schemas.microsoft.com/office/drawing/2014/main" id="{70CB2823-CE59-4271-ACAA-B474C6FA9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>
                <a:solidFill>
                  <a:srgbClr val="684356"/>
                </a:solidFill>
              </a:rPr>
              <a:t>PARKI LOGISTYCZNE - W BUDOWIE / W PLANIE</a:t>
            </a:r>
            <a:endParaRPr lang="pl-PL" sz="280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2CF55C2-E029-1372-E6B7-4A08E1741B3A}"/>
              </a:ext>
            </a:extLst>
          </p:cNvPr>
          <p:cNvSpPr txBox="1"/>
          <p:nvPr/>
        </p:nvSpPr>
        <p:spPr>
          <a:xfrm>
            <a:off x="1155404" y="5913488"/>
            <a:ext cx="10493375" cy="292388"/>
          </a:xfrm>
          <a:prstGeom prst="rect">
            <a:avLst/>
          </a:prstGeom>
          <a:solidFill>
            <a:srgbClr val="633F53"/>
          </a:solidFill>
        </p:spPr>
        <p:txBody>
          <a:bodyPr wrap="square">
            <a:spAutoFit/>
          </a:bodyPr>
          <a:lstStyle/>
          <a:p>
            <a:pPr algn="ctr"/>
            <a:r>
              <a:rPr lang="pl-PL" sz="1300">
                <a:solidFill>
                  <a:schemeClr val="bg1"/>
                </a:solidFill>
              </a:rPr>
              <a:t>Grupa nie buduje projektów spekulacyjnych. Obiekty powstaną dopiero po podpisaniu umowy </a:t>
            </a:r>
            <a:r>
              <a:rPr lang="pl-PL" sz="1300" err="1">
                <a:solidFill>
                  <a:schemeClr val="bg1"/>
                </a:solidFill>
              </a:rPr>
              <a:t>przednajmu</a:t>
            </a:r>
            <a:r>
              <a:rPr lang="pl-PL" sz="1300">
                <a:solidFill>
                  <a:schemeClr val="bg1"/>
                </a:solidFill>
              </a:rPr>
              <a:t> i uzyskaniu finansowania </a:t>
            </a:r>
            <a:endParaRPr lang="en-GB" sz="13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806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id="{20E3EC54-898F-455E-A0E9-70320CFC635C}"/>
              </a:ext>
            </a:extLst>
          </p:cNvPr>
          <p:cNvSpPr/>
          <p:nvPr/>
        </p:nvSpPr>
        <p:spPr>
          <a:xfrm>
            <a:off x="4715370" y="1738266"/>
            <a:ext cx="3314996" cy="4438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FF117D33-5069-44AA-895D-1809C2758669}"/>
              </a:ext>
            </a:extLst>
          </p:cNvPr>
          <p:cNvSpPr/>
          <p:nvPr/>
        </p:nvSpPr>
        <p:spPr>
          <a:xfrm>
            <a:off x="1204111" y="1738266"/>
            <a:ext cx="3238349" cy="4438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A25049F2-B30E-427F-8DD3-4E87DC48F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/>
              <a:t>REFERENCJE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0EBB4C1-59D2-4897-B769-F426AAD09C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3059" y="1799734"/>
            <a:ext cx="3091081" cy="431288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D5007B7-A66C-4BFA-92BA-DEB3089CAC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062" y="1798691"/>
            <a:ext cx="3212919" cy="431288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Obraz 8" descr="Obraz zawierający tekst, zrzut ekranu, list, Czcionka&#10;&#10;Opis wygenerowany automatycznie">
            <a:extLst>
              <a:ext uri="{FF2B5EF4-FFF2-40B4-BE49-F238E27FC236}">
                <a16:creationId xmlns:a16="http://schemas.microsoft.com/office/drawing/2014/main" id="{B38704B1-6B04-9A30-8652-373F4501D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3276" y="1738267"/>
            <a:ext cx="3277831" cy="443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16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3EFEDC1A-D654-AC5F-8A5B-0C032C5FF608}"/>
              </a:ext>
            </a:extLst>
          </p:cNvPr>
          <p:cNvSpPr/>
          <p:nvPr/>
        </p:nvSpPr>
        <p:spPr>
          <a:xfrm>
            <a:off x="1109231" y="0"/>
            <a:ext cx="4986769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Tytuł 22">
            <a:extLst>
              <a:ext uri="{FF2B5EF4-FFF2-40B4-BE49-F238E27FC236}">
                <a16:creationId xmlns:a16="http://schemas.microsoft.com/office/drawing/2014/main" id="{FD3F04A7-CFC8-423D-91D5-A2C9282D7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149" y="494587"/>
            <a:ext cx="5578629" cy="523871"/>
          </a:xfrm>
        </p:spPr>
        <p:txBody>
          <a:bodyPr>
            <a:normAutofit fontScale="90000"/>
          </a:bodyPr>
          <a:lstStyle/>
          <a:p>
            <a:r>
              <a:rPr lang="pl-PL" sz="2000">
                <a:solidFill>
                  <a:schemeClr val="bg1"/>
                </a:solidFill>
              </a:rPr>
              <a:t>SPECJALIZACJA W RAMACH SEGMENTU</a:t>
            </a:r>
            <a:r>
              <a:rPr lang="pl-PL">
                <a:solidFill>
                  <a:schemeClr val="bg1"/>
                </a:solidFill>
              </a:rPr>
              <a:t> </a:t>
            </a:r>
            <a:br>
              <a:rPr lang="pl-PL">
                <a:solidFill>
                  <a:schemeClr val="bg1"/>
                </a:solidFill>
              </a:rPr>
            </a:br>
            <a:r>
              <a:rPr lang="pl-PL">
                <a:solidFill>
                  <a:schemeClr val="bg1"/>
                </a:solidFill>
              </a:rPr>
              <a:t>OBIEKTÓW</a:t>
            </a:r>
            <a:br>
              <a:rPr lang="pl-PL">
                <a:solidFill>
                  <a:schemeClr val="bg1"/>
                </a:solidFill>
              </a:rPr>
            </a:br>
            <a:r>
              <a:rPr lang="pl-PL">
                <a:solidFill>
                  <a:schemeClr val="bg1"/>
                </a:solidFill>
              </a:rPr>
              <a:t>BIUROWYCH</a:t>
            </a:r>
            <a:br>
              <a:rPr lang="pl-PL">
                <a:solidFill>
                  <a:schemeClr val="bg1"/>
                </a:solidFill>
              </a:rPr>
            </a:br>
            <a:endParaRPr lang="pl-PL">
              <a:solidFill>
                <a:schemeClr val="bg1"/>
              </a:solidFill>
            </a:endParaRPr>
          </a:p>
        </p:txBody>
      </p:sp>
      <p:sp>
        <p:nvSpPr>
          <p:cNvPr id="26" name="Symbol zastępczy zawartości 25">
            <a:extLst>
              <a:ext uri="{FF2B5EF4-FFF2-40B4-BE49-F238E27FC236}">
                <a16:creationId xmlns:a16="http://schemas.microsoft.com/office/drawing/2014/main" id="{F8909062-4024-4047-9286-DA443D055C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67587" y="2131536"/>
            <a:ext cx="2983156" cy="467042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1100" b="1">
                <a:solidFill>
                  <a:schemeClr val="bg1"/>
                </a:solidFill>
                <a:latin typeface="+mj-lt"/>
              </a:rPr>
              <a:t>Wizytówką DL Invest Group są inwestycje biurowe typu mixed-use,</a:t>
            </a:r>
            <a:r>
              <a:rPr lang="pl-PL" sz="1100">
                <a:solidFill>
                  <a:schemeClr val="bg1"/>
                </a:solidFill>
                <a:latin typeface="+mj-lt"/>
              </a:rPr>
              <a:t> tworzące wielofunkcyjne kompleksy biurowo-usługowo-handlowe. Ich celem jest zaspokojenie wszelkich codziennych potrzeb użytkowników obiektu od miejsc pracy (biura, coworking) przez kantyny, pralnie, sklepy po przedszkola, siłownie czy strefy wypoczynku.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1100" b="1">
                <a:solidFill>
                  <a:schemeClr val="bg1"/>
                </a:solidFill>
                <a:latin typeface="+mj-lt"/>
              </a:rPr>
              <a:t>Budynki, spełniające standardy biurowców klasy A+</a:t>
            </a:r>
            <a:r>
              <a:rPr lang="pl-PL" sz="1100">
                <a:solidFill>
                  <a:schemeClr val="bg1"/>
                </a:solidFill>
                <a:latin typeface="+mj-lt"/>
              </a:rPr>
              <a:t>, projektowane i wykonane są zgodnie z ideą </a:t>
            </a:r>
            <a:r>
              <a:rPr lang="pl-PL" sz="1100" b="1">
                <a:solidFill>
                  <a:schemeClr val="bg1"/>
                </a:solidFill>
                <a:latin typeface="+mj-lt"/>
              </a:rPr>
              <a:t>well building</a:t>
            </a:r>
            <a:r>
              <a:rPr lang="pl-PL" sz="1100">
                <a:solidFill>
                  <a:schemeClr val="bg1"/>
                </a:solidFill>
                <a:latin typeface="+mj-lt"/>
              </a:rPr>
              <a:t>, by dać najemcom możliwość komfortowej organizacji czasu pracy i życia prywatnego. To odpowiedź na zmieniające się potrzeby pracodawców, pracowników i</a:t>
            </a:r>
            <a:r>
              <a:rPr lang="pl-PL" sz="1100" b="0" i="0" u="none" strike="noStrike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 </a:t>
            </a:r>
            <a:r>
              <a:rPr lang="pl-PL" sz="1100">
                <a:solidFill>
                  <a:schemeClr val="bg1"/>
                </a:solidFill>
                <a:latin typeface="+mj-lt"/>
              </a:rPr>
              <a:t>mieszkańców dużych miast, w których głównie operuje inwestor. W portfolio grupy kapitałowej znajdują się </a:t>
            </a:r>
            <a:r>
              <a:rPr lang="pl-PL" sz="1100" b="1">
                <a:solidFill>
                  <a:schemeClr val="bg1"/>
                </a:solidFill>
                <a:latin typeface="+mj-lt"/>
              </a:rPr>
              <a:t>obiekty nowoczesne</a:t>
            </a:r>
            <a:r>
              <a:rPr lang="pl-PL" sz="1100">
                <a:solidFill>
                  <a:schemeClr val="bg1"/>
                </a:solidFill>
                <a:latin typeface="+mj-lt"/>
              </a:rPr>
              <a:t>, ale również </a:t>
            </a:r>
            <a:r>
              <a:rPr lang="pl-PL" sz="1100" b="1">
                <a:solidFill>
                  <a:schemeClr val="bg1"/>
                </a:solidFill>
                <a:latin typeface="+mj-lt"/>
              </a:rPr>
              <a:t>nieruchomości zabytkowe</a:t>
            </a:r>
            <a:r>
              <a:rPr lang="pl-PL" sz="1100">
                <a:solidFill>
                  <a:schemeClr val="bg1"/>
                </a:solidFill>
                <a:latin typeface="+mj-lt"/>
              </a:rPr>
              <a:t>, poddane rewitalizacji i dostosowane do wysokich standardów nieruchomości biurowych. Projekty w miastach regionalnych oparte o zdywersyfikowany portfel najemców z długoterminowymi umowami najmu, gwarantują stabilne przepływy odporne na zmiany koniunkturalne.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50D482BF-9FAE-0A13-2B11-DA3DFA4FCCE2}"/>
              </a:ext>
            </a:extLst>
          </p:cNvPr>
          <p:cNvSpPr txBox="1"/>
          <p:nvPr/>
        </p:nvSpPr>
        <p:spPr>
          <a:xfrm>
            <a:off x="7280534" y="6439682"/>
            <a:ext cx="117872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spc="6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Główni klienci: 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216524A9-58FB-9889-FD5A-97D364181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0184" y="6526230"/>
            <a:ext cx="817024" cy="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E5AAC9F8-039F-43E6-E9B2-2F492D860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3631" y="6478931"/>
            <a:ext cx="323119" cy="14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Travcorp Poland - Overview, Competitors, and Employees | Apollo.io">
            <a:extLst>
              <a:ext uri="{FF2B5EF4-FFF2-40B4-BE49-F238E27FC236}">
                <a16:creationId xmlns:a16="http://schemas.microsoft.com/office/drawing/2014/main" id="{CC3CFBD7-7182-836A-05FE-70AE4D7DD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89046" y="6399983"/>
            <a:ext cx="545227" cy="29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Bank Gospodarstwa Krajowego – Wikipedia, wolna encyklopedia">
            <a:extLst>
              <a:ext uri="{FF2B5EF4-FFF2-40B4-BE49-F238E27FC236}">
                <a16:creationId xmlns:a16="http://schemas.microsoft.com/office/drawing/2014/main" id="{A346ECBC-106F-5032-ABC2-CB865C03E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4413" y="6367352"/>
            <a:ext cx="441329" cy="31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BA50EA8F-90B2-58DD-8F43-BA012B29F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90566" y="6485276"/>
            <a:ext cx="699744" cy="13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28F37E93-3D8B-3B91-126F-7CCB26843B6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2604" y="1771959"/>
            <a:ext cx="1018363" cy="12783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7A1DA38-99F4-D20C-0B04-E5171C5C58E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2604" y="4675908"/>
            <a:ext cx="1018363" cy="12783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9151E30-8267-D83B-3AA6-20727C617D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842" y="1899797"/>
            <a:ext cx="1310446" cy="264912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640527B-B3F1-A38F-F6E1-B43524EAF6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21329" y="677103"/>
            <a:ext cx="5653529" cy="534170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6DE6970-2E2B-284F-CE4A-FDB563B084B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863"/>
          <a:stretch/>
        </p:blipFill>
        <p:spPr>
          <a:xfrm>
            <a:off x="10287842" y="4892040"/>
            <a:ext cx="1310446" cy="9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037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Obraz 48">
            <a:extLst>
              <a:ext uri="{FF2B5EF4-FFF2-40B4-BE49-F238E27FC236}">
                <a16:creationId xmlns:a16="http://schemas.microsoft.com/office/drawing/2014/main" id="{3F4DC0C2-A17B-C4AF-FA9C-A3D733E885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8670"/>
            <a:ext cx="12192000" cy="6878561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CE0B70D9-E8BF-B669-A2BC-10A07FED51F3}"/>
              </a:ext>
            </a:extLst>
          </p:cNvPr>
          <p:cNvSpPr/>
          <p:nvPr/>
        </p:nvSpPr>
        <p:spPr>
          <a:xfrm>
            <a:off x="0" y="6136763"/>
            <a:ext cx="12192000" cy="756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83E9927F-AF70-C28A-BDDE-89852DC56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7068" y="6454156"/>
            <a:ext cx="1586018" cy="17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Travcorp Poland - Overview, Competitors, and Employees | Apollo.io">
            <a:extLst>
              <a:ext uri="{FF2B5EF4-FFF2-40B4-BE49-F238E27FC236}">
                <a16:creationId xmlns:a16="http://schemas.microsoft.com/office/drawing/2014/main" id="{B0AB4F24-4773-73EE-196B-9F47D1B8B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12040" y="6221377"/>
            <a:ext cx="1119288" cy="59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Bank Gospodarstwa Krajowego – Wikipedia, wolna encyklopedia">
            <a:extLst>
              <a:ext uri="{FF2B5EF4-FFF2-40B4-BE49-F238E27FC236}">
                <a16:creationId xmlns:a16="http://schemas.microsoft.com/office/drawing/2014/main" id="{89FC17FC-E0CA-7279-515E-1E7B13AF8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7092" y="6221377"/>
            <a:ext cx="808561" cy="58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A6E02905-7C9B-7FFF-8745-810068D06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2856" y="6396124"/>
            <a:ext cx="1188685" cy="23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82C9913E-749E-41FA-810F-7D6CF33A8A67}"/>
              </a:ext>
            </a:extLst>
          </p:cNvPr>
          <p:cNvSpPr txBox="1">
            <a:spLocks/>
          </p:cNvSpPr>
          <p:nvPr/>
        </p:nvSpPr>
        <p:spPr>
          <a:xfrm rot="16200000">
            <a:off x="-1876716" y="3909443"/>
            <a:ext cx="4639258" cy="582164"/>
          </a:xfrm>
          <a:prstGeom prst="rect">
            <a:avLst/>
          </a:prstGeom>
          <a:noFill/>
        </p:spPr>
        <p:txBody>
          <a:bodyPr/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pl-PL" sz="2800" b="1">
              <a:solidFill>
                <a:schemeClr val="bg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A939619-B761-ECE7-6844-688E6E008DAF}"/>
              </a:ext>
            </a:extLst>
          </p:cNvPr>
          <p:cNvSpPr txBox="1">
            <a:spLocks/>
          </p:cNvSpPr>
          <p:nvPr/>
        </p:nvSpPr>
        <p:spPr>
          <a:xfrm>
            <a:off x="442912" y="6306064"/>
            <a:ext cx="9926216" cy="582164"/>
          </a:xfrm>
          <a:prstGeom prst="rect">
            <a:avLst/>
          </a:prstGeom>
        </p:spPr>
        <p:txBody>
          <a:bodyPr/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l-PL" sz="2400" b="1"/>
              <a:t>PRZYKŁADOWY </a:t>
            </a:r>
            <a:r>
              <a:rPr lang="en-US" sz="2400" b="1"/>
              <a:t>MODEL </a:t>
            </a:r>
            <a:r>
              <a:rPr lang="pl-PL" sz="2400" b="1"/>
              <a:t>PROJEKTU</a:t>
            </a:r>
            <a:r>
              <a:rPr lang="en-US" sz="2400" b="1"/>
              <a:t> MIXED</a:t>
            </a:r>
            <a:r>
              <a:rPr lang="pl-PL" sz="2400" b="1"/>
              <a:t>-USE</a:t>
            </a:r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6EE94FFA-4FB9-6EB6-E66E-196DEE5E5B51}"/>
              </a:ext>
            </a:extLst>
          </p:cNvPr>
          <p:cNvCxnSpPr>
            <a:cxnSpLocks/>
          </p:cNvCxnSpPr>
          <p:nvPr/>
        </p:nvCxnSpPr>
        <p:spPr>
          <a:xfrm>
            <a:off x="4048996" y="861567"/>
            <a:ext cx="0" cy="467113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ytuł 1">
            <a:extLst>
              <a:ext uri="{FF2B5EF4-FFF2-40B4-BE49-F238E27FC236}">
                <a16:creationId xmlns:a16="http://schemas.microsoft.com/office/drawing/2014/main" id="{F1A0A98D-60F6-87B9-3000-F4C91D9AF23C}"/>
              </a:ext>
            </a:extLst>
          </p:cNvPr>
          <p:cNvSpPr txBox="1">
            <a:spLocks/>
          </p:cNvSpPr>
          <p:nvPr/>
        </p:nvSpPr>
        <p:spPr>
          <a:xfrm>
            <a:off x="3094996" y="382811"/>
            <a:ext cx="1908000" cy="375348"/>
          </a:xfrm>
          <a:prstGeom prst="flowChartAlternateProcess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txBody>
          <a:bodyPr anchor="ctr"/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l-PL" sz="1600" b="1">
                <a:solidFill>
                  <a:schemeClr val="tx1">
                    <a:lumMod val="65000"/>
                    <a:lumOff val="35000"/>
                  </a:schemeClr>
                </a:solidFill>
              </a:rPr>
              <a:t>sklep wielobranżowy</a:t>
            </a:r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8595AD66-439F-8ABC-AD57-B6BF738B316B}"/>
              </a:ext>
            </a:extLst>
          </p:cNvPr>
          <p:cNvCxnSpPr>
            <a:cxnSpLocks/>
          </p:cNvCxnSpPr>
          <p:nvPr/>
        </p:nvCxnSpPr>
        <p:spPr>
          <a:xfrm>
            <a:off x="8977199" y="1482690"/>
            <a:ext cx="0" cy="242955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ytuł 1">
            <a:extLst>
              <a:ext uri="{FF2B5EF4-FFF2-40B4-BE49-F238E27FC236}">
                <a16:creationId xmlns:a16="http://schemas.microsoft.com/office/drawing/2014/main" id="{44639DDC-2FBF-FB60-420D-71A804BCD446}"/>
              </a:ext>
            </a:extLst>
          </p:cNvPr>
          <p:cNvSpPr txBox="1">
            <a:spLocks/>
          </p:cNvSpPr>
          <p:nvPr/>
        </p:nvSpPr>
        <p:spPr>
          <a:xfrm>
            <a:off x="8578883" y="1003934"/>
            <a:ext cx="796632" cy="375348"/>
          </a:xfrm>
          <a:prstGeom prst="flowChartAlternateProcess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txBody>
          <a:bodyPr anchor="ctr"/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l-PL" sz="1600" b="1">
                <a:solidFill>
                  <a:schemeClr val="tx1">
                    <a:lumMod val="65000"/>
                    <a:lumOff val="35000"/>
                  </a:schemeClr>
                </a:solidFill>
              </a:rPr>
              <a:t>sklep</a:t>
            </a:r>
          </a:p>
        </p:txBody>
      </p:sp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8FA805F6-F629-344E-C6FE-81A9D4834363}"/>
              </a:ext>
            </a:extLst>
          </p:cNvPr>
          <p:cNvCxnSpPr>
            <a:cxnSpLocks/>
          </p:cNvCxnSpPr>
          <p:nvPr/>
        </p:nvCxnSpPr>
        <p:spPr>
          <a:xfrm>
            <a:off x="11425246" y="861567"/>
            <a:ext cx="0" cy="305067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ytuł 1">
            <a:extLst>
              <a:ext uri="{FF2B5EF4-FFF2-40B4-BE49-F238E27FC236}">
                <a16:creationId xmlns:a16="http://schemas.microsoft.com/office/drawing/2014/main" id="{750AFBB7-AF25-288C-09D2-13C499C89F1F}"/>
              </a:ext>
            </a:extLst>
          </p:cNvPr>
          <p:cNvSpPr txBox="1">
            <a:spLocks/>
          </p:cNvSpPr>
          <p:nvPr/>
        </p:nvSpPr>
        <p:spPr>
          <a:xfrm>
            <a:off x="10939246" y="382811"/>
            <a:ext cx="972000" cy="375348"/>
          </a:xfrm>
          <a:prstGeom prst="flowChartAlternateProcess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txBody>
          <a:bodyPr anchor="ctr"/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l-PL" sz="1600" b="1">
                <a:solidFill>
                  <a:schemeClr val="tx1">
                    <a:lumMod val="65000"/>
                    <a:lumOff val="35000"/>
                  </a:schemeClr>
                </a:solidFill>
              </a:rPr>
              <a:t>piekarnia</a:t>
            </a:r>
          </a:p>
        </p:txBody>
      </p:sp>
      <p:cxnSp>
        <p:nvCxnSpPr>
          <p:cNvPr id="27" name="Łącznik prosty ze strzałką 26">
            <a:extLst>
              <a:ext uri="{FF2B5EF4-FFF2-40B4-BE49-F238E27FC236}">
                <a16:creationId xmlns:a16="http://schemas.microsoft.com/office/drawing/2014/main" id="{9074144A-621C-DBAA-40C0-7DDE15FDD0BF}"/>
              </a:ext>
            </a:extLst>
          </p:cNvPr>
          <p:cNvCxnSpPr>
            <a:cxnSpLocks/>
          </p:cNvCxnSpPr>
          <p:nvPr/>
        </p:nvCxnSpPr>
        <p:spPr>
          <a:xfrm>
            <a:off x="8253783" y="861567"/>
            <a:ext cx="0" cy="182376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ytuł 1">
            <a:extLst>
              <a:ext uri="{FF2B5EF4-FFF2-40B4-BE49-F238E27FC236}">
                <a16:creationId xmlns:a16="http://schemas.microsoft.com/office/drawing/2014/main" id="{6E2941B7-38B7-2643-4D2B-0509BDBA528A}"/>
              </a:ext>
            </a:extLst>
          </p:cNvPr>
          <p:cNvSpPr txBox="1">
            <a:spLocks/>
          </p:cNvSpPr>
          <p:nvPr/>
        </p:nvSpPr>
        <p:spPr>
          <a:xfrm>
            <a:off x="7631683" y="382811"/>
            <a:ext cx="1244200" cy="375348"/>
          </a:xfrm>
          <a:prstGeom prst="flowChartAlternateProcess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txBody>
          <a:bodyPr anchor="ctr"/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l-PL" sz="1600" b="1">
                <a:solidFill>
                  <a:schemeClr val="tx1">
                    <a:lumMod val="65000"/>
                    <a:lumOff val="35000"/>
                  </a:schemeClr>
                </a:solidFill>
              </a:rPr>
              <a:t>restauracja</a:t>
            </a:r>
          </a:p>
        </p:txBody>
      </p:sp>
      <p:sp>
        <p:nvSpPr>
          <p:cNvPr id="43" name="Tytuł 1">
            <a:extLst>
              <a:ext uri="{FF2B5EF4-FFF2-40B4-BE49-F238E27FC236}">
                <a16:creationId xmlns:a16="http://schemas.microsoft.com/office/drawing/2014/main" id="{70DF11BF-32CA-6FEF-2188-A1DFD3D7DF9B}"/>
              </a:ext>
            </a:extLst>
          </p:cNvPr>
          <p:cNvSpPr txBox="1">
            <a:spLocks/>
          </p:cNvSpPr>
          <p:nvPr/>
        </p:nvSpPr>
        <p:spPr>
          <a:xfrm>
            <a:off x="6294600" y="388346"/>
            <a:ext cx="1224000" cy="375348"/>
          </a:xfrm>
          <a:prstGeom prst="flowChartAlternateProcess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txBody>
          <a:bodyPr anchor="ctr"/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l-PL" sz="1600" b="1">
                <a:solidFill>
                  <a:schemeClr val="tx1">
                    <a:lumMod val="65000"/>
                    <a:lumOff val="35000"/>
                  </a:schemeClr>
                </a:solidFill>
              </a:rPr>
              <a:t>przychodnia</a:t>
            </a:r>
          </a:p>
        </p:txBody>
      </p:sp>
      <p:cxnSp>
        <p:nvCxnSpPr>
          <p:cNvPr id="44" name="Łącznik prosty ze strzałką 43">
            <a:extLst>
              <a:ext uri="{FF2B5EF4-FFF2-40B4-BE49-F238E27FC236}">
                <a16:creationId xmlns:a16="http://schemas.microsoft.com/office/drawing/2014/main" id="{6C1A3F0A-5D01-AD36-FCD0-018F39009835}"/>
              </a:ext>
            </a:extLst>
          </p:cNvPr>
          <p:cNvCxnSpPr>
            <a:cxnSpLocks/>
          </p:cNvCxnSpPr>
          <p:nvPr/>
        </p:nvCxnSpPr>
        <p:spPr>
          <a:xfrm>
            <a:off x="6731643" y="836613"/>
            <a:ext cx="0" cy="321351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Łącznik prosty ze strzałką 45">
            <a:extLst>
              <a:ext uri="{FF2B5EF4-FFF2-40B4-BE49-F238E27FC236}">
                <a16:creationId xmlns:a16="http://schemas.microsoft.com/office/drawing/2014/main" id="{4F0012F8-3906-9434-34DD-2605E04A3B46}"/>
              </a:ext>
            </a:extLst>
          </p:cNvPr>
          <p:cNvCxnSpPr>
            <a:cxnSpLocks/>
          </p:cNvCxnSpPr>
          <p:nvPr/>
        </p:nvCxnSpPr>
        <p:spPr>
          <a:xfrm>
            <a:off x="7456105" y="1482690"/>
            <a:ext cx="0" cy="242955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ytuł 1">
            <a:extLst>
              <a:ext uri="{FF2B5EF4-FFF2-40B4-BE49-F238E27FC236}">
                <a16:creationId xmlns:a16="http://schemas.microsoft.com/office/drawing/2014/main" id="{23E3E363-8213-2B9B-D74A-74AF3AD99017}"/>
              </a:ext>
            </a:extLst>
          </p:cNvPr>
          <p:cNvSpPr txBox="1">
            <a:spLocks/>
          </p:cNvSpPr>
          <p:nvPr/>
        </p:nvSpPr>
        <p:spPr>
          <a:xfrm>
            <a:off x="6909283" y="1003934"/>
            <a:ext cx="1093644" cy="375348"/>
          </a:xfrm>
          <a:prstGeom prst="flowChartAlternateProcess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txBody>
          <a:bodyPr anchor="ctr"/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l-PL" sz="1600" b="1">
                <a:solidFill>
                  <a:schemeClr val="tx1">
                    <a:lumMod val="65000"/>
                    <a:lumOff val="35000"/>
                  </a:schemeClr>
                </a:solidFill>
              </a:rPr>
              <a:t>drogeria</a:t>
            </a:r>
          </a:p>
        </p:txBody>
      </p:sp>
      <p:cxnSp>
        <p:nvCxnSpPr>
          <p:cNvPr id="50" name="Łącznik prosty ze strzałką 49">
            <a:extLst>
              <a:ext uri="{FF2B5EF4-FFF2-40B4-BE49-F238E27FC236}">
                <a16:creationId xmlns:a16="http://schemas.microsoft.com/office/drawing/2014/main" id="{D089F4FD-2A2E-5AAE-1F18-4FA4C65B855A}"/>
              </a:ext>
            </a:extLst>
          </p:cNvPr>
          <p:cNvCxnSpPr>
            <a:cxnSpLocks/>
          </p:cNvCxnSpPr>
          <p:nvPr/>
        </p:nvCxnSpPr>
        <p:spPr>
          <a:xfrm>
            <a:off x="5659517" y="861567"/>
            <a:ext cx="0" cy="417342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ytuł 1">
            <a:extLst>
              <a:ext uri="{FF2B5EF4-FFF2-40B4-BE49-F238E27FC236}">
                <a16:creationId xmlns:a16="http://schemas.microsoft.com/office/drawing/2014/main" id="{6133082F-0BB9-94C5-4820-340C171BE7BC}"/>
              </a:ext>
            </a:extLst>
          </p:cNvPr>
          <p:cNvSpPr txBox="1">
            <a:spLocks/>
          </p:cNvSpPr>
          <p:nvPr/>
        </p:nvSpPr>
        <p:spPr>
          <a:xfrm>
            <a:off x="5137517" y="382811"/>
            <a:ext cx="1044000" cy="375348"/>
          </a:xfrm>
          <a:prstGeom prst="flowChartAlternateProcess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txBody>
          <a:bodyPr anchor="ctr"/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l-PL" sz="1600" b="1">
                <a:solidFill>
                  <a:schemeClr val="tx1">
                    <a:lumMod val="65000"/>
                    <a:lumOff val="35000"/>
                  </a:schemeClr>
                </a:solidFill>
              </a:rPr>
              <a:t>delikatesy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64181466-0FEF-8678-4DD6-D8F34EA3542D}"/>
              </a:ext>
            </a:extLst>
          </p:cNvPr>
          <p:cNvSpPr txBox="1">
            <a:spLocks/>
          </p:cNvSpPr>
          <p:nvPr/>
        </p:nvSpPr>
        <p:spPr>
          <a:xfrm>
            <a:off x="9800039" y="382811"/>
            <a:ext cx="972000" cy="375348"/>
          </a:xfrm>
          <a:prstGeom prst="flowChartAlternateProcess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txBody>
          <a:bodyPr anchor="ctr"/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l-PL" sz="1600" b="1">
                <a:solidFill>
                  <a:schemeClr val="tx1">
                    <a:lumMod val="65000"/>
                    <a:lumOff val="35000"/>
                  </a:schemeClr>
                </a:solidFill>
              </a:rPr>
              <a:t>siłownia</a:t>
            </a:r>
          </a:p>
        </p:txBody>
      </p: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id="{43D18437-8DDC-BF03-01C2-F4572F76D22E}"/>
              </a:ext>
            </a:extLst>
          </p:cNvPr>
          <p:cNvCxnSpPr>
            <a:cxnSpLocks/>
          </p:cNvCxnSpPr>
          <p:nvPr/>
        </p:nvCxnSpPr>
        <p:spPr>
          <a:xfrm>
            <a:off x="10286039" y="861567"/>
            <a:ext cx="0" cy="233556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9D6677C8-CB3F-3BAC-A1DC-63B64DAE59F6}"/>
              </a:ext>
            </a:extLst>
          </p:cNvPr>
          <p:cNvCxnSpPr>
            <a:cxnSpLocks/>
          </p:cNvCxnSpPr>
          <p:nvPr/>
        </p:nvCxnSpPr>
        <p:spPr>
          <a:xfrm>
            <a:off x="10519526" y="1401610"/>
            <a:ext cx="0" cy="72813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ytuł 1">
            <a:extLst>
              <a:ext uri="{FF2B5EF4-FFF2-40B4-BE49-F238E27FC236}">
                <a16:creationId xmlns:a16="http://schemas.microsoft.com/office/drawing/2014/main" id="{ABA5B9F8-2BF3-F3D7-925A-87DA3C822D5F}"/>
              </a:ext>
            </a:extLst>
          </p:cNvPr>
          <p:cNvSpPr txBox="1">
            <a:spLocks/>
          </p:cNvSpPr>
          <p:nvPr/>
        </p:nvSpPr>
        <p:spPr>
          <a:xfrm>
            <a:off x="9800039" y="1003934"/>
            <a:ext cx="1438974" cy="375348"/>
          </a:xfrm>
          <a:prstGeom prst="flowChartAlternateProcess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txBody>
          <a:bodyPr anchor="ctr"/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l-PL" sz="1600" b="1">
                <a:solidFill>
                  <a:schemeClr val="tx1">
                    <a:lumMod val="65000"/>
                    <a:lumOff val="35000"/>
                  </a:schemeClr>
                </a:solidFill>
              </a:rPr>
              <a:t>przedszkole</a:t>
            </a:r>
          </a:p>
        </p:txBody>
      </p:sp>
    </p:spTree>
    <p:extLst>
      <p:ext uri="{BB962C8B-B14F-4D97-AF65-F5344CB8AC3E}">
        <p14:creationId xmlns:p14="http://schemas.microsoft.com/office/powerpoint/2010/main" val="1269339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 descr="Obraz zawierający niebo, na wolnym powietrzu, chmura, drzewo&#10;&#10;Opis wygenerowany automatycznie">
            <a:extLst>
              <a:ext uri="{FF2B5EF4-FFF2-40B4-BE49-F238E27FC236}">
                <a16:creationId xmlns:a16="http://schemas.microsoft.com/office/drawing/2014/main" id="{3FA0245B-96F7-1088-D1B1-3923E77197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6245" t="-6245"/>
          <a:stretch/>
        </p:blipFill>
        <p:spPr>
          <a:xfrm>
            <a:off x="7104063" y="-91357"/>
            <a:ext cx="5087937" cy="6858000"/>
          </a:xfrm>
          <a:prstGeom prst="rect">
            <a:avLst/>
          </a:prstGeom>
        </p:spPr>
      </p:pic>
      <p:pic>
        <p:nvPicPr>
          <p:cNvPr id="5" name="Obraz 4" descr="Obraz zawierający niebo, budynek, Budynek komercyjny, na wolnym powietrzu&#10;&#10;Opis wygenerowany automatycznie">
            <a:extLst>
              <a:ext uri="{FF2B5EF4-FFF2-40B4-BE49-F238E27FC236}">
                <a16:creationId xmlns:a16="http://schemas.microsoft.com/office/drawing/2014/main" id="{CF252096-AD6C-5AF7-40D3-287D666AE8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400" y="0"/>
            <a:ext cx="5562600" cy="6858000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2B1DA69E-E4A3-0888-CECA-5E97294B2F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2423" t="619" b="29934"/>
          <a:stretch/>
        </p:blipFill>
        <p:spPr>
          <a:xfrm>
            <a:off x="5888097" y="1"/>
            <a:ext cx="3678336" cy="6857999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6777BE52-9098-9F34-F455-25BD6288C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/>
              <a:t>KORZYŚCI ZE WSPÓŁPRACY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0EA2C16-B3C6-332F-1C0F-6571B9FB4CA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49" y="962900"/>
            <a:ext cx="8964682" cy="383300"/>
          </a:xfrm>
        </p:spPr>
        <p:txBody>
          <a:bodyPr>
            <a:normAutofit/>
          </a:bodyPr>
          <a:lstStyle/>
          <a:p>
            <a:r>
              <a:rPr lang="pl-PL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 MOŻEMY DLA PAŃSTWA ZROBIĆ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ADA8199-4936-2193-4302-85E6E6326C62}"/>
              </a:ext>
            </a:extLst>
          </p:cNvPr>
          <p:cNvSpPr txBox="1"/>
          <p:nvPr/>
        </p:nvSpPr>
        <p:spPr>
          <a:xfrm>
            <a:off x="1052148" y="1420521"/>
            <a:ext cx="5845802" cy="4942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125000"/>
            </a:pPr>
            <a:r>
              <a:rPr lang="pl-PL" sz="1200" b="1" kern="100" dirty="0">
                <a:solidFill>
                  <a:srgbClr val="633F5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Analiza aktywów nieruchomościowych </a:t>
            </a:r>
            <a:r>
              <a:rPr lang="pl-PL" sz="1200" b="1" kern="100" dirty="0">
                <a:solidFill>
                  <a:srgbClr val="633F5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pod kątem optymalizacji ich użytkowania </a:t>
            </a:r>
            <a:br>
              <a:rPr lang="pl-PL" sz="1200" b="1" kern="100" dirty="0">
                <a:solidFill>
                  <a:srgbClr val="633F5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b="1" kern="100" dirty="0">
                <a:solidFill>
                  <a:srgbClr val="633F5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oraz efektywności, w tym ocena </a:t>
            </a:r>
            <a:r>
              <a:rPr lang="pl-PL" sz="1200" b="1" kern="100" dirty="0">
                <a:solidFill>
                  <a:srgbClr val="633F5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zapotrzebowania na powierzchnie w ramach strategii rozwoju. </a:t>
            </a:r>
            <a:r>
              <a:rPr lang="pl-PL" sz="1200" kern="100" dirty="0">
                <a:solidFill>
                  <a:srgbClr val="633F5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pl-PL" sz="105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Analiza  dokonywana jest pod kątem optymalizacji kosztowej użytkowanych aktywów oraz zapotrzebowania na powierzchnię magazynową oraz biurową w</a:t>
            </a:r>
            <a: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perspektywie aktualnej sytuacji firmy, </a:t>
            </a:r>
            <a:b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jak również strategii rozwoju na kolejne </a:t>
            </a:r>
            <a:r>
              <a:rPr lang="pl-PL" sz="105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3-5 lat</a:t>
            </a:r>
            <a: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Efekty sporządzonych przez nas analiz będą stanowiły materiał dla Państwa rozwoju, który będą mogli Państwo realizować. </a:t>
            </a:r>
            <a:r>
              <a:rPr lang="pl-PL" sz="105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Opracowania </a:t>
            </a:r>
            <a: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obejmują zapotrzebowania Państwa biznesu w kluczowych, wskazanych przez Państwa lokalizacjach. </a:t>
            </a:r>
          </a:p>
          <a:p>
            <a:pPr>
              <a:buSzPct val="125000"/>
            </a:pPr>
            <a:endParaRPr lang="pl-PL" sz="1200" b="1" kern="100" dirty="0">
              <a:solidFill>
                <a:srgbClr val="633F53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SzPct val="125000"/>
            </a:pPr>
            <a:r>
              <a:rPr lang="pl-PL" sz="1200" b="1" kern="100" dirty="0">
                <a:solidFill>
                  <a:srgbClr val="633F5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Konsolidacja powierzchni z różnych lokalizacji celem poprawy efektywności biznesu operacyjnego. </a:t>
            </a:r>
            <a:r>
              <a:rPr lang="pl-PL" sz="1200" kern="100" dirty="0">
                <a:solidFill>
                  <a:srgbClr val="633F5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 podstawie analizy, w szczególności przy rozproszeniu biznesu wynikającego z kilku działalności, </a:t>
            </a:r>
            <a:r>
              <a:rPr lang="pl-PL" sz="105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możemy przygotować plan</a:t>
            </a:r>
            <a: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konsolidacji w ramach jednej lokalizacji działalności operacyjnej, celem optymalizacji kosztów oraz poprawy efektywności zarządzania, wprowadzając nowoczesne rozwiązania, które będą spełniać wymagania proekologiczne, preferowane przez rynek, czy instytucje finansowe. </a:t>
            </a:r>
          </a:p>
          <a:p>
            <a:pPr>
              <a:buSzPct val="125000"/>
            </a:pPr>
            <a:endParaRPr lang="pl-PL" sz="1050" b="1" kern="100" dirty="0">
              <a:solidFill>
                <a:srgbClr val="633F53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SzPct val="125000"/>
            </a:pPr>
            <a:r>
              <a:rPr lang="pl-PL" sz="1200" b="1" kern="100" dirty="0">
                <a:solidFill>
                  <a:srgbClr val="633F5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Uwolnienie dodatkowej wartości aktywów</a:t>
            </a:r>
            <a:r>
              <a:rPr lang="pl-PL" sz="1200" b="1" kern="100" dirty="0">
                <a:solidFill>
                  <a:srgbClr val="633F5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200" b="1" kern="100" dirty="0">
                <a:solidFill>
                  <a:srgbClr val="633F5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niezwiązanych z</a:t>
            </a:r>
            <a:r>
              <a:rPr lang="pl-PL" sz="1200" b="1" i="1" dirty="0">
                <a:solidFill>
                  <a:srgbClr val="633F53"/>
                </a:solidFill>
                <a:latin typeface="+mj-lt"/>
                <a:ea typeface="Calibri" panose="020F0502020204030204" pitchFamily="34" charset="0"/>
              </a:rPr>
              <a:t> </a:t>
            </a:r>
            <a:r>
              <a:rPr lang="pl-PL" sz="1200" b="1" kern="100" dirty="0">
                <a:solidFill>
                  <a:srgbClr val="633F5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główną działalnością tzw. aktywa niepracujące.</a:t>
            </a:r>
            <a:r>
              <a:rPr lang="pl-PL" sz="1050" b="1" kern="100" dirty="0">
                <a:solidFill>
                  <a:srgbClr val="633F5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pl-PL" sz="105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Analiza aktywów</a:t>
            </a:r>
            <a: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nieruchomościowych, w tym również gruntów, które przewymiarowane lub w części </a:t>
            </a:r>
            <a:b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nie </a:t>
            </a:r>
            <a:r>
              <a:rPr lang="pl-PL" sz="105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będące </a:t>
            </a:r>
            <a: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wykorzystywane w ramach działalności, po przygotowaniu odpowiedniej analizy koncepcyjnej, mogą stanowić przedmiot najmu zwrotnego lub po przygotowaniu pod zabudowę </a:t>
            </a:r>
            <a:r>
              <a:rPr lang="pl-PL" sz="105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mogą być przedmiotem sprzedaży</a:t>
            </a:r>
            <a: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(z opcją odkupu), co pozwoli uwolnić dodatkowy kapitał, poprawić wyniki </a:t>
            </a:r>
            <a:b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oraz płynność. Obecnie bardzo często w przypadku produkcji mamy do czynienia z zakładami, które powstawały w</a:t>
            </a:r>
            <a:r>
              <a:rPr lang="pl-PL" sz="1050" b="1" i="1" dirty="0">
                <a:solidFill>
                  <a:srgbClr val="633F53"/>
                </a:solidFill>
                <a:ea typeface="Calibri" panose="020F0502020204030204" pitchFamily="34" charset="0"/>
              </a:rPr>
              <a:t> </a:t>
            </a:r>
            <a: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latach 90</a:t>
            </a:r>
            <a:r>
              <a:rPr lang="pl-PL" sz="105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-tych,</a:t>
            </a:r>
            <a: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które mają dobrą lokalizację w części miasta, gdzie wyniesienie produkcji poza centrum jest oczekiwane przez społeczeństwo, czy też miasto, a automatycznie daje możliwość </a:t>
            </a:r>
            <a:b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nie tylko konsolidacji, ale również uwolnienia atrakcyjnych gruntów dla deweloperów mieszkaniowych, czy też komercyjnych.</a:t>
            </a: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A6045E41-B1A5-68A2-EA7A-DFDA9AE2BC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5030" y="509296"/>
            <a:ext cx="1315812" cy="50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93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23">
            <a:extLst>
              <a:ext uri="{FF2B5EF4-FFF2-40B4-BE49-F238E27FC236}">
                <a16:creationId xmlns:a16="http://schemas.microsoft.com/office/drawing/2014/main" id="{8EF7BC0B-AC38-4B5A-B565-B545664A69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3516" y="4758392"/>
            <a:ext cx="3547082" cy="1771030"/>
          </a:xfrm>
          <a:prstGeom prst="rect">
            <a:avLst/>
          </a:prstGeom>
        </p:spPr>
      </p:pic>
      <p:sp>
        <p:nvSpPr>
          <p:cNvPr id="5" name="Sześciokąt 4">
            <a:extLst>
              <a:ext uri="{FF2B5EF4-FFF2-40B4-BE49-F238E27FC236}">
                <a16:creationId xmlns:a16="http://schemas.microsoft.com/office/drawing/2014/main" id="{8CDD4D5B-7396-4BD5-9DA4-C77782DF267A}"/>
              </a:ext>
            </a:extLst>
          </p:cNvPr>
          <p:cNvSpPr/>
          <p:nvPr/>
        </p:nvSpPr>
        <p:spPr>
          <a:xfrm>
            <a:off x="5989493" y="1259487"/>
            <a:ext cx="1781175" cy="15240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ECD7387F-EBF9-4F09-A663-7F1FE44EDEB6}"/>
              </a:ext>
            </a:extLst>
          </p:cNvPr>
          <p:cNvSpPr txBox="1">
            <a:spLocks/>
          </p:cNvSpPr>
          <p:nvPr/>
        </p:nvSpPr>
        <p:spPr>
          <a:xfrm>
            <a:off x="1058472" y="463776"/>
            <a:ext cx="9926216" cy="582164"/>
          </a:xfrm>
          <a:prstGeom prst="rect">
            <a:avLst/>
          </a:prstGeom>
        </p:spPr>
        <p:txBody>
          <a:bodyPr/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l-PL" sz="2800" b="1">
                <a:solidFill>
                  <a:srgbClr val="58334C"/>
                </a:solidFill>
              </a:rPr>
              <a:t>OBIEKTY BIUROWE - FUNKCJONUJĄCE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43987C96-E142-4638-A8BE-5DF1BE2800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3637" y="4758872"/>
            <a:ext cx="3149811" cy="1807427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F5BD95C4-49B4-4DCA-A2F0-E8247B3FA2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4965" y="4758392"/>
            <a:ext cx="3597033" cy="1771030"/>
          </a:xfrm>
          <a:prstGeom prst="rect">
            <a:avLst/>
          </a:prstGeom>
        </p:spPr>
      </p:pic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9664FE91-2E2F-4A36-8B13-B6E55DB32C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684559"/>
              </p:ext>
            </p:extLst>
          </p:nvPr>
        </p:nvGraphicFramePr>
        <p:xfrm>
          <a:off x="1163637" y="1160768"/>
          <a:ext cx="10432619" cy="3463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9247">
                  <a:extLst>
                    <a:ext uri="{9D8B030D-6E8A-4147-A177-3AD203B41FA5}">
                      <a16:colId xmlns:a16="http://schemas.microsoft.com/office/drawing/2014/main" val="1873810992"/>
                    </a:ext>
                  </a:extLst>
                </a:gridCol>
                <a:gridCol w="1487239">
                  <a:extLst>
                    <a:ext uri="{9D8B030D-6E8A-4147-A177-3AD203B41FA5}">
                      <a16:colId xmlns:a16="http://schemas.microsoft.com/office/drawing/2014/main" val="632649939"/>
                    </a:ext>
                  </a:extLst>
                </a:gridCol>
                <a:gridCol w="1264798">
                  <a:extLst>
                    <a:ext uri="{9D8B030D-6E8A-4147-A177-3AD203B41FA5}">
                      <a16:colId xmlns:a16="http://schemas.microsoft.com/office/drawing/2014/main" val="210022064"/>
                    </a:ext>
                  </a:extLst>
                </a:gridCol>
                <a:gridCol w="3670602">
                  <a:extLst>
                    <a:ext uri="{9D8B030D-6E8A-4147-A177-3AD203B41FA5}">
                      <a16:colId xmlns:a16="http://schemas.microsoft.com/office/drawing/2014/main" val="545501878"/>
                    </a:ext>
                  </a:extLst>
                </a:gridCol>
                <a:gridCol w="1217941">
                  <a:extLst>
                    <a:ext uri="{9D8B030D-6E8A-4147-A177-3AD203B41FA5}">
                      <a16:colId xmlns:a16="http://schemas.microsoft.com/office/drawing/2014/main" val="1249844765"/>
                    </a:ext>
                  </a:extLst>
                </a:gridCol>
                <a:gridCol w="1122792">
                  <a:extLst>
                    <a:ext uri="{9D8B030D-6E8A-4147-A177-3AD203B41FA5}">
                      <a16:colId xmlns:a16="http://schemas.microsoft.com/office/drawing/2014/main" val="3416974477"/>
                    </a:ext>
                  </a:extLst>
                </a:gridCol>
              </a:tblGrid>
              <a:tr h="564468">
                <a:tc>
                  <a:txBody>
                    <a:bodyPr/>
                    <a:lstStyle/>
                    <a:p>
                      <a:pPr algn="ctr"/>
                      <a:r>
                        <a:rPr lang="pl-PL" sz="1000" b="1">
                          <a:solidFill>
                            <a:schemeClr val="bg1"/>
                          </a:solidFill>
                        </a:rPr>
                        <a:t>PROJEKT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LOKALIZACJA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GLA (mkw.)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GŁÓWNI NAJEMCY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POZIOM WYNAJMU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ROK BUDOWY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359765"/>
                  </a:ext>
                </a:extLst>
              </a:tr>
              <a:tr h="31557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DL</a:t>
                      </a:r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PIANO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Katowice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15 258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233492"/>
                  </a:ext>
                </a:extLst>
              </a:tr>
              <a:tr h="31557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 DL JAGIELLOŃSKA 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Częstochowa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7 897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862572"/>
                  </a:ext>
                </a:extLst>
              </a:tr>
              <a:tr h="30033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 DL  ATRIUM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Katowice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8 765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97%</a:t>
                      </a:r>
                    </a:p>
                  </a:txBody>
                  <a:tcPr marL="9525" marR="9525" marT="9525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218045"/>
                  </a:ext>
                </a:extLst>
              </a:tr>
              <a:tr h="31557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 DL VINTAGE POST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Gliwice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6 700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02294"/>
                  </a:ext>
                </a:extLst>
              </a:tr>
              <a:tr h="31557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 DL CENTRAL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Katowice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2 478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</a:t>
                      </a: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ARTERIA GALLUP, MEDUSA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125753"/>
                  </a:ext>
                </a:extLst>
              </a:tr>
              <a:tr h="412460">
                <a:tc>
                  <a:txBody>
                    <a:bodyPr/>
                    <a:lstStyle/>
                    <a:p>
                      <a:pPr marL="85725" indent="-85725" algn="ctr" fontAlgn="b"/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 DL IRIS*</a:t>
                      </a:r>
                      <a:endParaRPr lang="pl-PL" sz="1100"/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Warszawa</a:t>
                      </a:r>
                      <a:endParaRPr lang="pl-PL" sz="110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14 829</a:t>
                      </a:r>
                      <a:endParaRPr lang="pl-PL" sz="1100"/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  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9525" marR="9525" marT="9525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2022</a:t>
                      </a:r>
                      <a:endParaRPr lang="pl-PL" sz="110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285870"/>
                  </a:ext>
                </a:extLst>
              </a:tr>
              <a:tr h="25390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  DL PRIME I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Gliwice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16 190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052086"/>
                  </a:ext>
                </a:extLst>
              </a:tr>
              <a:tr h="31557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  DL TOWER I</a:t>
                      </a:r>
                    </a:p>
                  </a:txBody>
                  <a:tcPr marL="9525" marR="9525" marT="9525" marB="0" anchor="ctr">
                    <a:lnB w="12700" cmpd="sng"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Katowice</a:t>
                      </a:r>
                    </a:p>
                  </a:txBody>
                  <a:tcPr marL="9525" marR="9525" marT="9525" marB="0" anchor="ctr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11 896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92%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873619"/>
                  </a:ext>
                </a:extLst>
              </a:tr>
              <a:tr h="35475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84 013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T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16772"/>
                  </a:ext>
                </a:extLst>
              </a:tr>
            </a:tbl>
          </a:graphicData>
        </a:graphic>
      </p:graphicFrame>
      <p:pic>
        <p:nvPicPr>
          <p:cNvPr id="7" name="Picture 4">
            <a:extLst>
              <a:ext uri="{FF2B5EF4-FFF2-40B4-BE49-F238E27FC236}">
                <a16:creationId xmlns:a16="http://schemas.microsoft.com/office/drawing/2014/main" id="{765E3D1D-8318-8C18-9AB3-3EFBF41FC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9358" y="1844372"/>
            <a:ext cx="554631" cy="6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Travcorp Poland - Overview, Competitors, and Employees | Apollo.io">
            <a:extLst>
              <a:ext uri="{FF2B5EF4-FFF2-40B4-BE49-F238E27FC236}">
                <a16:creationId xmlns:a16="http://schemas.microsoft.com/office/drawing/2014/main" id="{C92B67EA-B1AE-9E1F-A278-EE7D05561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78712" y="1978537"/>
            <a:ext cx="554631" cy="17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Bank Gospodarstwa Krajowego – Wikipedia, wolna encyklopedia">
            <a:extLst>
              <a:ext uri="{FF2B5EF4-FFF2-40B4-BE49-F238E27FC236}">
                <a16:creationId xmlns:a16="http://schemas.microsoft.com/office/drawing/2014/main" id="{528EB132-6AB6-61BE-01F5-C1ACA46D1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2095" y="1830222"/>
            <a:ext cx="430234" cy="30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4E2D72-451E-3665-2B11-F3AEF8889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35484" y="1797506"/>
            <a:ext cx="556927" cy="10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C31BB375-A496-C060-7C37-65652DDA3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2" t="16560" r="1022" b="16560"/>
          <a:stretch/>
        </p:blipFill>
        <p:spPr bwMode="auto">
          <a:xfrm>
            <a:off x="7662094" y="1985472"/>
            <a:ext cx="423450" cy="16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D3648848-DD94-1A10-94ED-6D186AA144A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8403" y="2503588"/>
            <a:ext cx="423700" cy="196292"/>
          </a:xfrm>
          <a:prstGeom prst="rect">
            <a:avLst/>
          </a:prstGeom>
        </p:spPr>
      </p:pic>
      <p:pic>
        <p:nvPicPr>
          <p:cNvPr id="35" name="Obraz 34" descr="Obraz zawierający tekst&#10;&#10;Opis wygenerowany automatycznie">
            <a:extLst>
              <a:ext uri="{FF2B5EF4-FFF2-40B4-BE49-F238E27FC236}">
                <a16:creationId xmlns:a16="http://schemas.microsoft.com/office/drawing/2014/main" id="{CD9E8F54-6DAE-E6EE-3C64-62FDEE5111D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3343" y="2219694"/>
            <a:ext cx="749299" cy="205537"/>
          </a:xfrm>
          <a:prstGeom prst="rect">
            <a:avLst/>
          </a:prstGeom>
        </p:spPr>
      </p:pic>
      <p:pic>
        <p:nvPicPr>
          <p:cNvPr id="36" name="Picture 14">
            <a:extLst>
              <a:ext uri="{FF2B5EF4-FFF2-40B4-BE49-F238E27FC236}">
                <a16:creationId xmlns:a16="http://schemas.microsoft.com/office/drawing/2014/main" id="{3036EF63-3406-D278-BBFD-19B740578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3176" y="2166093"/>
            <a:ext cx="223181" cy="26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Dla miłośników kolei - PKP CARGO - Home | Facebook">
            <a:extLst>
              <a:ext uri="{FF2B5EF4-FFF2-40B4-BE49-F238E27FC236}">
                <a16:creationId xmlns:a16="http://schemas.microsoft.com/office/drawing/2014/main" id="{7CE3AEB4-1F90-0AF0-BF8F-96F23AE18D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67" t="23289" r="3422" b="19880"/>
          <a:stretch/>
        </p:blipFill>
        <p:spPr bwMode="auto">
          <a:xfrm>
            <a:off x="7328894" y="3877526"/>
            <a:ext cx="468148" cy="30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alypso Fitness Club - Głos Seniora">
            <a:extLst>
              <a:ext uri="{FF2B5EF4-FFF2-40B4-BE49-F238E27FC236}">
                <a16:creationId xmlns:a16="http://schemas.microsoft.com/office/drawing/2014/main" id="{CB38762C-41BA-7B03-93A8-2FEBD0AD3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2399" y="2403694"/>
            <a:ext cx="870944" cy="41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erroli Logo PNG Vectors Free Download">
            <a:extLst>
              <a:ext uri="{FF2B5EF4-FFF2-40B4-BE49-F238E27FC236}">
                <a16:creationId xmlns:a16="http://schemas.microsoft.com/office/drawing/2014/main" id="{0C0162BE-B550-CEBF-E40B-B42F88F8B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3343" y="2494279"/>
            <a:ext cx="438592" cy="21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FFT - 3D Est">
            <a:extLst>
              <a:ext uri="{FF2B5EF4-FFF2-40B4-BE49-F238E27FC236}">
                <a16:creationId xmlns:a16="http://schemas.microsoft.com/office/drawing/2014/main" id="{F3C964EF-6F32-BE10-082D-208B060C9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339" y="2447411"/>
            <a:ext cx="468347" cy="34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The Software House">
            <a:extLst>
              <a:ext uri="{FF2B5EF4-FFF2-40B4-BE49-F238E27FC236}">
                <a16:creationId xmlns:a16="http://schemas.microsoft.com/office/drawing/2014/main" id="{696FC63D-6047-2FA0-556F-1B9DF6549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4481" y="2760353"/>
            <a:ext cx="646504" cy="35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Sushiya - Home - Kielce, Poland - Menu, prices, restaurant reviews |  Facebook">
            <a:extLst>
              <a:ext uri="{FF2B5EF4-FFF2-40B4-BE49-F238E27FC236}">
                <a16:creationId xmlns:a16="http://schemas.microsoft.com/office/drawing/2014/main" id="{3DCB66E5-012F-4570-55C3-C0022F971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2207" y="2803133"/>
            <a:ext cx="273217" cy="27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Restauracja Pizzeria FURORE Gliwice">
            <a:extLst>
              <a:ext uri="{FF2B5EF4-FFF2-40B4-BE49-F238E27FC236}">
                <a16:creationId xmlns:a16="http://schemas.microsoft.com/office/drawing/2014/main" id="{83E1DE2D-571D-B8F4-7A9F-38727904D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4771" y="2784930"/>
            <a:ext cx="339003" cy="30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EDBB12A-C312-3994-BCD6-D5B5D2591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1235" y="3554466"/>
            <a:ext cx="558055" cy="25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a 2">
            <a:extLst>
              <a:ext uri="{FF2B5EF4-FFF2-40B4-BE49-F238E27FC236}">
                <a16:creationId xmlns:a16="http://schemas.microsoft.com/office/drawing/2014/main" id="{93BD27CD-F98D-ACD7-4A25-DC0B8049A219}"/>
              </a:ext>
            </a:extLst>
          </p:cNvPr>
          <p:cNvGrpSpPr/>
          <p:nvPr/>
        </p:nvGrpSpPr>
        <p:grpSpPr>
          <a:xfrm>
            <a:off x="7132531" y="3266141"/>
            <a:ext cx="847338" cy="192137"/>
            <a:chOff x="5044945" y="3442850"/>
            <a:chExt cx="847338" cy="192137"/>
          </a:xfrm>
        </p:grpSpPr>
        <p:pic>
          <p:nvPicPr>
            <p:cNvPr id="4" name="Picture 2" descr="Saint-Gobain (przedsiębiorstwo) – Wikipedia, wolna encyklopedia">
              <a:extLst>
                <a:ext uri="{FF2B5EF4-FFF2-40B4-BE49-F238E27FC236}">
                  <a16:creationId xmlns:a16="http://schemas.microsoft.com/office/drawing/2014/main" id="{9BFD5BD2-BBDC-062A-4698-2EE0DB39C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4945" y="3442850"/>
              <a:ext cx="460267" cy="192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Aleja Bielany - Poczta Polska - nowy punkt Poczty Polskiej - Wrocław - Poczta  Polska">
              <a:extLst>
                <a:ext uri="{FF2B5EF4-FFF2-40B4-BE49-F238E27FC236}">
                  <a16:creationId xmlns:a16="http://schemas.microsoft.com/office/drawing/2014/main" id="{C65AF847-81FF-17BF-8BC4-DC474FD48A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7553" y="3442850"/>
              <a:ext cx="284730" cy="18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0622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8C90D56A-B592-4A9F-BF42-DC2EF8F89762}"/>
              </a:ext>
            </a:extLst>
          </p:cNvPr>
          <p:cNvSpPr txBox="1">
            <a:spLocks/>
          </p:cNvSpPr>
          <p:nvPr/>
        </p:nvSpPr>
        <p:spPr>
          <a:xfrm>
            <a:off x="1055688" y="477139"/>
            <a:ext cx="9926216" cy="582164"/>
          </a:xfrm>
          <a:prstGeom prst="rect">
            <a:avLst/>
          </a:prstGeom>
        </p:spPr>
        <p:txBody>
          <a:bodyPr/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l-PL" sz="2800" b="1">
                <a:solidFill>
                  <a:srgbClr val="684356"/>
                </a:solidFill>
              </a:rPr>
              <a:t>DL PIANO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D4C2A218-F0DE-44DF-8AEB-2EBF30154A0C}"/>
              </a:ext>
            </a:extLst>
          </p:cNvPr>
          <p:cNvSpPr/>
          <p:nvPr/>
        </p:nvSpPr>
        <p:spPr>
          <a:xfrm>
            <a:off x="833377" y="3940732"/>
            <a:ext cx="4955945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05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DL PIANO</a:t>
            </a:r>
          </a:p>
          <a:p>
            <a:pPr algn="r"/>
            <a:r>
              <a:rPr lang="pl-PL" sz="1050" b="1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Stages</a:t>
            </a:r>
            <a:r>
              <a:rPr lang="pl-PL" sz="105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I- II</a:t>
            </a:r>
          </a:p>
          <a:p>
            <a:pPr algn="just"/>
            <a:endParaRPr lang="pl-PL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r"/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Przykład kompleksu biurowo-usługowego realizowanego przez DL Invest </a:t>
            </a:r>
            <a:r>
              <a:rPr lang="pl-PL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Group</a:t>
            </a:r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o powierzchni najmu </a:t>
            </a:r>
            <a:r>
              <a:rPr lang="pl-PL" sz="10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15 700 GLA </a:t>
            </a:r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oraz powierzchni użytkowej ponad </a:t>
            </a:r>
            <a:r>
              <a:rPr lang="pl-PL" sz="10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17.222 m</a:t>
            </a:r>
            <a:r>
              <a:rPr lang="pl-PL" sz="1050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 </a:t>
            </a:r>
            <a:r>
              <a:rPr lang="pl-PL" sz="10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 możliwością rozbudowy  do </a:t>
            </a:r>
            <a:r>
              <a:rPr lang="pl-PL" sz="10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30.000 GLA</a:t>
            </a:r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Kompleks zaspokajający potrzeby dnia codziennego pracownika części biurowej, dzięki rozbudowanej funkcji handlowo-usługowej, na którą składają się przedszkole, siłownia, kantyna oraz liczne punkty handlowe. Doskonała lokalizacja dopasowana do specyfiki regionu z bezkolizyjnym i wielowariantowym dojazdem, oraz rozbudowaną infrastrukturą parkingową stanowi doskonałą odpowiedz na oczekiwania klientów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endParaRPr lang="pl-PL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C9380723-518A-4B5D-8711-1BF15C6764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6603">
            <a:off x="755541" y="890770"/>
            <a:ext cx="5306060" cy="3670851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58CE56E4-CA03-78B7-ED2F-E7339D3A6B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442" y="0"/>
            <a:ext cx="6096557" cy="354113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B130358-5F98-A069-1FAF-0C487469B2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2" t="777" b="-1"/>
          <a:stretch/>
        </p:blipFill>
        <p:spPr>
          <a:xfrm>
            <a:off x="6094886" y="3613150"/>
            <a:ext cx="6097114" cy="324485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9D2A71A-AD8E-FA43-7AF7-B71912FBBD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1322" y="262767"/>
            <a:ext cx="1034200" cy="96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A1896B7-65A7-E67D-621A-FD716EB29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250" y="6197806"/>
            <a:ext cx="835421" cy="9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Travcorp Poland - Overview, Competitors, and Employees | Apollo.io">
            <a:extLst>
              <a:ext uri="{FF2B5EF4-FFF2-40B4-BE49-F238E27FC236}">
                <a16:creationId xmlns:a16="http://schemas.microsoft.com/office/drawing/2014/main" id="{E25DB214-0901-7698-8AB6-CC2EF3E33F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6825" y="6112357"/>
            <a:ext cx="817347" cy="25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Bank Gospodarstwa Krajowego – Wikipedia, wolna encyklopedia">
            <a:extLst>
              <a:ext uri="{FF2B5EF4-FFF2-40B4-BE49-F238E27FC236}">
                <a16:creationId xmlns:a16="http://schemas.microsoft.com/office/drawing/2014/main" id="{F871ADDC-4687-814A-F047-6C13867A4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8128" y="5999222"/>
            <a:ext cx="660782" cy="47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BE60B8-5AB7-F11A-AB87-9D4CCFBA0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65622" y="6165590"/>
            <a:ext cx="787956" cy="15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2D662F3-ABD4-EC06-DC9D-1E3B79D812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2" t="16560" r="1022" b="16560"/>
          <a:stretch/>
        </p:blipFill>
        <p:spPr bwMode="auto">
          <a:xfrm>
            <a:off x="3080498" y="6112357"/>
            <a:ext cx="677925" cy="25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2127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eściokąt 4">
            <a:extLst>
              <a:ext uri="{FF2B5EF4-FFF2-40B4-BE49-F238E27FC236}">
                <a16:creationId xmlns:a16="http://schemas.microsoft.com/office/drawing/2014/main" id="{8CDD4D5B-7396-4BD5-9DA4-C77782DF267A}"/>
              </a:ext>
            </a:extLst>
          </p:cNvPr>
          <p:cNvSpPr/>
          <p:nvPr/>
        </p:nvSpPr>
        <p:spPr>
          <a:xfrm>
            <a:off x="4867274" y="1259487"/>
            <a:ext cx="1781175" cy="15240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8C90D56A-B592-4A9F-BF42-DC2EF8F89762}"/>
              </a:ext>
            </a:extLst>
          </p:cNvPr>
          <p:cNvSpPr txBox="1">
            <a:spLocks/>
          </p:cNvSpPr>
          <p:nvPr/>
        </p:nvSpPr>
        <p:spPr>
          <a:xfrm>
            <a:off x="1055688" y="488677"/>
            <a:ext cx="9926216" cy="582164"/>
          </a:xfrm>
          <a:prstGeom prst="rect">
            <a:avLst/>
          </a:prstGeom>
        </p:spPr>
        <p:txBody>
          <a:bodyPr/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l-PL" sz="2800" b="1">
                <a:solidFill>
                  <a:srgbClr val="684356"/>
                </a:solidFill>
              </a:rPr>
              <a:t>DL TOWER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E401482-A4F9-42F3-AA6C-5D03DE0649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4596" y="1730550"/>
            <a:ext cx="4777401" cy="263985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0704527-3302-4FDA-9A08-2A6080D6EB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3392389"/>
          </a:xfrm>
          <a:prstGeom prst="rect">
            <a:avLst/>
          </a:prstGeom>
        </p:spPr>
      </p:pic>
      <p:pic>
        <p:nvPicPr>
          <p:cNvPr id="4" name="Obraz 3" descr="Obraz zawierający niebo, zewnętrzne, podróżowanie, bujny&#10;&#10;Opis wygenerowany automatycznie">
            <a:extLst>
              <a:ext uri="{FF2B5EF4-FFF2-40B4-BE49-F238E27FC236}">
                <a16:creationId xmlns:a16="http://schemas.microsoft.com/office/drawing/2014/main" id="{BF125EFE-2DED-0907-28D2-61D19C00DF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1" b="-2112"/>
          <a:stretch/>
        </p:blipFill>
        <p:spPr>
          <a:xfrm>
            <a:off x="6096000" y="3465613"/>
            <a:ext cx="6096000" cy="3470536"/>
          </a:xfrm>
          <a:prstGeom prst="rect">
            <a:avLst/>
          </a:prstGeom>
        </p:spPr>
      </p:pic>
      <p:pic>
        <p:nvPicPr>
          <p:cNvPr id="2" name="Obraz 1" descr="Obraz zawierający tekst, Czcionka, Grafika, projekt graficzny&#10;&#10;Opis wygenerowany automatycznie">
            <a:extLst>
              <a:ext uri="{FF2B5EF4-FFF2-40B4-BE49-F238E27FC236}">
                <a16:creationId xmlns:a16="http://schemas.microsoft.com/office/drawing/2014/main" id="{ABC83D3C-9115-47B2-C3EC-8E9C0F675C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9974" y="229085"/>
            <a:ext cx="1031563" cy="95044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3A41151-61A3-E013-9E93-E305C3C262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7497" y="193051"/>
            <a:ext cx="975832" cy="915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Dla miłośników kolei - PKP CARGO - Home | Facebook">
            <a:extLst>
              <a:ext uri="{FF2B5EF4-FFF2-40B4-BE49-F238E27FC236}">
                <a16:creationId xmlns:a16="http://schemas.microsoft.com/office/drawing/2014/main" id="{F5DFE284-188C-B33A-2C36-99C0327FEC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67" t="23289" r="3422" b="19880"/>
          <a:stretch/>
        </p:blipFill>
        <p:spPr bwMode="auto">
          <a:xfrm>
            <a:off x="1144596" y="4286097"/>
            <a:ext cx="1285656" cy="82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2C246847-0207-5A25-7134-EB3446AE86DF}"/>
              </a:ext>
            </a:extLst>
          </p:cNvPr>
          <p:cNvSpPr/>
          <p:nvPr/>
        </p:nvSpPr>
        <p:spPr>
          <a:xfrm>
            <a:off x="1251306" y="5030109"/>
            <a:ext cx="4670691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05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DL TOWER</a:t>
            </a:r>
          </a:p>
          <a:p>
            <a:pPr algn="r"/>
            <a:r>
              <a:rPr lang="pl-PL" sz="105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Etapy II-IV</a:t>
            </a:r>
          </a:p>
          <a:p>
            <a:pPr algn="r"/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Projekt nabyty w ramach restrukturyzacji, na który składa się istniejący obiekt, który po restrukturyzacji osiągnął (z 12%) blisko 100% poziom wynajęcia </a:t>
            </a:r>
            <a:b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(DL Atrium) oraz bank ziemi, na którym realizowany jest kolejny etap projektu </a:t>
            </a:r>
            <a:b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DL Tower, w ramach kompleksu biurowo-usługowego znajdującego się w centrum Katowic. Docelowo powierzchnia kompleksu wyniesie ponad </a:t>
            </a:r>
            <a:r>
              <a:rPr lang="pl-PL" sz="10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45.000 GLA.</a:t>
            </a:r>
          </a:p>
        </p:txBody>
      </p:sp>
    </p:spTree>
    <p:extLst>
      <p:ext uri="{BB962C8B-B14F-4D97-AF65-F5344CB8AC3E}">
        <p14:creationId xmlns:p14="http://schemas.microsoft.com/office/powerpoint/2010/main" val="24039983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Obraz zawierający na wolnym powietrzu, drzewo, niebo, trawa&#10;&#10;Opis wygenerowany automatycznie">
            <a:extLst>
              <a:ext uri="{FF2B5EF4-FFF2-40B4-BE49-F238E27FC236}">
                <a16:creationId xmlns:a16="http://schemas.microsoft.com/office/drawing/2014/main" id="{6F7E6849-8A27-4F14-C64F-012A721AB8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689" y="0"/>
            <a:ext cx="11136312" cy="6875002"/>
          </a:xfrm>
          <a:prstGeom prst="rect">
            <a:avLst/>
          </a:prstGeom>
        </p:spPr>
      </p:pic>
      <p:sp>
        <p:nvSpPr>
          <p:cNvPr id="2" name="Schemat blokowy: proces alternatywny 1">
            <a:extLst>
              <a:ext uri="{FF2B5EF4-FFF2-40B4-BE49-F238E27FC236}">
                <a16:creationId xmlns:a16="http://schemas.microsoft.com/office/drawing/2014/main" id="{062B282F-6B85-E8B5-6C15-E3B9D14C9D00}"/>
              </a:ext>
            </a:extLst>
          </p:cNvPr>
          <p:cNvSpPr/>
          <p:nvPr/>
        </p:nvSpPr>
        <p:spPr>
          <a:xfrm>
            <a:off x="874713" y="5408171"/>
            <a:ext cx="4266404" cy="789712"/>
          </a:xfrm>
          <a:prstGeom prst="flowChartAlternateProcess">
            <a:avLst/>
          </a:prstGeom>
          <a:solidFill>
            <a:srgbClr val="633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200" b="1">
                <a:solidFill>
                  <a:schemeClr val="bg1"/>
                </a:solidFill>
              </a:rPr>
              <a:t>DL TOWER I</a:t>
            </a:r>
            <a:endParaRPr lang="pl-PL" sz="3200">
              <a:solidFill>
                <a:schemeClr val="bg1"/>
              </a:solidFill>
            </a:endParaRPr>
          </a:p>
        </p:txBody>
      </p:sp>
      <p:pic>
        <p:nvPicPr>
          <p:cNvPr id="6" name="Obraz 5" descr="Obraz zawierający tekst, Czcionka, Grafika, projekt graficzny&#10;&#10;Opis wygenerowany automatycznie">
            <a:extLst>
              <a:ext uri="{FF2B5EF4-FFF2-40B4-BE49-F238E27FC236}">
                <a16:creationId xmlns:a16="http://schemas.microsoft.com/office/drawing/2014/main" id="{E5B020C1-1B7B-3DFF-D90A-FB043B6893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8597" y="5079040"/>
            <a:ext cx="1538514" cy="1417537"/>
          </a:xfrm>
          <a:prstGeom prst="rect">
            <a:avLst/>
          </a:prstGeom>
        </p:spPr>
      </p:pic>
      <p:pic>
        <p:nvPicPr>
          <p:cNvPr id="9" name="Picture 2" descr="BREEAM – PLGBC">
            <a:extLst>
              <a:ext uri="{FF2B5EF4-FFF2-40B4-BE49-F238E27FC236}">
                <a16:creationId xmlns:a16="http://schemas.microsoft.com/office/drawing/2014/main" id="{B809DAD1-8F71-BE42-2EEA-C20823FDD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6793" y="404199"/>
            <a:ext cx="2120093" cy="73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chemat blokowy: proces alternatywny 12">
            <a:extLst>
              <a:ext uri="{FF2B5EF4-FFF2-40B4-BE49-F238E27FC236}">
                <a16:creationId xmlns:a16="http://schemas.microsoft.com/office/drawing/2014/main" id="{43715743-BC65-3D79-065C-D0A694CBC982}"/>
              </a:ext>
            </a:extLst>
          </p:cNvPr>
          <p:cNvSpPr/>
          <p:nvPr/>
        </p:nvSpPr>
        <p:spPr>
          <a:xfrm>
            <a:off x="6497603" y="169089"/>
            <a:ext cx="2583680" cy="1011089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GŁÓWNY NAJEMCA</a:t>
            </a:r>
            <a:endParaRPr lang="pl-PL" sz="1600" dirty="0">
              <a:solidFill>
                <a:schemeClr val="tx1"/>
              </a:solidFill>
            </a:endParaRPr>
          </a:p>
        </p:txBody>
      </p:sp>
      <p:pic>
        <p:nvPicPr>
          <p:cNvPr id="4" name="Obraz 3" descr="Obraz zawierający tekst, zrzut ekranu, Grafika, Czcionka&#10;&#10;Opis wygenerowany automatycznie">
            <a:extLst>
              <a:ext uri="{FF2B5EF4-FFF2-40B4-BE49-F238E27FC236}">
                <a16:creationId xmlns:a16="http://schemas.microsoft.com/office/drawing/2014/main" id="{69BD1EFB-4F0A-DE36-D29C-5CFD2BE3AF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24" b="40990"/>
          <a:stretch/>
        </p:blipFill>
        <p:spPr>
          <a:xfrm>
            <a:off x="8906194" y="404199"/>
            <a:ext cx="2990578" cy="54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0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eściokąt 4">
            <a:extLst>
              <a:ext uri="{FF2B5EF4-FFF2-40B4-BE49-F238E27FC236}">
                <a16:creationId xmlns:a16="http://schemas.microsoft.com/office/drawing/2014/main" id="{8CDD4D5B-7396-4BD5-9DA4-C77782DF267A}"/>
              </a:ext>
            </a:extLst>
          </p:cNvPr>
          <p:cNvSpPr/>
          <p:nvPr/>
        </p:nvSpPr>
        <p:spPr>
          <a:xfrm>
            <a:off x="4867274" y="1259487"/>
            <a:ext cx="1781175" cy="15240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8C90D56A-B592-4A9F-BF42-DC2EF8F89762}"/>
              </a:ext>
            </a:extLst>
          </p:cNvPr>
          <p:cNvSpPr txBox="1">
            <a:spLocks/>
          </p:cNvSpPr>
          <p:nvPr/>
        </p:nvSpPr>
        <p:spPr>
          <a:xfrm>
            <a:off x="1127125" y="421742"/>
            <a:ext cx="9926216" cy="582164"/>
          </a:xfrm>
          <a:prstGeom prst="rect">
            <a:avLst/>
          </a:prstGeom>
        </p:spPr>
        <p:txBody>
          <a:bodyPr/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l-PL" sz="2800" b="1">
                <a:solidFill>
                  <a:srgbClr val="684356"/>
                </a:solidFill>
              </a:rPr>
              <a:t>DL VINTAGE POST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D4C2A218-F0DE-44DF-8AEB-2EBF30154A0C}"/>
              </a:ext>
            </a:extLst>
          </p:cNvPr>
          <p:cNvSpPr/>
          <p:nvPr/>
        </p:nvSpPr>
        <p:spPr>
          <a:xfrm>
            <a:off x="1019355" y="4906015"/>
            <a:ext cx="47385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05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DL VINTAGE POST</a:t>
            </a:r>
          </a:p>
          <a:p>
            <a:pPr algn="r"/>
            <a:endParaRPr lang="pl-PL" sz="105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r"/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Przykład zakończonej z sukcesem restrukturyzacji nieruchomości, połączonej </a:t>
            </a:r>
            <a:b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 rewitalizacją unikatowego obiektu historycznego byłej poczty głównej w Gliwicach na cele biurowo-usługowe o powierzchni najmu </a:t>
            </a:r>
            <a:r>
              <a:rPr lang="pl-PL" sz="10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6.700</a:t>
            </a:r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l-PL" sz="10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</a:t>
            </a:r>
            <a:r>
              <a:rPr lang="pl-PL" sz="1050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oraz powierzchni użytkowej ponad </a:t>
            </a:r>
            <a:r>
              <a:rPr lang="pl-PL" sz="10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8.800 m</a:t>
            </a:r>
            <a:r>
              <a:rPr lang="pl-PL" sz="1050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pl-PL" sz="1050" b="1" baseline="3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r"/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Budynek po zmianie funkcjonalności obiektu, został poddany procesowi komercjalizacji, którego efektem był pełen wynajem budynku.</a:t>
            </a:r>
            <a:endParaRPr lang="pl-PL" sz="1050" b="1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C7732D49-B8D5-41DE-A157-7BA2E2EC06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9618" y="0"/>
            <a:ext cx="6085523" cy="4528530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79F91A18-6C88-42C1-98A1-BFDAE3EB7C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927" y="1335687"/>
            <a:ext cx="4323933" cy="3383808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7AE2B9D6-96A6-BF78-9668-F657342F2C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383" y="4591904"/>
            <a:ext cx="6085523" cy="236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856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52B0CEC7-B8AA-6E29-E92F-984850B42FE9}"/>
              </a:ext>
            </a:extLst>
          </p:cNvPr>
          <p:cNvSpPr/>
          <p:nvPr/>
        </p:nvSpPr>
        <p:spPr>
          <a:xfrm>
            <a:off x="8379104" y="4961889"/>
            <a:ext cx="3200278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Bank Gospodarstwa Krajowego – polski bank państwowy, jedyny tego rodzaju podmiot w Polsce należący do Skarbu Państwa. Został powołany ustawą do wspierania rządowych programów społeczno-gospodarczych oraz programów samorządności lokalnej i rozwoju regionalnego.</a:t>
            </a:r>
            <a:endParaRPr lang="pl-PL" sz="8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sz="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Bank Gospodarstwa Krajowego wybrał jako swoją lokalizację  w obiekcie biurowym</a:t>
            </a:r>
            <a:r>
              <a:rPr lang="pl-PL" sz="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DL Piano w Katowicach. </a:t>
            </a:r>
            <a:endParaRPr lang="pl-PL" sz="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B5B74FC8-A525-8DFD-643C-E0F8799126C8}"/>
              </a:ext>
            </a:extLst>
          </p:cNvPr>
          <p:cNvSpPr txBox="1">
            <a:spLocks/>
          </p:cNvSpPr>
          <p:nvPr/>
        </p:nvSpPr>
        <p:spPr>
          <a:xfrm>
            <a:off x="1088362" y="4961889"/>
            <a:ext cx="3169177" cy="24740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pl-PL" sz="800" err="1">
                <a:solidFill>
                  <a:schemeClr val="bg1"/>
                </a:solidFill>
              </a:rPr>
              <a:t>ista</a:t>
            </a:r>
            <a:r>
              <a:rPr lang="pl-PL" sz="800">
                <a:solidFill>
                  <a:schemeClr val="bg1"/>
                </a:solidFill>
              </a:rPr>
              <a:t> </a:t>
            </a:r>
            <a:r>
              <a:rPr lang="pl-PL" sz="800" err="1">
                <a:solidFill>
                  <a:schemeClr val="bg1"/>
                </a:solidFill>
              </a:rPr>
              <a:t>Shared</a:t>
            </a:r>
            <a:r>
              <a:rPr lang="pl-PL" sz="800">
                <a:solidFill>
                  <a:schemeClr val="bg1"/>
                </a:solidFill>
              </a:rPr>
              <a:t> Services Polska (</a:t>
            </a:r>
            <a:r>
              <a:rPr lang="pl-PL" sz="800" err="1">
                <a:solidFill>
                  <a:schemeClr val="bg1"/>
                </a:solidFill>
              </a:rPr>
              <a:t>iSS</a:t>
            </a:r>
            <a:r>
              <a:rPr lang="pl-PL" sz="800">
                <a:solidFill>
                  <a:schemeClr val="bg1"/>
                </a:solidFill>
              </a:rPr>
              <a:t>) jest nowoczesnym centrum outsourcingowym, prowadzącym działalność dla Grupy </a:t>
            </a:r>
            <a:r>
              <a:rPr lang="pl-PL" sz="800" err="1">
                <a:solidFill>
                  <a:schemeClr val="bg1"/>
                </a:solidFill>
              </a:rPr>
              <a:t>ista</a:t>
            </a:r>
            <a:r>
              <a:rPr lang="pl-PL" sz="800">
                <a:solidFill>
                  <a:schemeClr val="bg1"/>
                </a:solidFill>
              </a:rPr>
              <a:t> w  trzech głównych obszarach kompetencyjnych: Rozliczeniach, świadcząc usługi rozliczania kosztów indywidualnego zużycia ciepła, wody oraz innych mediów dla klientów w Polsce i na świecie. Księgowości oferując usługi księgowe dla wewnętrznych spółek Grupy </a:t>
            </a:r>
            <a:r>
              <a:rPr lang="pl-PL" sz="800" err="1">
                <a:solidFill>
                  <a:schemeClr val="bg1"/>
                </a:solidFill>
              </a:rPr>
              <a:t>ista</a:t>
            </a:r>
            <a:r>
              <a:rPr lang="pl-PL" sz="800">
                <a:solidFill>
                  <a:schemeClr val="bg1"/>
                </a:solidFill>
              </a:rPr>
              <a:t>, oraz IT rozwijając i administrując wewnętrzne systemy informatyczne.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pl-PL" sz="800" err="1">
                <a:solidFill>
                  <a:schemeClr val="bg1"/>
                </a:solidFill>
              </a:rPr>
              <a:t>iSS</a:t>
            </a:r>
            <a:r>
              <a:rPr lang="pl-PL" sz="800">
                <a:solidFill>
                  <a:schemeClr val="bg1"/>
                </a:solidFill>
              </a:rPr>
              <a:t> wybrało jako swoją lokalizację w Gliwicach najnowszy projekt DL Invest Group DL </a:t>
            </a:r>
            <a:r>
              <a:rPr lang="pl-PL" sz="800" err="1">
                <a:solidFill>
                  <a:schemeClr val="bg1"/>
                </a:solidFill>
              </a:rPr>
              <a:t>Prime</a:t>
            </a:r>
            <a:r>
              <a:rPr lang="pl-PL" sz="800">
                <a:solidFill>
                  <a:schemeClr val="bg1"/>
                </a:solidFill>
              </a:rPr>
              <a:t>  podpisując umowę o docelowej powierzchni najmu prawie 7.800 m</a:t>
            </a:r>
            <a:r>
              <a:rPr lang="pl-PL" sz="800" baseline="30000">
                <a:solidFill>
                  <a:schemeClr val="bg1"/>
                </a:solidFill>
              </a:rPr>
              <a:t>2</a:t>
            </a:r>
            <a:r>
              <a:rPr lang="pl-PL" sz="800">
                <a:solidFill>
                  <a:schemeClr val="bg1"/>
                </a:solidFill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100"/>
              </a:spcBef>
              <a:buNone/>
              <a:defRPr/>
            </a:pPr>
            <a:endParaRPr lang="pl-PL" sz="800">
              <a:solidFill>
                <a:schemeClr val="bg1"/>
              </a:solidFill>
            </a:endParaRPr>
          </a:p>
        </p:txBody>
      </p:sp>
      <p:sp>
        <p:nvSpPr>
          <p:cNvPr id="15" name="Symbol zastępczy zawartości 2">
            <a:extLst>
              <a:ext uri="{FF2B5EF4-FFF2-40B4-BE49-F238E27FC236}">
                <a16:creationId xmlns:a16="http://schemas.microsoft.com/office/drawing/2014/main" id="{FC37E039-90DC-1B24-1644-88380F5B7C3A}"/>
              </a:ext>
            </a:extLst>
          </p:cNvPr>
          <p:cNvSpPr txBox="1">
            <a:spLocks/>
          </p:cNvSpPr>
          <p:nvPr/>
        </p:nvSpPr>
        <p:spPr>
          <a:xfrm>
            <a:off x="4769257" y="4961889"/>
            <a:ext cx="3266212" cy="19275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Firma Rossmann Supermarkety Drogeryjne Polska to jedna z największych sieci drogeryjnych w Europie, z którą DL Invest Group współpracuje od ok. 10 lat. Rossmann jest przykładem wymagającego Najemcy, zarówno względem korzyści wynikających z lokalizacji nieruchomości, jakości obsługi, jak i standardu nieruchomości.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Długoletnia współpraca między stronami jest efektem elastyczności DL Invest Group, profesjonalizmu oraz odpowiedzialnego podejścia do prowadzonej działalności.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083E4A2C-9991-4B4C-8582-6257FAD0CD3C}"/>
              </a:ext>
            </a:extLst>
          </p:cNvPr>
          <p:cNvSpPr txBox="1">
            <a:spLocks/>
          </p:cNvSpPr>
          <p:nvPr/>
        </p:nvSpPr>
        <p:spPr>
          <a:xfrm>
            <a:off x="1055688" y="481888"/>
            <a:ext cx="9926216" cy="582164"/>
          </a:xfrm>
          <a:prstGeom prst="rect">
            <a:avLst/>
          </a:prstGeom>
        </p:spPr>
        <p:txBody>
          <a:bodyPr/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l-PL" sz="2800" b="1">
                <a:solidFill>
                  <a:srgbClr val="684356"/>
                </a:solidFill>
              </a:rPr>
              <a:t>REFERENCES</a:t>
            </a:r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D0A9B017-9A89-DF37-662C-60F64FC96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l-PL" sz="3200" b="1"/>
              <a:t>REFERENCJE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E20EFA7-EA97-1847-9432-44AC53CDC4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556" y="1376127"/>
            <a:ext cx="2426748" cy="3434156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C236A0E-DF28-237C-57F8-BF4C00BFE0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7345" y="1376127"/>
            <a:ext cx="2383665" cy="3434156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07A0306-24B6-7338-7D17-C9BD72862FB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674" y="1376127"/>
            <a:ext cx="2428000" cy="3434156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792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23">
            <a:extLst>
              <a:ext uri="{FF2B5EF4-FFF2-40B4-BE49-F238E27FC236}">
                <a16:creationId xmlns:a16="http://schemas.microsoft.com/office/drawing/2014/main" id="{DFD8436C-3AB4-6515-4D3B-B852416135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16" t="22209" r="32672" b="27158"/>
          <a:stretch/>
        </p:blipFill>
        <p:spPr>
          <a:xfrm>
            <a:off x="1195614" y="4349137"/>
            <a:ext cx="3373268" cy="1850699"/>
          </a:xfrm>
          <a:prstGeom prst="rect">
            <a:avLst/>
          </a:prstGeom>
        </p:spPr>
      </p:pic>
      <p:pic>
        <p:nvPicPr>
          <p:cNvPr id="20" name="Obraz 19" descr="Obraz zawierający drzewo, Urbanistyka, Fotografia lotnicza, na wolnym powietrzu&#10;&#10;Opis wygenerowany automatycznie">
            <a:extLst>
              <a:ext uri="{FF2B5EF4-FFF2-40B4-BE49-F238E27FC236}">
                <a16:creationId xmlns:a16="http://schemas.microsoft.com/office/drawing/2014/main" id="{7DB4DA6B-F6B6-8C57-AB06-421AE34209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9"/>
          <a:stretch/>
        </p:blipFill>
        <p:spPr>
          <a:xfrm>
            <a:off x="4486856" y="4349137"/>
            <a:ext cx="3808434" cy="1850698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92FAAB65-3346-57A2-15C1-59FA52476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5290" y="4349137"/>
            <a:ext cx="3291242" cy="182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eściokąt 4">
            <a:extLst>
              <a:ext uri="{FF2B5EF4-FFF2-40B4-BE49-F238E27FC236}">
                <a16:creationId xmlns:a16="http://schemas.microsoft.com/office/drawing/2014/main" id="{8CDD4D5B-7396-4BD5-9DA4-C77782DF267A}"/>
              </a:ext>
            </a:extLst>
          </p:cNvPr>
          <p:cNvSpPr/>
          <p:nvPr/>
        </p:nvSpPr>
        <p:spPr>
          <a:xfrm>
            <a:off x="4867274" y="1259487"/>
            <a:ext cx="1781175" cy="15240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6E52AE1D-728F-417B-9632-D374253E89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143248"/>
              </p:ext>
            </p:extLst>
          </p:nvPr>
        </p:nvGraphicFramePr>
        <p:xfrm>
          <a:off x="1179570" y="1413996"/>
          <a:ext cx="10406961" cy="2123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0968">
                  <a:extLst>
                    <a:ext uri="{9D8B030D-6E8A-4147-A177-3AD203B41FA5}">
                      <a16:colId xmlns:a16="http://schemas.microsoft.com/office/drawing/2014/main" val="1873810992"/>
                    </a:ext>
                  </a:extLst>
                </a:gridCol>
                <a:gridCol w="3274360">
                  <a:extLst>
                    <a:ext uri="{9D8B030D-6E8A-4147-A177-3AD203B41FA5}">
                      <a16:colId xmlns:a16="http://schemas.microsoft.com/office/drawing/2014/main" val="632649939"/>
                    </a:ext>
                  </a:extLst>
                </a:gridCol>
                <a:gridCol w="3431633">
                  <a:extLst>
                    <a:ext uri="{9D8B030D-6E8A-4147-A177-3AD203B41FA5}">
                      <a16:colId xmlns:a16="http://schemas.microsoft.com/office/drawing/2014/main" val="1799555125"/>
                    </a:ext>
                  </a:extLst>
                </a:gridCol>
              </a:tblGrid>
              <a:tr h="426791">
                <a:tc>
                  <a:txBody>
                    <a:bodyPr/>
                    <a:lstStyle/>
                    <a:p>
                      <a:r>
                        <a:rPr lang="pl-PL" sz="1000">
                          <a:solidFill>
                            <a:schemeClr val="bg1"/>
                          </a:solidFill>
                        </a:rPr>
                        <a:t>PROJEKT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GLA (</a:t>
                      </a:r>
                      <a:r>
                        <a:rPr lang="pl-PL" sz="100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mkw</a:t>
                      </a:r>
                      <a:r>
                        <a:rPr lang="pl-PL" sz="1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0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STATUS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359765"/>
                  </a:ext>
                </a:extLst>
              </a:tr>
              <a:tr h="424154">
                <a:tc>
                  <a:txBody>
                    <a:bodyPr/>
                    <a:lstStyle/>
                    <a:p>
                      <a:pPr marL="182563" indent="0" algn="l" fontAlgn="b"/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DL  TOWER II - KATOWICE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100" b="0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13 488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PLANNED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995765"/>
                  </a:ext>
                </a:extLst>
              </a:tr>
              <a:tr h="424154">
                <a:tc>
                  <a:txBody>
                    <a:bodyPr/>
                    <a:lstStyle/>
                    <a:p>
                      <a:pPr marL="182563" indent="0" algn="l" fontAlgn="b"/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DL PRIME II - GLIWICE</a:t>
                      </a:r>
                    </a:p>
                  </a:txBody>
                  <a:tcPr marL="9525" marR="9525" marT="9525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100" b="0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28 323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PLANNED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047600"/>
                  </a:ext>
                </a:extLst>
              </a:tr>
              <a:tr h="424154">
                <a:tc>
                  <a:txBody>
                    <a:bodyPr/>
                    <a:lstStyle/>
                    <a:p>
                      <a:pPr marL="182563" indent="0" algn="l" fontAlgn="b"/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DL PIANO II - KATOWICE</a:t>
                      </a:r>
                    </a:p>
                  </a:txBody>
                  <a:tcPr marL="9525" marR="9525" marT="9525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100" b="0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10 498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PLANNED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651121"/>
                  </a:ext>
                </a:extLst>
              </a:tr>
              <a:tr h="424154">
                <a:tc>
                  <a:txBody>
                    <a:bodyPr/>
                    <a:lstStyle/>
                    <a:p>
                      <a:pPr marL="182563" indent="0" algn="l" fontAlgn="b"/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DL NADODRZE - WROCŁAW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100" b="0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12 832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PLANNED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448015"/>
                  </a:ext>
                </a:extLst>
              </a:tr>
            </a:tbl>
          </a:graphicData>
        </a:graphic>
      </p:graphicFrame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4E7B23F-0425-CFE2-8665-BF22FBB8A3EB}"/>
              </a:ext>
            </a:extLst>
          </p:cNvPr>
          <p:cNvSpPr txBox="1"/>
          <p:nvPr/>
        </p:nvSpPr>
        <p:spPr>
          <a:xfrm>
            <a:off x="1179570" y="3797076"/>
            <a:ext cx="10406961" cy="292388"/>
          </a:xfrm>
          <a:prstGeom prst="rect">
            <a:avLst/>
          </a:prstGeom>
          <a:solidFill>
            <a:srgbClr val="633F53"/>
          </a:solidFill>
        </p:spPr>
        <p:txBody>
          <a:bodyPr wrap="square">
            <a:spAutoFit/>
          </a:bodyPr>
          <a:lstStyle/>
          <a:p>
            <a:r>
              <a:rPr lang="pl-PL" sz="1300">
                <a:solidFill>
                  <a:schemeClr val="bg1"/>
                </a:solidFill>
              </a:rPr>
              <a:t>Grupa nie buduje projektów spekulacyjnych. Obiekty powstaną dopiero po podpisaniu umowy </a:t>
            </a:r>
            <a:r>
              <a:rPr lang="pl-PL" sz="1300" err="1">
                <a:solidFill>
                  <a:schemeClr val="bg1"/>
                </a:solidFill>
              </a:rPr>
              <a:t>przednajmu</a:t>
            </a:r>
            <a:r>
              <a:rPr lang="pl-PL" sz="1300">
                <a:solidFill>
                  <a:schemeClr val="bg1"/>
                </a:solidFill>
              </a:rPr>
              <a:t> i uzyskaniu finansowania.</a:t>
            </a:r>
            <a:endParaRPr lang="en-GB" sz="1300">
              <a:solidFill>
                <a:schemeClr val="bg1"/>
              </a:solidFill>
            </a:endParaRPr>
          </a:p>
        </p:txBody>
      </p:sp>
      <p:sp>
        <p:nvSpPr>
          <p:cNvPr id="13" name="Tytuł 12">
            <a:extLst>
              <a:ext uri="{FF2B5EF4-FFF2-40B4-BE49-F238E27FC236}">
                <a16:creationId xmlns:a16="http://schemas.microsoft.com/office/drawing/2014/main" id="{967D4742-440A-370E-D678-0CE75D22D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150" y="494587"/>
            <a:ext cx="8453799" cy="523871"/>
          </a:xfrm>
        </p:spPr>
        <p:txBody>
          <a:bodyPr>
            <a:normAutofit fontScale="90000"/>
          </a:bodyPr>
          <a:lstStyle/>
          <a:p>
            <a:r>
              <a:rPr lang="pl-PL"/>
              <a:t>OBIEKTY BIUROWE – W REALIZACJI</a:t>
            </a:r>
          </a:p>
        </p:txBody>
      </p:sp>
    </p:spTree>
    <p:extLst>
      <p:ext uri="{BB962C8B-B14F-4D97-AF65-F5344CB8AC3E}">
        <p14:creationId xmlns:p14="http://schemas.microsoft.com/office/powerpoint/2010/main" val="40960199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BB65DCA-BAFF-51ED-45B3-90A0E959BD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681"/>
          <a:stretch/>
        </p:blipFill>
        <p:spPr bwMode="auto">
          <a:xfrm>
            <a:off x="1059167" y="0"/>
            <a:ext cx="11132833" cy="685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0D9DE81B-3524-40A9-8C7F-A02C503B2E22}"/>
              </a:ext>
            </a:extLst>
          </p:cNvPr>
          <p:cNvCxnSpPr>
            <a:cxnSpLocks/>
            <a:endCxn id="7" idx="3"/>
          </p:cNvCxnSpPr>
          <p:nvPr/>
        </p:nvCxnSpPr>
        <p:spPr>
          <a:xfrm flipH="1">
            <a:off x="4780345" y="913128"/>
            <a:ext cx="4166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CB6AF505-43AD-4F59-9D42-260F09524353}"/>
              </a:ext>
            </a:extLst>
          </p:cNvPr>
          <p:cNvSpPr/>
          <p:nvPr/>
        </p:nvSpPr>
        <p:spPr>
          <a:xfrm>
            <a:off x="3449256" y="4661366"/>
            <a:ext cx="2784064" cy="63513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rgbClr val="633F53"/>
                </a:solidFill>
              </a:rPr>
              <a:t>OBIEKTY TYPU MIXED USE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37269282-B137-40FE-8F58-96F086D22BBE}"/>
              </a:ext>
            </a:extLst>
          </p:cNvPr>
          <p:cNvCxnSpPr>
            <a:cxnSpLocks/>
          </p:cNvCxnSpPr>
          <p:nvPr/>
        </p:nvCxnSpPr>
        <p:spPr>
          <a:xfrm flipH="1">
            <a:off x="6233320" y="3634973"/>
            <a:ext cx="1005522" cy="13439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854D0C7F-CB46-4BC3-80A7-0F04524A09A1}"/>
              </a:ext>
            </a:extLst>
          </p:cNvPr>
          <p:cNvCxnSpPr>
            <a:cxnSpLocks/>
          </p:cNvCxnSpPr>
          <p:nvPr/>
        </p:nvCxnSpPr>
        <p:spPr>
          <a:xfrm>
            <a:off x="5105400" y="2816638"/>
            <a:ext cx="1127920" cy="216229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>
            <a:extLst>
              <a:ext uri="{FF2B5EF4-FFF2-40B4-BE49-F238E27FC236}">
                <a16:creationId xmlns:a16="http://schemas.microsoft.com/office/drawing/2014/main" id="{218314E2-54A8-4AE5-A047-38163EC69387}"/>
              </a:ext>
            </a:extLst>
          </p:cNvPr>
          <p:cNvCxnSpPr>
            <a:cxnSpLocks/>
          </p:cNvCxnSpPr>
          <p:nvPr/>
        </p:nvCxnSpPr>
        <p:spPr>
          <a:xfrm flipH="1">
            <a:off x="6233320" y="3104872"/>
            <a:ext cx="2468720" cy="187406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chemat blokowy: proces alternatywny 1">
            <a:extLst>
              <a:ext uri="{FF2B5EF4-FFF2-40B4-BE49-F238E27FC236}">
                <a16:creationId xmlns:a16="http://schemas.microsoft.com/office/drawing/2014/main" id="{992D7920-4997-69A6-3601-C31B1EE2C897}"/>
              </a:ext>
            </a:extLst>
          </p:cNvPr>
          <p:cNvSpPr/>
          <p:nvPr/>
        </p:nvSpPr>
        <p:spPr>
          <a:xfrm>
            <a:off x="874713" y="5679891"/>
            <a:ext cx="4534073" cy="789712"/>
          </a:xfrm>
          <a:prstGeom prst="flowChartAlternateProcess">
            <a:avLst/>
          </a:prstGeom>
          <a:solidFill>
            <a:srgbClr val="633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>
                <a:solidFill>
                  <a:schemeClr val="bg1"/>
                </a:solidFill>
              </a:rPr>
              <a:t>DL TOWER </a:t>
            </a:r>
            <a:r>
              <a:rPr lang="pl-PL" sz="3200">
                <a:solidFill>
                  <a:schemeClr val="bg1"/>
                </a:solidFill>
              </a:rPr>
              <a:t>EKSPANSJA</a:t>
            </a:r>
          </a:p>
        </p:txBody>
      </p: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D36926CD-715E-4BC0-B6C2-7A91D3340805}"/>
              </a:ext>
            </a:extLst>
          </p:cNvPr>
          <p:cNvSpPr/>
          <p:nvPr/>
        </p:nvSpPr>
        <p:spPr>
          <a:xfrm>
            <a:off x="2224649" y="595561"/>
            <a:ext cx="2555696" cy="63513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rgbClr val="633F53"/>
                </a:solidFill>
              </a:rPr>
              <a:t>OBIEKT MIESZKANIOWY</a:t>
            </a:r>
          </a:p>
        </p:txBody>
      </p:sp>
    </p:spTree>
    <p:extLst>
      <p:ext uri="{BB962C8B-B14F-4D97-AF65-F5344CB8AC3E}">
        <p14:creationId xmlns:p14="http://schemas.microsoft.com/office/powerpoint/2010/main" val="34211037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C9D83410-C1FD-41FC-B1BB-E399273303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6"/>
          <a:stretch/>
        </p:blipFill>
        <p:spPr>
          <a:xfrm>
            <a:off x="1055688" y="-6612"/>
            <a:ext cx="11339959" cy="6858000"/>
          </a:xfrm>
          <a:prstGeom prst="rect">
            <a:avLst/>
          </a:prstGeom>
        </p:spPr>
      </p:pic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CD3B48B3-D1E9-4298-A7A2-C09B4FADDFFD}"/>
              </a:ext>
            </a:extLst>
          </p:cNvPr>
          <p:cNvCxnSpPr>
            <a:cxnSpLocks/>
          </p:cNvCxnSpPr>
          <p:nvPr/>
        </p:nvCxnSpPr>
        <p:spPr>
          <a:xfrm flipH="1" flipV="1">
            <a:off x="9108803" y="757466"/>
            <a:ext cx="285799" cy="259754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1C0E4576-1847-4770-8524-1CD1A60784FA}"/>
              </a:ext>
            </a:extLst>
          </p:cNvPr>
          <p:cNvSpPr/>
          <p:nvPr/>
        </p:nvSpPr>
        <p:spPr>
          <a:xfrm>
            <a:off x="9664483" y="1533645"/>
            <a:ext cx="2291787" cy="4977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PRZYSZŁA EKSPANSJA </a:t>
            </a: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473A3650-7BA4-45AD-AF94-8462271FCA05}"/>
              </a:ext>
            </a:extLst>
          </p:cNvPr>
          <p:cNvCxnSpPr>
            <a:cxnSpLocks/>
          </p:cNvCxnSpPr>
          <p:nvPr/>
        </p:nvCxnSpPr>
        <p:spPr>
          <a:xfrm flipV="1">
            <a:off x="10810376" y="2031357"/>
            <a:ext cx="1" cy="1286256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7F159F38-4358-4731-9CA5-A2BA1A49883E}"/>
              </a:ext>
            </a:extLst>
          </p:cNvPr>
          <p:cNvCxnSpPr>
            <a:cxnSpLocks/>
          </p:cNvCxnSpPr>
          <p:nvPr/>
        </p:nvCxnSpPr>
        <p:spPr>
          <a:xfrm flipH="1" flipV="1">
            <a:off x="9108803" y="757466"/>
            <a:ext cx="566263" cy="129877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68FB15A2-1A00-4ED9-A97B-6F5E688F458B}"/>
              </a:ext>
            </a:extLst>
          </p:cNvPr>
          <p:cNvCxnSpPr>
            <a:cxnSpLocks/>
          </p:cNvCxnSpPr>
          <p:nvPr/>
        </p:nvCxnSpPr>
        <p:spPr>
          <a:xfrm flipV="1">
            <a:off x="8605165" y="757466"/>
            <a:ext cx="503638" cy="259754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8D3A66C3-3D6B-4215-9644-84DFCE452044}"/>
              </a:ext>
            </a:extLst>
          </p:cNvPr>
          <p:cNvCxnSpPr>
            <a:cxnSpLocks/>
          </p:cNvCxnSpPr>
          <p:nvPr/>
        </p:nvCxnSpPr>
        <p:spPr>
          <a:xfrm flipH="1" flipV="1">
            <a:off x="4675804" y="785727"/>
            <a:ext cx="1062135" cy="176534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0D09EE78-99DF-415F-81B6-C73FD3689A02}"/>
              </a:ext>
            </a:extLst>
          </p:cNvPr>
          <p:cNvCxnSpPr>
            <a:cxnSpLocks/>
          </p:cNvCxnSpPr>
          <p:nvPr/>
        </p:nvCxnSpPr>
        <p:spPr>
          <a:xfrm flipH="1" flipV="1">
            <a:off x="4675804" y="785727"/>
            <a:ext cx="2571690" cy="1443472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0ECBE5EA-6F82-4418-92CC-9316DA8326BA}"/>
              </a:ext>
            </a:extLst>
          </p:cNvPr>
          <p:cNvCxnSpPr>
            <a:cxnSpLocks/>
          </p:cNvCxnSpPr>
          <p:nvPr/>
        </p:nvCxnSpPr>
        <p:spPr>
          <a:xfrm flipV="1">
            <a:off x="4016415" y="785727"/>
            <a:ext cx="659389" cy="2641644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A001E429-2C0F-48E5-8783-BE3AD17F7994}"/>
              </a:ext>
            </a:extLst>
          </p:cNvPr>
          <p:cNvCxnSpPr>
            <a:cxnSpLocks/>
          </p:cNvCxnSpPr>
          <p:nvPr/>
        </p:nvCxnSpPr>
        <p:spPr>
          <a:xfrm flipV="1">
            <a:off x="9282897" y="2031357"/>
            <a:ext cx="1527480" cy="1770193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E4BFED8D-0513-4316-9A1F-EE15D895BB49}"/>
              </a:ext>
            </a:extLst>
          </p:cNvPr>
          <p:cNvCxnSpPr>
            <a:cxnSpLocks/>
          </p:cNvCxnSpPr>
          <p:nvPr/>
        </p:nvCxnSpPr>
        <p:spPr>
          <a:xfrm flipV="1">
            <a:off x="7697165" y="2031357"/>
            <a:ext cx="3113211" cy="211238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27">
            <a:extLst>
              <a:ext uri="{FF2B5EF4-FFF2-40B4-BE49-F238E27FC236}">
                <a16:creationId xmlns:a16="http://schemas.microsoft.com/office/drawing/2014/main" id="{DECEA6CE-48C3-4A41-B509-2BFC1C4B175A}"/>
              </a:ext>
            </a:extLst>
          </p:cNvPr>
          <p:cNvCxnSpPr>
            <a:cxnSpLocks/>
          </p:cNvCxnSpPr>
          <p:nvPr/>
        </p:nvCxnSpPr>
        <p:spPr>
          <a:xfrm flipH="1" flipV="1">
            <a:off x="4675804" y="785727"/>
            <a:ext cx="441905" cy="230182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prosty 31">
            <a:extLst>
              <a:ext uri="{FF2B5EF4-FFF2-40B4-BE49-F238E27FC236}">
                <a16:creationId xmlns:a16="http://schemas.microsoft.com/office/drawing/2014/main" id="{A5902A25-9C21-4AAA-81C7-7A9A385CE1CD}"/>
              </a:ext>
            </a:extLst>
          </p:cNvPr>
          <p:cNvCxnSpPr>
            <a:cxnSpLocks/>
          </p:cNvCxnSpPr>
          <p:nvPr/>
        </p:nvCxnSpPr>
        <p:spPr>
          <a:xfrm flipH="1" flipV="1">
            <a:off x="4675804" y="785727"/>
            <a:ext cx="3641591" cy="1420831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Łącznik prosty 44">
            <a:extLst>
              <a:ext uri="{FF2B5EF4-FFF2-40B4-BE49-F238E27FC236}">
                <a16:creationId xmlns:a16="http://schemas.microsoft.com/office/drawing/2014/main" id="{683AC97F-D204-4D73-9F5C-76CD86F00B13}"/>
              </a:ext>
            </a:extLst>
          </p:cNvPr>
          <p:cNvCxnSpPr>
            <a:cxnSpLocks/>
          </p:cNvCxnSpPr>
          <p:nvPr/>
        </p:nvCxnSpPr>
        <p:spPr>
          <a:xfrm flipV="1">
            <a:off x="4334785" y="785727"/>
            <a:ext cx="341019" cy="3015823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chemat blokowy: proces alternatywny 2">
            <a:extLst>
              <a:ext uri="{FF2B5EF4-FFF2-40B4-BE49-F238E27FC236}">
                <a16:creationId xmlns:a16="http://schemas.microsoft.com/office/drawing/2014/main" id="{7F3F2B20-4B57-9053-5481-DFB138063EF3}"/>
              </a:ext>
            </a:extLst>
          </p:cNvPr>
          <p:cNvSpPr/>
          <p:nvPr/>
        </p:nvSpPr>
        <p:spPr>
          <a:xfrm>
            <a:off x="874713" y="5677417"/>
            <a:ext cx="4461216" cy="789712"/>
          </a:xfrm>
          <a:prstGeom prst="flowChartAlternateProcess">
            <a:avLst/>
          </a:prstGeom>
          <a:solidFill>
            <a:srgbClr val="633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bg1"/>
                </a:solidFill>
              </a:rPr>
              <a:t>DL PRIME </a:t>
            </a:r>
            <a:r>
              <a:rPr lang="pl-PL" sz="3200" dirty="0">
                <a:solidFill>
                  <a:schemeClr val="bg1"/>
                </a:solidFill>
              </a:rPr>
              <a:t>EKSPANSJA</a:t>
            </a:r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C8FD4287-96F2-4089-9EE8-AA91FB093FAB}"/>
              </a:ext>
            </a:extLst>
          </p:cNvPr>
          <p:cNvSpPr/>
          <p:nvPr/>
        </p:nvSpPr>
        <p:spPr>
          <a:xfrm>
            <a:off x="6774474" y="344946"/>
            <a:ext cx="2615362" cy="4977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OBIEKTY MIESZKANIOWE</a:t>
            </a:r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79F2420F-F0CF-4D6E-A3C9-1EAF02ED2285}"/>
              </a:ext>
            </a:extLst>
          </p:cNvPr>
          <p:cNvSpPr/>
          <p:nvPr/>
        </p:nvSpPr>
        <p:spPr>
          <a:xfrm>
            <a:off x="2366477" y="373207"/>
            <a:ext cx="2840394" cy="4977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633F53"/>
                </a:solidFill>
              </a:rPr>
              <a:t>OBIEKTY TYPU MIXED USE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78957BC9-5288-2520-2203-584DB6C62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55030" y="509296"/>
            <a:ext cx="1315812" cy="50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07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na wolnym powietrzu, niebo, miasto, okno&#10;&#10;Opis wygenerowany automatycznie">
            <a:extLst>
              <a:ext uri="{FF2B5EF4-FFF2-40B4-BE49-F238E27FC236}">
                <a16:creationId xmlns:a16="http://schemas.microsoft.com/office/drawing/2014/main" id="{694BCE98-C3BE-60A8-6927-4759C81483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099" y="0"/>
            <a:ext cx="11135997" cy="6858000"/>
          </a:xfrm>
          <a:prstGeom prst="rect">
            <a:avLst/>
          </a:prstGeom>
        </p:spPr>
      </p:pic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4CFC99B6-46B2-FD82-ACEE-7AD5DE82DC8A}"/>
              </a:ext>
            </a:extLst>
          </p:cNvPr>
          <p:cNvCxnSpPr>
            <a:cxnSpLocks/>
          </p:cNvCxnSpPr>
          <p:nvPr/>
        </p:nvCxnSpPr>
        <p:spPr>
          <a:xfrm>
            <a:off x="6096000" y="882285"/>
            <a:ext cx="0" cy="164592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chemat blokowy: proces alternatywny 26">
            <a:extLst>
              <a:ext uri="{FF2B5EF4-FFF2-40B4-BE49-F238E27FC236}">
                <a16:creationId xmlns:a16="http://schemas.microsoft.com/office/drawing/2014/main" id="{7E43DD1E-8436-AC66-1308-805D3B7B40B3}"/>
              </a:ext>
            </a:extLst>
          </p:cNvPr>
          <p:cNvSpPr/>
          <p:nvPr/>
        </p:nvSpPr>
        <p:spPr>
          <a:xfrm>
            <a:off x="885827" y="5769575"/>
            <a:ext cx="5676889" cy="663381"/>
          </a:xfrm>
          <a:prstGeom prst="flowChartAlternateProcess">
            <a:avLst/>
          </a:prstGeom>
          <a:solidFill>
            <a:srgbClr val="633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>
                <a:solidFill>
                  <a:schemeClr val="bg1"/>
                </a:solidFill>
              </a:rPr>
              <a:t>DL NADODRZE </a:t>
            </a:r>
            <a:r>
              <a:rPr lang="pl-PL" sz="3200">
                <a:solidFill>
                  <a:schemeClr val="bg1"/>
                </a:solidFill>
              </a:rPr>
              <a:t>EKSPANSJA</a:t>
            </a:r>
          </a:p>
        </p:txBody>
      </p:sp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id="{D93FE1B7-E4F8-5654-1072-7DD1AB160225}"/>
              </a:ext>
            </a:extLst>
          </p:cNvPr>
          <p:cNvCxnSpPr>
            <a:cxnSpLocks/>
          </p:cNvCxnSpPr>
          <p:nvPr/>
        </p:nvCxnSpPr>
        <p:spPr>
          <a:xfrm>
            <a:off x="8663597" y="882285"/>
            <a:ext cx="0" cy="164592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chemat blokowy: proces alternatywny 17">
            <a:extLst>
              <a:ext uri="{FF2B5EF4-FFF2-40B4-BE49-F238E27FC236}">
                <a16:creationId xmlns:a16="http://schemas.microsoft.com/office/drawing/2014/main" id="{10896CCF-C602-0154-32DE-4C2284A0DFEE}"/>
              </a:ext>
            </a:extLst>
          </p:cNvPr>
          <p:cNvSpPr/>
          <p:nvPr/>
        </p:nvSpPr>
        <p:spPr>
          <a:xfrm>
            <a:off x="4950107" y="440325"/>
            <a:ext cx="2291787" cy="71316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rgbClr val="5B2F49"/>
                </a:solidFill>
              </a:rPr>
              <a:t>ISTNIEJĄCY BUDYNEK</a:t>
            </a:r>
          </a:p>
        </p:txBody>
      </p:sp>
      <p:sp>
        <p:nvSpPr>
          <p:cNvPr id="15" name="Schemat blokowy: proces alternatywny 14">
            <a:extLst>
              <a:ext uri="{FF2B5EF4-FFF2-40B4-BE49-F238E27FC236}">
                <a16:creationId xmlns:a16="http://schemas.microsoft.com/office/drawing/2014/main" id="{943C6737-2D37-C3A3-41BB-DDB8C872BAFC}"/>
              </a:ext>
            </a:extLst>
          </p:cNvPr>
          <p:cNvSpPr/>
          <p:nvPr/>
        </p:nvSpPr>
        <p:spPr>
          <a:xfrm>
            <a:off x="7386295" y="440325"/>
            <a:ext cx="2603185" cy="71316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rgbClr val="5B2F49"/>
                </a:solidFill>
              </a:rPr>
              <a:t>PLANOWANA EKSPANSJA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B016D965-2750-D814-A959-6CECE58293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55030" y="509296"/>
            <a:ext cx="1315812" cy="50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19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63F8C7C-6BF3-EE07-9858-6135ED927C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2" t="14192" r="16442"/>
          <a:stretch/>
        </p:blipFill>
        <p:spPr>
          <a:xfrm>
            <a:off x="6616699" y="0"/>
            <a:ext cx="5575300" cy="6858000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47F54953-030E-60E2-7A5A-F6FB3452B3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2423" t="619" b="29934"/>
          <a:stretch/>
        </p:blipFill>
        <p:spPr>
          <a:xfrm>
            <a:off x="5726014" y="1"/>
            <a:ext cx="3678336" cy="6857999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6777BE52-9098-9F34-F455-25BD6288C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KORZYŚCI ZE WSPÓŁPRACY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0EA2C16-B3C6-332F-1C0F-6571B9FB4CA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49" y="962900"/>
            <a:ext cx="8964682" cy="383300"/>
          </a:xfrm>
        </p:spPr>
        <p:txBody>
          <a:bodyPr>
            <a:normAutofit/>
          </a:bodyPr>
          <a:lstStyle/>
          <a:p>
            <a:r>
              <a:rPr lang="pl-PL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 MOŻEMY DLA PAŃSTWA ZROBIĆ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1FA3C67-D1A2-F96F-E553-4FFCA45F2354}"/>
              </a:ext>
            </a:extLst>
          </p:cNvPr>
          <p:cNvSpPr txBox="1"/>
          <p:nvPr/>
        </p:nvSpPr>
        <p:spPr>
          <a:xfrm>
            <a:off x="1052149" y="1460137"/>
            <a:ext cx="5465977" cy="4449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SzPct val="125000"/>
            </a:pPr>
            <a:r>
              <a:rPr lang="pl-PL" sz="1200" b="1" kern="100" dirty="0">
                <a:solidFill>
                  <a:srgbClr val="633F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Najem zwrotny.</a:t>
            </a:r>
            <a:r>
              <a:rPr lang="pl-PL" sz="1200" kern="100" dirty="0">
                <a:solidFill>
                  <a:srgbClr val="633F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sz="1200" kern="100" dirty="0">
                <a:solidFill>
                  <a:srgbClr val="633F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Najem zwrotny </a:t>
            </a:r>
            <a:r>
              <a:rPr lang="pl-PL" sz="105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z</a:t>
            </a:r>
            <a: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jednej strony uwolnienie kapitału z nieruchomości, a z drugiej dostosowanie powierzchni biurowej czy też magazynowo - produkcyjnej do potrzeb </a:t>
            </a:r>
            <a:r>
              <a:rPr lang="pl-PL" sz="105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biznesu poprzez </a:t>
            </a:r>
            <a: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optymalizację </a:t>
            </a:r>
            <a:r>
              <a:rPr lang="pl-PL" sz="105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lub gwarancję ekspansji bez angażowania kapitału oraz dostosowanie powierzchni do potrzeb biznesu – z opcją odkupu </a:t>
            </a:r>
            <a: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aktywa.</a:t>
            </a:r>
          </a:p>
          <a:p>
            <a:pPr>
              <a:spcAft>
                <a:spcPts val="400"/>
              </a:spcAft>
            </a:pPr>
            <a: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Najem zwrotny ma być skoncentrowany na możliwości uwolnienia środków spod aktywów, </a:t>
            </a:r>
            <a:b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które już</a:t>
            </a:r>
            <a:r>
              <a:rPr lang="pl-PL" sz="1050" b="1" i="1" dirty="0">
                <a:solidFill>
                  <a:srgbClr val="633F53"/>
                </a:solidFill>
                <a:ea typeface="Calibri" panose="020F0502020204030204" pitchFamily="34" charset="0"/>
              </a:rPr>
              <a:t> </a:t>
            </a:r>
            <a: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dzisiaj Państwo używają w sposób jak najbardziej efektywny. Tym samym decydując</a:t>
            </a:r>
            <a:r>
              <a:rPr lang="pl-PL" sz="1050" b="1" i="1" dirty="0">
                <a:solidFill>
                  <a:srgbClr val="633F53"/>
                </a:solidFill>
                <a:ea typeface="Calibri" panose="020F0502020204030204" pitchFamily="34" charset="0"/>
              </a:rPr>
              <a:t> </a:t>
            </a:r>
            <a:br>
              <a:rPr lang="pl-PL" sz="1050" b="1" i="1" dirty="0">
                <a:solidFill>
                  <a:srgbClr val="633F53"/>
                </a:solidFill>
                <a:ea typeface="Calibri" panose="020F0502020204030204" pitchFamily="34" charset="0"/>
              </a:rPr>
            </a:br>
            <a: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się na najem zwrotny np. obiektu magazynowego, razem zweryfikujemy Państwa potrzeby </a:t>
            </a:r>
            <a:r>
              <a:rPr lang="pl-PL" sz="105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aby</a:t>
            </a:r>
            <a:r>
              <a:rPr lang="pl-PL" sz="1050" b="1" i="1" dirty="0">
                <a:solidFill>
                  <a:srgbClr val="633F53"/>
                </a:solidFill>
                <a:ea typeface="Calibri" panose="020F0502020204030204" pitchFamily="34" charset="0"/>
              </a:rPr>
              <a:t> </a:t>
            </a:r>
            <a:r>
              <a:rPr lang="pl-PL" sz="1050" b="1" dirty="0">
                <a:solidFill>
                  <a:srgbClr val="633F53"/>
                </a:solidFill>
                <a:ea typeface="Calibri" panose="020F0502020204030204" pitchFamily="34" charset="0"/>
              </a:rPr>
              <a:t>określić </a:t>
            </a:r>
            <a:r>
              <a:rPr lang="pl-PL" sz="1050" b="1" kern="100" dirty="0">
                <a:solidFill>
                  <a:srgbClr val="633F5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zapotrzebowanie</a:t>
            </a:r>
            <a: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Państwa biznesu na powierzchnie w danym momencie. </a:t>
            </a:r>
          </a:p>
          <a:p>
            <a:pPr>
              <a:spcAft>
                <a:spcPts val="400"/>
              </a:spcAft>
            </a:pPr>
            <a:r>
              <a:rPr lang="pl-PL" sz="105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Tak więc w ramach najmu zwrotnego nie tylko u</a:t>
            </a:r>
            <a: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walniamy Partnerom środki na inwestycje, </a:t>
            </a:r>
            <a:b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ale również gwarantujemy miejsca na rozbudowę infrastruktury, celem rozwoju biznesu Partnera </a:t>
            </a:r>
            <a:b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bez jego nakładów i na ryzyko realizacji inwestycji przez DL Invest </a:t>
            </a:r>
            <a:r>
              <a:rPr lang="pl-PL" sz="105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Group</a:t>
            </a:r>
            <a: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800"/>
              </a:spcAft>
            </a:pPr>
            <a:r>
              <a:rPr lang="pl-PL" sz="105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To, co najważniejsze po okresie np. 15 lat mogą Państwo dokonać odkupu tej nieruchomości.</a:t>
            </a:r>
            <a:br>
              <a:rPr lang="pl-PL" sz="105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105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buSzPct val="125000"/>
            </a:pPr>
            <a:r>
              <a:rPr lang="pl-PL" sz="1200" b="1" kern="100" dirty="0">
                <a:solidFill>
                  <a:srgbClr val="633F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Nowoczesne powierzchnie pod wynajem.</a:t>
            </a:r>
            <a:r>
              <a:rPr lang="pl-PL" sz="1200" kern="100" dirty="0">
                <a:solidFill>
                  <a:srgbClr val="633F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sz="1200" kern="100" dirty="0">
                <a:solidFill>
                  <a:srgbClr val="633F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05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ostarczamy powierzchnie komercyjne dla </a:t>
            </a:r>
            <a:r>
              <a:rPr lang="pl-PL" sz="105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biznesu </a:t>
            </a:r>
            <a: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 ramach istniejących lub projektowanych kompleksów  magazynowych, biurowych, handlowych jak również powierzchnie hotelowe, powierzchnie pod kliniki medyczne oraz szpitale w atrakcyjnych lokalizacjach (np. </a:t>
            </a:r>
            <a:r>
              <a:rPr lang="pl-PL" sz="105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 bliskiej odległości od</a:t>
            </a:r>
            <a: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lotniska) umożliwiających łączenie funkcji.   </a:t>
            </a:r>
            <a:br>
              <a:rPr lang="pl-PL" sz="105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105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Pct val="125000"/>
              <a:tabLst/>
              <a:defRPr/>
            </a:pPr>
            <a:r>
              <a:rPr lang="pl-PL" sz="1200" b="1" kern="100" dirty="0">
                <a:solidFill>
                  <a:srgbClr val="633F53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Nabywamy grunty.</a:t>
            </a:r>
            <a:br>
              <a:rPr lang="pl-PL" sz="1200" b="1" kern="100" dirty="0">
                <a:solidFill>
                  <a:srgbClr val="633F53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050" dirty="0">
                <a:effectLst/>
                <a:latin typeface="+mj-lt"/>
                <a:ea typeface="Calibri" panose="020F0502020204030204" pitchFamily="34" charset="0"/>
              </a:rPr>
              <a:t>Obecne zapotrzebowanie: 5-6 ha: Gdańsk-Gdynia, Śląsk, Kraków, Poznań, Szczecin, Nadarzyn,</a:t>
            </a:r>
            <a:r>
              <a:rPr lang="pl-PL" sz="1050" b="1" i="1" dirty="0">
                <a:solidFill>
                  <a:srgbClr val="633F53"/>
                </a:solidFill>
                <a:ea typeface="Calibri" panose="020F0502020204030204" pitchFamily="34" charset="0"/>
              </a:rPr>
              <a:t> </a:t>
            </a:r>
            <a:r>
              <a:rPr lang="pl-PL" sz="1050" dirty="0">
                <a:effectLst/>
                <a:latin typeface="+mj-lt"/>
                <a:ea typeface="Calibri" panose="020F0502020204030204" pitchFamily="34" charset="0"/>
              </a:rPr>
              <a:t>Grójec, wzdłuż S8, Lublin – zachodnia część miasta, Warszawa (nawet do 15 ha).</a:t>
            </a:r>
            <a:endParaRPr kumimoji="0" lang="pl-PL" sz="1050" b="0" i="0" u="none" strike="noStrike" kern="100" cap="none" spc="0" normalizeH="0" baseline="0" noProof="0" dirty="0">
              <a:ln>
                <a:noFill/>
              </a:ln>
              <a:solidFill>
                <a:srgbClr val="633F53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42BD9F77-B4D9-A1F5-DA55-908F6F01FA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55030" y="509296"/>
            <a:ext cx="1315812" cy="50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943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22">
            <a:extLst>
              <a:ext uri="{FF2B5EF4-FFF2-40B4-BE49-F238E27FC236}">
                <a16:creationId xmlns:a16="http://schemas.microsoft.com/office/drawing/2014/main" id="{69782762-7CA3-CB97-2324-5ACEDCA9F6A8}"/>
              </a:ext>
            </a:extLst>
          </p:cNvPr>
          <p:cNvSpPr txBox="1">
            <a:spLocks/>
          </p:cNvSpPr>
          <p:nvPr/>
        </p:nvSpPr>
        <p:spPr>
          <a:xfrm>
            <a:off x="1804505" y="494587"/>
            <a:ext cx="4741821" cy="5238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633F5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pl-PL" sz="2800">
              <a:solidFill>
                <a:srgbClr val="684356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C113376-F501-3B75-D716-797C40D55E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1" t="2561"/>
          <a:stretch/>
        </p:blipFill>
        <p:spPr>
          <a:xfrm>
            <a:off x="1055689" y="-1629"/>
            <a:ext cx="11339958" cy="6858000"/>
          </a:xfrm>
          <a:prstGeom prst="rect">
            <a:avLst/>
          </a:prstGeom>
        </p:spPr>
      </p:pic>
      <p:sp>
        <p:nvSpPr>
          <p:cNvPr id="8" name="Schemat blokowy: proces alternatywny 7">
            <a:extLst>
              <a:ext uri="{FF2B5EF4-FFF2-40B4-BE49-F238E27FC236}">
                <a16:creationId xmlns:a16="http://schemas.microsoft.com/office/drawing/2014/main" id="{6EA29186-7153-7FD9-36AF-3A44CBA81557}"/>
              </a:ext>
            </a:extLst>
          </p:cNvPr>
          <p:cNvSpPr/>
          <p:nvPr/>
        </p:nvSpPr>
        <p:spPr>
          <a:xfrm>
            <a:off x="1864354" y="914160"/>
            <a:ext cx="2420121" cy="497712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tx1">
                    <a:lumMod val="65000"/>
                    <a:lumOff val="35000"/>
                  </a:schemeClr>
                </a:solidFill>
              </a:rPr>
              <a:t>OBIEKT MIESZKALNY</a:t>
            </a:r>
          </a:p>
        </p:txBody>
      </p:sp>
      <p:sp>
        <p:nvSpPr>
          <p:cNvPr id="9" name="Schemat blokowy: proces alternatywny 8">
            <a:extLst>
              <a:ext uri="{FF2B5EF4-FFF2-40B4-BE49-F238E27FC236}">
                <a16:creationId xmlns:a16="http://schemas.microsoft.com/office/drawing/2014/main" id="{1D1B0165-422B-BED6-6CBD-A43DBA3ACEF9}"/>
              </a:ext>
            </a:extLst>
          </p:cNvPr>
          <p:cNvSpPr/>
          <p:nvPr/>
        </p:nvSpPr>
        <p:spPr>
          <a:xfrm>
            <a:off x="1959603" y="554160"/>
            <a:ext cx="2229621" cy="360000"/>
          </a:xfrm>
          <a:prstGeom prst="flowChartAlternateProces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bg1"/>
                </a:solidFill>
              </a:rPr>
              <a:t>PRZYSZŁA EKSPANSJA </a:t>
            </a:r>
          </a:p>
        </p:txBody>
      </p:sp>
      <p:sp>
        <p:nvSpPr>
          <p:cNvPr id="10" name="Schemat blokowy: proces alternatywny 9">
            <a:extLst>
              <a:ext uri="{FF2B5EF4-FFF2-40B4-BE49-F238E27FC236}">
                <a16:creationId xmlns:a16="http://schemas.microsoft.com/office/drawing/2014/main" id="{2138F52F-F85E-66A4-2D6D-5592932DA72E}"/>
              </a:ext>
            </a:extLst>
          </p:cNvPr>
          <p:cNvSpPr/>
          <p:nvPr/>
        </p:nvSpPr>
        <p:spPr>
          <a:xfrm>
            <a:off x="5294239" y="914160"/>
            <a:ext cx="3305752" cy="497712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rgbClr val="633F53"/>
                </a:solidFill>
              </a:rPr>
              <a:t>OBIEKTY TYPU MIXED USE</a:t>
            </a:r>
          </a:p>
        </p:txBody>
      </p:sp>
      <p:sp>
        <p:nvSpPr>
          <p:cNvPr id="11" name="Schemat blokowy: proces alternatywny 10">
            <a:extLst>
              <a:ext uri="{FF2B5EF4-FFF2-40B4-BE49-F238E27FC236}">
                <a16:creationId xmlns:a16="http://schemas.microsoft.com/office/drawing/2014/main" id="{EA3C0ED4-5135-5B81-C577-F017F5FEAF4D}"/>
              </a:ext>
            </a:extLst>
          </p:cNvPr>
          <p:cNvSpPr/>
          <p:nvPr/>
        </p:nvSpPr>
        <p:spPr>
          <a:xfrm>
            <a:off x="5801221" y="554160"/>
            <a:ext cx="2291787" cy="360000"/>
          </a:xfrm>
          <a:prstGeom prst="flowChartAlternateProces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bg1"/>
                </a:solidFill>
              </a:rPr>
              <a:t>OBIEKT ISTNIEJĄCY</a:t>
            </a: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8F6960F2-7672-DCCA-40A6-0A2189906907}"/>
              </a:ext>
            </a:extLst>
          </p:cNvPr>
          <p:cNvCxnSpPr>
            <a:cxnSpLocks/>
          </p:cNvCxnSpPr>
          <p:nvPr/>
        </p:nvCxnSpPr>
        <p:spPr>
          <a:xfrm>
            <a:off x="3074414" y="1428048"/>
            <a:ext cx="0" cy="57624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C90C22BE-711C-3414-CCFE-F124D08F71D4}"/>
              </a:ext>
            </a:extLst>
          </p:cNvPr>
          <p:cNvCxnSpPr>
            <a:cxnSpLocks/>
          </p:cNvCxnSpPr>
          <p:nvPr/>
        </p:nvCxnSpPr>
        <p:spPr>
          <a:xfrm>
            <a:off x="6947114" y="1298738"/>
            <a:ext cx="0" cy="1019589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chemat blokowy: proces alternatywny 13">
            <a:extLst>
              <a:ext uri="{FF2B5EF4-FFF2-40B4-BE49-F238E27FC236}">
                <a16:creationId xmlns:a16="http://schemas.microsoft.com/office/drawing/2014/main" id="{EA5490AB-5836-F014-4BDE-CA9C0840A2BA}"/>
              </a:ext>
            </a:extLst>
          </p:cNvPr>
          <p:cNvSpPr/>
          <p:nvPr/>
        </p:nvSpPr>
        <p:spPr>
          <a:xfrm>
            <a:off x="888398" y="5679891"/>
            <a:ext cx="4461215" cy="789712"/>
          </a:xfrm>
          <a:prstGeom prst="flowChartAlternateProcess">
            <a:avLst/>
          </a:prstGeom>
          <a:solidFill>
            <a:srgbClr val="633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>
                <a:solidFill>
                  <a:schemeClr val="bg1"/>
                </a:solidFill>
              </a:rPr>
              <a:t>DL PIANO II </a:t>
            </a:r>
            <a:r>
              <a:rPr lang="pl-PL" sz="3200">
                <a:solidFill>
                  <a:schemeClr val="bg1"/>
                </a:solidFill>
              </a:rPr>
              <a:t>EKSPANSJA</a:t>
            </a:r>
          </a:p>
        </p:txBody>
      </p:sp>
      <p:sp>
        <p:nvSpPr>
          <p:cNvPr id="2" name="Schemat blokowy: proces alternatywny 1">
            <a:extLst>
              <a:ext uri="{FF2B5EF4-FFF2-40B4-BE49-F238E27FC236}">
                <a16:creationId xmlns:a16="http://schemas.microsoft.com/office/drawing/2014/main" id="{899BC7A9-ABB2-CFCA-4D92-341F88DE685D}"/>
              </a:ext>
            </a:extLst>
          </p:cNvPr>
          <p:cNvSpPr/>
          <p:nvPr/>
        </p:nvSpPr>
        <p:spPr>
          <a:xfrm>
            <a:off x="3253723" y="2364291"/>
            <a:ext cx="2572949" cy="497712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tx1">
                    <a:lumMod val="65000"/>
                    <a:lumOff val="35000"/>
                  </a:schemeClr>
                </a:solidFill>
              </a:rPr>
              <a:t>OBIEKT </a:t>
            </a:r>
            <a:r>
              <a:rPr lang="pl-PL">
                <a:solidFill>
                  <a:srgbClr val="633F53"/>
                </a:solidFill>
              </a:rPr>
              <a:t>TYPU MIXED USE</a:t>
            </a:r>
            <a:endParaRPr lang="pl-PL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chemat blokowy: proces alternatywny 2">
            <a:extLst>
              <a:ext uri="{FF2B5EF4-FFF2-40B4-BE49-F238E27FC236}">
                <a16:creationId xmlns:a16="http://schemas.microsoft.com/office/drawing/2014/main" id="{9602687C-01E0-5A19-2EF4-FCEA5512BA9B}"/>
              </a:ext>
            </a:extLst>
          </p:cNvPr>
          <p:cNvSpPr/>
          <p:nvPr/>
        </p:nvSpPr>
        <p:spPr>
          <a:xfrm>
            <a:off x="3425388" y="2004291"/>
            <a:ext cx="2229621" cy="360000"/>
          </a:xfrm>
          <a:prstGeom prst="flowChartAlternateProces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bg1"/>
                </a:solidFill>
              </a:rPr>
              <a:t>PRZYSZŁA EKSPANSJA </a:t>
            </a: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59399BB5-1ACB-7BED-1181-E84C44BF9C68}"/>
              </a:ext>
            </a:extLst>
          </p:cNvPr>
          <p:cNvCxnSpPr>
            <a:cxnSpLocks/>
          </p:cNvCxnSpPr>
          <p:nvPr/>
        </p:nvCxnSpPr>
        <p:spPr>
          <a:xfrm>
            <a:off x="4540199" y="2878179"/>
            <a:ext cx="0" cy="57624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a 5">
            <a:extLst>
              <a:ext uri="{FF2B5EF4-FFF2-40B4-BE49-F238E27FC236}">
                <a16:creationId xmlns:a16="http://schemas.microsoft.com/office/drawing/2014/main" id="{FC29B275-CCB1-A0C9-70D7-146F9F12D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5030" y="509296"/>
            <a:ext cx="1315812" cy="50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660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3EFEDC1A-D654-AC5F-8A5B-0C032C5FF608}"/>
              </a:ext>
            </a:extLst>
          </p:cNvPr>
          <p:cNvSpPr/>
          <p:nvPr/>
        </p:nvSpPr>
        <p:spPr>
          <a:xfrm>
            <a:off x="1109231" y="1"/>
            <a:ext cx="4986769" cy="6858000"/>
          </a:xfrm>
          <a:prstGeom prst="rect">
            <a:avLst/>
          </a:prstGeom>
          <a:solidFill>
            <a:srgbClr val="633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Tytuł 22">
            <a:extLst>
              <a:ext uri="{FF2B5EF4-FFF2-40B4-BE49-F238E27FC236}">
                <a16:creationId xmlns:a16="http://schemas.microsoft.com/office/drawing/2014/main" id="{FD3F04A7-CFC8-423D-91D5-A2C9282D7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149" y="494587"/>
            <a:ext cx="5578629" cy="523871"/>
          </a:xfrm>
        </p:spPr>
        <p:txBody>
          <a:bodyPr>
            <a:normAutofit fontScale="90000"/>
          </a:bodyPr>
          <a:lstStyle/>
          <a:p>
            <a:r>
              <a:rPr lang="pl-PL" sz="2000">
                <a:solidFill>
                  <a:schemeClr val="bg1"/>
                </a:solidFill>
              </a:rPr>
              <a:t>SPECJALIZACJA W RAMACH SEGMENTU</a:t>
            </a:r>
            <a:r>
              <a:rPr lang="pl-PL">
                <a:solidFill>
                  <a:schemeClr val="bg1"/>
                </a:solidFill>
              </a:rPr>
              <a:t> </a:t>
            </a:r>
            <a:br>
              <a:rPr lang="pl-PL">
                <a:solidFill>
                  <a:schemeClr val="bg1"/>
                </a:solidFill>
              </a:rPr>
            </a:br>
            <a:r>
              <a:rPr lang="pl-PL">
                <a:solidFill>
                  <a:schemeClr val="bg1"/>
                </a:solidFill>
              </a:rPr>
              <a:t>PARKÓW</a:t>
            </a:r>
            <a:br>
              <a:rPr lang="pl-PL">
                <a:solidFill>
                  <a:schemeClr val="bg1"/>
                </a:solidFill>
              </a:rPr>
            </a:br>
            <a:r>
              <a:rPr lang="pl-PL">
                <a:solidFill>
                  <a:schemeClr val="bg1"/>
                </a:solidFill>
              </a:rPr>
              <a:t>HANDLOWYCH</a:t>
            </a:r>
            <a:br>
              <a:rPr lang="pl-PL">
                <a:solidFill>
                  <a:schemeClr val="bg1"/>
                </a:solidFill>
              </a:rPr>
            </a:br>
            <a:endParaRPr lang="pl-PL">
              <a:solidFill>
                <a:schemeClr val="bg1"/>
              </a:solidFill>
            </a:endParaRPr>
          </a:p>
        </p:txBody>
      </p:sp>
      <p:sp>
        <p:nvSpPr>
          <p:cNvPr id="26" name="Symbol zastępczy zawartości 25">
            <a:extLst>
              <a:ext uri="{FF2B5EF4-FFF2-40B4-BE49-F238E27FC236}">
                <a16:creationId xmlns:a16="http://schemas.microsoft.com/office/drawing/2014/main" id="{F8909062-4024-4047-9286-DA443D055C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67587" y="2131536"/>
            <a:ext cx="2928642" cy="467042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1100">
                <a:solidFill>
                  <a:schemeClr val="bg1"/>
                </a:solidFill>
                <a:latin typeface="+mj-lt"/>
              </a:rPr>
              <a:t>DL Invest Group w ramach segmentu nieruchomości handlowych rozwija parki handlowe funkcjonujące pod marką </a:t>
            </a:r>
            <a:br>
              <a:rPr lang="pl-PL" sz="1100">
                <a:solidFill>
                  <a:schemeClr val="bg1"/>
                </a:solidFill>
                <a:latin typeface="+mj-lt"/>
              </a:rPr>
            </a:br>
            <a:r>
              <a:rPr lang="pl-PL" sz="1100" b="1">
                <a:solidFill>
                  <a:schemeClr val="bg1"/>
                </a:solidFill>
                <a:latin typeface="+mj-lt"/>
              </a:rPr>
              <a:t>DL Shopping Park</a:t>
            </a:r>
            <a:r>
              <a:rPr lang="pl-PL" sz="110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1100">
                <a:solidFill>
                  <a:schemeClr val="bg1"/>
                </a:solidFill>
                <a:latin typeface="+mj-lt"/>
              </a:rPr>
              <a:t>Marka DL Shopping Park to </a:t>
            </a:r>
            <a:r>
              <a:rPr lang="pl-PL" sz="1100" b="1">
                <a:solidFill>
                  <a:schemeClr val="bg1"/>
                </a:solidFill>
                <a:latin typeface="+mj-lt"/>
              </a:rPr>
              <a:t>przyjazne, rodzinne obiekty w formie parków handlowych</a:t>
            </a:r>
            <a:r>
              <a:rPr lang="pl-PL" sz="1100">
                <a:solidFill>
                  <a:schemeClr val="bg1"/>
                </a:solidFill>
                <a:latin typeface="+mj-lt"/>
              </a:rPr>
              <a:t>, umożliwiające realizację podstawowych oraz codziennych potrzeb zakupowych konsumentów.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1100">
                <a:solidFill>
                  <a:schemeClr val="bg1"/>
                </a:solidFill>
                <a:latin typeface="+mj-lt"/>
              </a:rPr>
              <a:t>Na powierzchni </a:t>
            </a:r>
            <a:r>
              <a:rPr lang="pl-PL" sz="1100" b="1">
                <a:solidFill>
                  <a:schemeClr val="bg1"/>
                </a:solidFill>
                <a:latin typeface="+mj-lt"/>
              </a:rPr>
              <a:t>od 3.000 do 6.000 GLA </a:t>
            </a:r>
            <a:r>
              <a:rPr lang="pl-PL" sz="1100">
                <a:solidFill>
                  <a:schemeClr val="bg1"/>
                </a:solidFill>
                <a:latin typeface="+mj-lt"/>
              </a:rPr>
              <a:t>funkcjonują </a:t>
            </a:r>
            <a:r>
              <a:rPr lang="pl-PL" sz="1100" b="1">
                <a:solidFill>
                  <a:schemeClr val="bg1"/>
                </a:solidFill>
                <a:latin typeface="+mj-lt"/>
              </a:rPr>
              <a:t>znane i lubiane marki </a:t>
            </a:r>
            <a:r>
              <a:rPr lang="pl-PL" sz="1100">
                <a:solidFill>
                  <a:schemeClr val="bg1"/>
                </a:solidFill>
                <a:latin typeface="+mj-lt"/>
              </a:rPr>
              <a:t>sieci sprzedaży detalicznej z branży spożywczej, tekstylnej, kosmetycznej, rekreacyjnej czy elektronicznej, z silnie rozbudowaną ofertą usługową w postaci przedszkoli, przychodni czy też siłowni. Obiekty zarządzane są przez DL Invest Group jako handlowo-usługowo-rozrywkowe parki o ponadregionalnej sile oddziaływania. Starannie wyselekcjonowani najemcy tworzą komplementarną, spójną ofertę dla różnych grup odbiorców. Silne marki dyskontowe oraz zdywersyfikowany zestaw najemców stanowi gwarancję stabilności projektu.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50D482BF-9FAE-0A13-2B11-DA3DFA4FCCE2}"/>
              </a:ext>
            </a:extLst>
          </p:cNvPr>
          <p:cNvSpPr txBox="1"/>
          <p:nvPr/>
        </p:nvSpPr>
        <p:spPr>
          <a:xfrm>
            <a:off x="7654530" y="6439682"/>
            <a:ext cx="117872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spc="6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Główni klienci: </a:t>
            </a:r>
          </a:p>
        </p:txBody>
      </p:sp>
      <p:pic>
        <p:nvPicPr>
          <p:cNvPr id="15" name="Picture 2" descr="Kaufland – Wikipedia, wolna encyklopedia">
            <a:extLst>
              <a:ext uri="{FF2B5EF4-FFF2-40B4-BE49-F238E27FC236}">
                <a16:creationId xmlns:a16="http://schemas.microsoft.com/office/drawing/2014/main" id="{66768C56-13C0-8497-401F-A966E6387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5741" y="6469441"/>
            <a:ext cx="231851" cy="23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93A764C6-A041-BD36-7E23-6DF617342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3771" y="6536083"/>
            <a:ext cx="886889" cy="12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Logotypy - Press Kits - Biuro prasowe sieci Biedronka">
            <a:extLst>
              <a:ext uri="{FF2B5EF4-FFF2-40B4-BE49-F238E27FC236}">
                <a16:creationId xmlns:a16="http://schemas.microsoft.com/office/drawing/2014/main" id="{513BC613-19E0-4EF9-12B9-8519F8F64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6311" y="6401260"/>
            <a:ext cx="641833" cy="31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LOGO CCC - AIESEC Polska">
            <a:extLst>
              <a:ext uri="{FF2B5EF4-FFF2-40B4-BE49-F238E27FC236}">
                <a16:creationId xmlns:a16="http://schemas.microsoft.com/office/drawing/2014/main" id="{339C33E5-CB0B-47F5-0E9A-9A10B1255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9672462" y="6512672"/>
            <a:ext cx="462638" cy="14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PEPCO | Avenida Poznań">
            <a:extLst>
              <a:ext uri="{FF2B5EF4-FFF2-40B4-BE49-F238E27FC236}">
                <a16:creationId xmlns:a16="http://schemas.microsoft.com/office/drawing/2014/main" id="{16402FFF-2B97-8936-CB0B-F8982FADD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4049" y="6517507"/>
            <a:ext cx="540129" cy="1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8374ABEC-1B96-5008-CA81-933C6BFED7D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1409" y="1447488"/>
            <a:ext cx="1018363" cy="12783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6DE218E-BFFA-0892-E2FC-5A8CD6A02EA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1410" y="5545360"/>
            <a:ext cx="1018363" cy="12783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E3D4ACE-327A-9B2B-EF65-45CDEAEF262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6229" y="652323"/>
            <a:ext cx="5896656" cy="555335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44AD492-651F-0295-21FE-82418033DC0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63771" y="1623526"/>
            <a:ext cx="1480462" cy="384421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9CE0088-244C-62FB-E28C-8533A246E07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63771" y="5750819"/>
            <a:ext cx="1480462" cy="36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754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eściokąt 4">
            <a:extLst>
              <a:ext uri="{FF2B5EF4-FFF2-40B4-BE49-F238E27FC236}">
                <a16:creationId xmlns:a16="http://schemas.microsoft.com/office/drawing/2014/main" id="{8CDD4D5B-7396-4BD5-9DA4-C77782DF267A}"/>
              </a:ext>
            </a:extLst>
          </p:cNvPr>
          <p:cNvSpPr/>
          <p:nvPr/>
        </p:nvSpPr>
        <p:spPr>
          <a:xfrm>
            <a:off x="4867274" y="1259487"/>
            <a:ext cx="1781175" cy="15240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4340AA55-BE4F-4761-8D1D-1F521A1DB5BD}"/>
              </a:ext>
            </a:extLst>
          </p:cNvPr>
          <p:cNvSpPr/>
          <p:nvPr/>
        </p:nvSpPr>
        <p:spPr>
          <a:xfrm>
            <a:off x="1092200" y="6436999"/>
            <a:ext cx="757150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en-US" sz="1050" i="1">
                <a:solidFill>
                  <a:schemeClr val="tx1">
                    <a:lumMod val="50000"/>
                    <a:lumOff val="50000"/>
                  </a:schemeClr>
                </a:solidFill>
              </a:rPr>
              <a:t>* </a:t>
            </a:r>
            <a:r>
              <a:rPr lang="pl-PL" sz="1050" i="1">
                <a:solidFill>
                  <a:schemeClr val="tx1">
                    <a:lumMod val="50000"/>
                    <a:lumOff val="50000"/>
                  </a:schemeClr>
                </a:solidFill>
              </a:rPr>
              <a:t>Obiekt zakupiony przez Grupę. Wskazany termin kapitalnego remontu i modernizacji po zakupie</a:t>
            </a:r>
            <a:r>
              <a:rPr lang="en-US" sz="1050" i="1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pl-PL" sz="1050" i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486C8BDF-3B6E-4B17-94A2-14BD2CF996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167936"/>
              </p:ext>
            </p:extLst>
          </p:nvPr>
        </p:nvGraphicFramePr>
        <p:xfrm>
          <a:off x="1190625" y="1295399"/>
          <a:ext cx="10353675" cy="502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8240">
                  <a:extLst>
                    <a:ext uri="{9D8B030D-6E8A-4147-A177-3AD203B41FA5}">
                      <a16:colId xmlns:a16="http://schemas.microsoft.com/office/drawing/2014/main" val="1873810992"/>
                    </a:ext>
                  </a:extLst>
                </a:gridCol>
                <a:gridCol w="1465702">
                  <a:extLst>
                    <a:ext uri="{9D8B030D-6E8A-4147-A177-3AD203B41FA5}">
                      <a16:colId xmlns:a16="http://schemas.microsoft.com/office/drawing/2014/main" val="210022064"/>
                    </a:ext>
                  </a:extLst>
                </a:gridCol>
                <a:gridCol w="3005759">
                  <a:extLst>
                    <a:ext uri="{9D8B030D-6E8A-4147-A177-3AD203B41FA5}">
                      <a16:colId xmlns:a16="http://schemas.microsoft.com/office/drawing/2014/main" val="545501878"/>
                    </a:ext>
                  </a:extLst>
                </a:gridCol>
                <a:gridCol w="1158668">
                  <a:extLst>
                    <a:ext uri="{9D8B030D-6E8A-4147-A177-3AD203B41FA5}">
                      <a16:colId xmlns:a16="http://schemas.microsoft.com/office/drawing/2014/main" val="3610344179"/>
                    </a:ext>
                  </a:extLst>
                </a:gridCol>
                <a:gridCol w="1385306">
                  <a:extLst>
                    <a:ext uri="{9D8B030D-6E8A-4147-A177-3AD203B41FA5}">
                      <a16:colId xmlns:a16="http://schemas.microsoft.com/office/drawing/2014/main" val="108273616"/>
                    </a:ext>
                  </a:extLst>
                </a:gridCol>
              </a:tblGrid>
              <a:tr h="931890">
                <a:tc>
                  <a:txBody>
                    <a:bodyPr/>
                    <a:lstStyle/>
                    <a:p>
                      <a:r>
                        <a:rPr lang="pl-PL" sz="1200" b="1">
                          <a:solidFill>
                            <a:schemeClr val="bg1"/>
                          </a:solidFill>
                        </a:rPr>
                        <a:t>PROJEKT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GLA (mkw.)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GŁÓWNI NAJEMCY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POZIOM WYNAJMU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>
                          <a:solidFill>
                            <a:schemeClr val="tx1"/>
                          </a:solidFill>
                        </a:rPr>
                        <a:t>ROK ODDANIA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359765"/>
                  </a:ext>
                </a:extLst>
              </a:tr>
              <a:tr h="313353">
                <a:tc>
                  <a:txBody>
                    <a:bodyPr/>
                    <a:lstStyle/>
                    <a:p>
                      <a:pPr algn="l" fontAlgn="b"/>
                      <a:r>
                        <a:rPr kumimoji="0" lang="pl-PL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DL </a:t>
                      </a:r>
                      <a:r>
                        <a:rPr kumimoji="0" lang="pl-PL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SHOPPING PARK KNURÓW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5 893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46013"/>
                  </a:ext>
                </a:extLst>
              </a:tr>
              <a:tr h="313353">
                <a:tc>
                  <a:txBody>
                    <a:bodyPr/>
                    <a:lstStyle/>
                    <a:p>
                      <a:pPr algn="l" fontAlgn="b"/>
                      <a:r>
                        <a:rPr kumimoji="0" lang="pl-PL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DL </a:t>
                      </a:r>
                      <a:r>
                        <a:rPr kumimoji="0" lang="pl-PL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SHOPPING PARK KATOWICE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4 284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339392"/>
                  </a:ext>
                </a:extLst>
              </a:tr>
              <a:tr h="313353">
                <a:tc>
                  <a:txBody>
                    <a:bodyPr/>
                    <a:lstStyle/>
                    <a:p>
                      <a:pPr algn="l" fontAlgn="b"/>
                      <a:r>
                        <a:rPr kumimoji="0" lang="pl-PL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DL </a:t>
                      </a:r>
                      <a:r>
                        <a:rPr kumimoji="0" lang="pl-PL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SHOPPING PARK ZAWIERCIE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5 153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145072"/>
                  </a:ext>
                </a:extLst>
              </a:tr>
              <a:tr h="313353">
                <a:tc>
                  <a:txBody>
                    <a:bodyPr/>
                    <a:lstStyle/>
                    <a:p>
                      <a:pPr algn="l" fontAlgn="b"/>
                      <a:r>
                        <a:rPr kumimoji="0" lang="pl-PL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DL </a:t>
                      </a:r>
                      <a:r>
                        <a:rPr kumimoji="0" lang="pl-PL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SHOPPING PARK CZELADŹ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5 230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2279614"/>
                  </a:ext>
                </a:extLst>
              </a:tr>
              <a:tr h="313353">
                <a:tc>
                  <a:txBody>
                    <a:bodyPr/>
                    <a:lstStyle/>
                    <a:p>
                      <a:pPr algn="l" fontAlgn="b"/>
                      <a:r>
                        <a:rPr kumimoji="0" lang="pl-PL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DL </a:t>
                      </a:r>
                      <a:r>
                        <a:rPr kumimoji="0" lang="pl-PL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SHOPPING PARK RUDA ŚLĄSKA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3 490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193886"/>
                  </a:ext>
                </a:extLst>
              </a:tr>
              <a:tr h="313353">
                <a:tc>
                  <a:txBody>
                    <a:bodyPr/>
                    <a:lstStyle/>
                    <a:p>
                      <a:pPr algn="l" fontAlgn="b"/>
                      <a:r>
                        <a:rPr kumimoji="0" lang="pl-PL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DL </a:t>
                      </a:r>
                      <a:r>
                        <a:rPr kumimoji="0" lang="pl-PL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SHOPPING PARK RYBNIK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3 489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837594"/>
                  </a:ext>
                </a:extLst>
              </a:tr>
              <a:tr h="313353">
                <a:tc>
                  <a:txBody>
                    <a:bodyPr/>
                    <a:lstStyle/>
                    <a:p>
                      <a:pPr algn="l" fontAlgn="b"/>
                      <a:r>
                        <a:rPr kumimoji="0" lang="pl-PL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DL </a:t>
                      </a:r>
                      <a:r>
                        <a:rPr kumimoji="0" lang="pl-PL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SHOPPING PARK RYDUŁTOWY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3 625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536345"/>
                  </a:ext>
                </a:extLst>
              </a:tr>
              <a:tr h="319454">
                <a:tc>
                  <a:txBody>
                    <a:bodyPr/>
                    <a:lstStyle/>
                    <a:p>
                      <a:pPr algn="l" fontAlgn="b"/>
                      <a:r>
                        <a:rPr kumimoji="0" lang="pl-PL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DL </a:t>
                      </a:r>
                      <a:r>
                        <a:rPr kumimoji="0" lang="pl-PL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SHOPPING PARK SIEMIANOWICE II 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2 889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80794"/>
                  </a:ext>
                </a:extLst>
              </a:tr>
              <a:tr h="313353">
                <a:tc>
                  <a:txBody>
                    <a:bodyPr/>
                    <a:lstStyle/>
                    <a:p>
                      <a:pPr algn="l" fontAlgn="b"/>
                      <a:r>
                        <a:rPr kumimoji="0" lang="pl-PL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DL </a:t>
                      </a:r>
                      <a:r>
                        <a:rPr kumimoji="0" lang="pl-PL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SHOPPING PARK SIEMIANOWICE I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3 108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037714"/>
                  </a:ext>
                </a:extLst>
              </a:tr>
              <a:tr h="330253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DL </a:t>
                      </a:r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SHOPPING PARK KĘPNO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702</a:t>
                      </a:r>
                    </a:p>
                  </a:txBody>
                  <a:tcPr marL="9525" marR="9525" marT="9525" marB="0" anchor="ctr"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2018*</a:t>
                      </a:r>
                    </a:p>
                  </a:txBody>
                  <a:tcPr marL="9525" marR="9525" marT="9525" marB="0" anchor="ctr">
                    <a:lnB w="12700" cmpd="sng"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41228"/>
                  </a:ext>
                </a:extLst>
              </a:tr>
              <a:tr h="313353">
                <a:tc>
                  <a:txBody>
                    <a:bodyPr/>
                    <a:lstStyle/>
                    <a:p>
                      <a:pPr algn="l" fontAlgn="b"/>
                      <a:r>
                        <a:rPr kumimoji="0" lang="pl-PL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DL </a:t>
                      </a:r>
                      <a:r>
                        <a:rPr kumimoji="0" lang="pl-PL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SHOPPING PARK ZAWADZKIE 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2018*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781131"/>
                  </a:ext>
                </a:extLst>
              </a:tr>
              <a:tr h="313353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DL </a:t>
                      </a:r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SHOPPING PARK KNURÓW II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3 000</a:t>
                      </a:r>
                    </a:p>
                  </a:txBody>
                  <a:tcPr marL="9525" marR="9525" marT="9525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608136"/>
                  </a:ext>
                </a:extLst>
              </a:tr>
              <a:tr h="313353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41 589</a:t>
                      </a:r>
                      <a:endParaRPr lang="pl-PL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T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6354977"/>
                  </a:ext>
                </a:extLst>
              </a:tr>
            </a:tbl>
          </a:graphicData>
        </a:graphic>
      </p:graphicFrame>
      <p:pic>
        <p:nvPicPr>
          <p:cNvPr id="2" name="Picture 4">
            <a:extLst>
              <a:ext uri="{FF2B5EF4-FFF2-40B4-BE49-F238E27FC236}">
                <a16:creationId xmlns:a16="http://schemas.microsoft.com/office/drawing/2014/main" id="{4561DFB7-D15E-91BE-B10D-937D9B7E7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3494" y="4898915"/>
            <a:ext cx="692375" cy="9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Logotypy - Press Kits - Biuro prasowe sieci Biedronka">
            <a:extLst>
              <a:ext uri="{FF2B5EF4-FFF2-40B4-BE49-F238E27FC236}">
                <a16:creationId xmlns:a16="http://schemas.microsoft.com/office/drawing/2014/main" id="{CF74AAB1-F9D5-2DF1-6BB1-6A4F1A2EA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5417" y="4775603"/>
            <a:ext cx="531573" cy="26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LOGO CCC - AIESEC Polska">
            <a:extLst>
              <a:ext uri="{FF2B5EF4-FFF2-40B4-BE49-F238E27FC236}">
                <a16:creationId xmlns:a16="http://schemas.microsoft.com/office/drawing/2014/main" id="{B2632224-4411-2005-0E88-10406D19B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6300109" y="4907624"/>
            <a:ext cx="383158" cy="12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PEPCO | Avenida Poznań">
            <a:extLst>
              <a:ext uri="{FF2B5EF4-FFF2-40B4-BE49-F238E27FC236}">
                <a16:creationId xmlns:a16="http://schemas.microsoft.com/office/drawing/2014/main" id="{8DE94AA6-29C5-FC33-1D11-6A0879109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5250" y="3904125"/>
            <a:ext cx="429776" cy="12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PEPCO | Avenida Poznań">
            <a:extLst>
              <a:ext uri="{FF2B5EF4-FFF2-40B4-BE49-F238E27FC236}">
                <a16:creationId xmlns:a16="http://schemas.microsoft.com/office/drawing/2014/main" id="{C8B53F74-A506-BE81-CCE9-930C3454D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5250" y="3584102"/>
            <a:ext cx="429776" cy="12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2" descr="PEPCO | Avenida Poznań">
            <a:extLst>
              <a:ext uri="{FF2B5EF4-FFF2-40B4-BE49-F238E27FC236}">
                <a16:creationId xmlns:a16="http://schemas.microsoft.com/office/drawing/2014/main" id="{6EF7B3DD-6067-53B3-1938-BD8A2DC67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5250" y="3233035"/>
            <a:ext cx="429776" cy="10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2" descr="PEPCO | Avenida Poznań">
            <a:extLst>
              <a:ext uri="{FF2B5EF4-FFF2-40B4-BE49-F238E27FC236}">
                <a16:creationId xmlns:a16="http://schemas.microsoft.com/office/drawing/2014/main" id="{F957B57B-3D26-35B2-7F5B-9B0C0AB46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5250" y="4906808"/>
            <a:ext cx="429776" cy="12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2" descr="PEPCO | Avenida Poznań">
            <a:extLst>
              <a:ext uri="{FF2B5EF4-FFF2-40B4-BE49-F238E27FC236}">
                <a16:creationId xmlns:a16="http://schemas.microsoft.com/office/drawing/2014/main" id="{1F967106-9711-F06E-7405-540D9B3A7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5250" y="2599682"/>
            <a:ext cx="429776" cy="12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PEPCO | Avenida Poznań">
            <a:extLst>
              <a:ext uri="{FF2B5EF4-FFF2-40B4-BE49-F238E27FC236}">
                <a16:creationId xmlns:a16="http://schemas.microsoft.com/office/drawing/2014/main" id="{E17C0E22-7233-751C-0B3F-6F8A72E53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5250" y="2319939"/>
            <a:ext cx="429776" cy="12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>
            <a:extLst>
              <a:ext uri="{FF2B5EF4-FFF2-40B4-BE49-F238E27FC236}">
                <a16:creationId xmlns:a16="http://schemas.microsoft.com/office/drawing/2014/main" id="{D47E83EA-4C51-BE68-6312-12FE50963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3494" y="3580724"/>
            <a:ext cx="692375" cy="9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id="{B765911C-C9E5-ACB0-5F73-121A35363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3494" y="3242498"/>
            <a:ext cx="692375" cy="9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0A614163-58C5-C107-177F-61CAAB309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3494" y="2630632"/>
            <a:ext cx="692375" cy="9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8D2B27B2-4DDD-C081-3FE6-7F2E81E39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3494" y="2315387"/>
            <a:ext cx="692375" cy="9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Logotypy - Press Kits - Biuro prasowe sieci Biedronka">
            <a:extLst>
              <a:ext uri="{FF2B5EF4-FFF2-40B4-BE49-F238E27FC236}">
                <a16:creationId xmlns:a16="http://schemas.microsoft.com/office/drawing/2014/main" id="{BC51EC84-0F7E-AE75-E0C0-5ED0A1F5E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5417" y="3793040"/>
            <a:ext cx="531573" cy="26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>
            <a:extLst>
              <a:ext uri="{FF2B5EF4-FFF2-40B4-BE49-F238E27FC236}">
                <a16:creationId xmlns:a16="http://schemas.microsoft.com/office/drawing/2014/main" id="{70724049-A590-A2DD-6806-C154608DB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3494" y="3906106"/>
            <a:ext cx="692375" cy="9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>
            <a:extLst>
              <a:ext uri="{FF2B5EF4-FFF2-40B4-BE49-F238E27FC236}">
                <a16:creationId xmlns:a16="http://schemas.microsoft.com/office/drawing/2014/main" id="{578B7916-2D66-F40F-5686-37C612401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3494" y="4195992"/>
            <a:ext cx="692375" cy="9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Obraz 53">
            <a:extLst>
              <a:ext uri="{FF2B5EF4-FFF2-40B4-BE49-F238E27FC236}">
                <a16:creationId xmlns:a16="http://schemas.microsoft.com/office/drawing/2014/main" id="{5AC453A7-8AFA-26E3-4D82-E4105E45B0C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9650" y="4437928"/>
            <a:ext cx="257549" cy="257549"/>
          </a:xfrm>
          <a:prstGeom prst="rect">
            <a:avLst/>
          </a:prstGeom>
        </p:spPr>
      </p:pic>
      <p:pic>
        <p:nvPicPr>
          <p:cNvPr id="55" name="Obraz 54">
            <a:extLst>
              <a:ext uri="{FF2B5EF4-FFF2-40B4-BE49-F238E27FC236}">
                <a16:creationId xmlns:a16="http://schemas.microsoft.com/office/drawing/2014/main" id="{0AEACCEC-74BB-140C-4411-EF934ED3F65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301" y="4375177"/>
            <a:ext cx="766100" cy="383051"/>
          </a:xfrm>
          <a:prstGeom prst="rect">
            <a:avLst/>
          </a:prstGeom>
        </p:spPr>
      </p:pic>
      <p:pic>
        <p:nvPicPr>
          <p:cNvPr id="56" name="Obraz 55">
            <a:extLst>
              <a:ext uri="{FF2B5EF4-FFF2-40B4-BE49-F238E27FC236}">
                <a16:creationId xmlns:a16="http://schemas.microsoft.com/office/drawing/2014/main" id="{6AA6CD42-18B6-E84E-FD90-FBE80D86603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432" y="5438439"/>
            <a:ext cx="480942" cy="187519"/>
          </a:xfrm>
          <a:prstGeom prst="rect">
            <a:avLst/>
          </a:prstGeom>
        </p:spPr>
      </p:pic>
      <p:pic>
        <p:nvPicPr>
          <p:cNvPr id="57" name="Obraz 56">
            <a:extLst>
              <a:ext uri="{FF2B5EF4-FFF2-40B4-BE49-F238E27FC236}">
                <a16:creationId xmlns:a16="http://schemas.microsoft.com/office/drawing/2014/main" id="{4E113617-B7FD-7D81-D127-F37561B0532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5586" y="2544372"/>
            <a:ext cx="332604" cy="242308"/>
          </a:xfrm>
          <a:prstGeom prst="rect">
            <a:avLst/>
          </a:prstGeom>
        </p:spPr>
      </p:pic>
      <p:pic>
        <p:nvPicPr>
          <p:cNvPr id="58" name="Picture 2" descr="Zdjęcia prasowe | Deichmann Polska">
            <a:extLst>
              <a:ext uri="{FF2B5EF4-FFF2-40B4-BE49-F238E27FC236}">
                <a16:creationId xmlns:a16="http://schemas.microsoft.com/office/drawing/2014/main" id="{4D4A7898-9C7B-044F-00B1-CEA9BC644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06" t="29823" r="8006" b="29823"/>
          <a:stretch/>
        </p:blipFill>
        <p:spPr bwMode="auto">
          <a:xfrm>
            <a:off x="6642060" y="4161226"/>
            <a:ext cx="643637" cy="13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>
            <a:extLst>
              <a:ext uri="{FF2B5EF4-FFF2-40B4-BE49-F238E27FC236}">
                <a16:creationId xmlns:a16="http://schemas.microsoft.com/office/drawing/2014/main" id="{D5704F3A-ADBF-23BF-3291-39E32EFDD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8546" y="2314263"/>
            <a:ext cx="640135" cy="12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">
            <a:extLst>
              <a:ext uri="{FF2B5EF4-FFF2-40B4-BE49-F238E27FC236}">
                <a16:creationId xmlns:a16="http://schemas.microsoft.com/office/drawing/2014/main" id="{E63DD4FD-A30E-1484-65A3-AECC9C4AA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4946" y="5716960"/>
            <a:ext cx="274747" cy="25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Obraz 61">
            <a:extLst>
              <a:ext uri="{FF2B5EF4-FFF2-40B4-BE49-F238E27FC236}">
                <a16:creationId xmlns:a16="http://schemas.microsoft.com/office/drawing/2014/main" id="{6B96D373-64DF-16EB-27FF-6C1DFE199BC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3907" y="5152823"/>
            <a:ext cx="692375" cy="187518"/>
          </a:xfrm>
          <a:prstGeom prst="rect">
            <a:avLst/>
          </a:prstGeom>
        </p:spPr>
      </p:pic>
      <p:pic>
        <p:nvPicPr>
          <p:cNvPr id="63" name="Obraz 62">
            <a:extLst>
              <a:ext uri="{FF2B5EF4-FFF2-40B4-BE49-F238E27FC236}">
                <a16:creationId xmlns:a16="http://schemas.microsoft.com/office/drawing/2014/main" id="{53FB5046-EFBB-284A-58EC-5A70D4F3341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3286" y="3495953"/>
            <a:ext cx="257549" cy="257549"/>
          </a:xfrm>
          <a:prstGeom prst="rect">
            <a:avLst/>
          </a:prstGeom>
        </p:spPr>
      </p:pic>
      <p:pic>
        <p:nvPicPr>
          <p:cNvPr id="64" name="Obraz 63">
            <a:extLst>
              <a:ext uri="{FF2B5EF4-FFF2-40B4-BE49-F238E27FC236}">
                <a16:creationId xmlns:a16="http://schemas.microsoft.com/office/drawing/2014/main" id="{446C5E61-D59C-1E1D-334C-CE1E99B1844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295" y="5338695"/>
            <a:ext cx="766100" cy="383051"/>
          </a:xfrm>
          <a:prstGeom prst="rect">
            <a:avLst/>
          </a:prstGeom>
        </p:spPr>
      </p:pic>
      <p:pic>
        <p:nvPicPr>
          <p:cNvPr id="65" name="Obraz 64">
            <a:extLst>
              <a:ext uri="{FF2B5EF4-FFF2-40B4-BE49-F238E27FC236}">
                <a16:creationId xmlns:a16="http://schemas.microsoft.com/office/drawing/2014/main" id="{27DD1344-41FC-D269-0A5D-C83D776FF88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155" y="3185265"/>
            <a:ext cx="257549" cy="257549"/>
          </a:xfrm>
          <a:prstGeom prst="rect">
            <a:avLst/>
          </a:prstGeom>
        </p:spPr>
      </p:pic>
      <p:pic>
        <p:nvPicPr>
          <p:cNvPr id="66" name="Picture 8" descr="Logotypy - Press Kits - Biuro prasowe sieci Biedronka">
            <a:extLst>
              <a:ext uri="{FF2B5EF4-FFF2-40B4-BE49-F238E27FC236}">
                <a16:creationId xmlns:a16="http://schemas.microsoft.com/office/drawing/2014/main" id="{E82E70A4-A4D6-EC08-5ABD-DFFD37C2D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5417" y="3495953"/>
            <a:ext cx="531573" cy="26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>
            <a:extLst>
              <a:ext uri="{FF2B5EF4-FFF2-40B4-BE49-F238E27FC236}">
                <a16:creationId xmlns:a16="http://schemas.microsoft.com/office/drawing/2014/main" id="{078676E5-6EE3-D6E1-EAA6-DFDFB88C9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8846" y="3830669"/>
            <a:ext cx="274747" cy="25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Obraz 67">
            <a:extLst>
              <a:ext uri="{FF2B5EF4-FFF2-40B4-BE49-F238E27FC236}">
                <a16:creationId xmlns:a16="http://schemas.microsoft.com/office/drawing/2014/main" id="{FA7087A1-85A2-66A8-EC29-DBC875D15FD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180" y="2548709"/>
            <a:ext cx="446517" cy="234421"/>
          </a:xfrm>
          <a:prstGeom prst="rect">
            <a:avLst/>
          </a:prstGeom>
        </p:spPr>
      </p:pic>
      <p:pic>
        <p:nvPicPr>
          <p:cNvPr id="69" name="Obraz 68">
            <a:extLst>
              <a:ext uri="{FF2B5EF4-FFF2-40B4-BE49-F238E27FC236}">
                <a16:creationId xmlns:a16="http://schemas.microsoft.com/office/drawing/2014/main" id="{9933EEEA-F7A6-1471-82AC-A17D2D64D38B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5187" y="5716960"/>
            <a:ext cx="446517" cy="234421"/>
          </a:xfrm>
          <a:prstGeom prst="rect">
            <a:avLst/>
          </a:prstGeom>
        </p:spPr>
      </p:pic>
      <p:pic>
        <p:nvPicPr>
          <p:cNvPr id="70" name="Picture 10" descr="LOGO CCC - AIESEC Polska">
            <a:extLst>
              <a:ext uri="{FF2B5EF4-FFF2-40B4-BE49-F238E27FC236}">
                <a16:creationId xmlns:a16="http://schemas.microsoft.com/office/drawing/2014/main" id="{E7EF9F87-22BE-9C60-829C-886312BB1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6869963" y="2957976"/>
            <a:ext cx="383158" cy="12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2" descr="PEPCO | Avenida Poznań">
            <a:extLst>
              <a:ext uri="{FF2B5EF4-FFF2-40B4-BE49-F238E27FC236}">
                <a16:creationId xmlns:a16="http://schemas.microsoft.com/office/drawing/2014/main" id="{420D5B44-7CBD-0B78-E45F-0E105DD40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5250" y="2957160"/>
            <a:ext cx="429776" cy="12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Obraz 71">
            <a:extLst>
              <a:ext uri="{FF2B5EF4-FFF2-40B4-BE49-F238E27FC236}">
                <a16:creationId xmlns:a16="http://schemas.microsoft.com/office/drawing/2014/main" id="{C8D093F6-A91D-8F7A-9B2A-3C62432DF23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1073" y="2877946"/>
            <a:ext cx="259640" cy="259640"/>
          </a:xfrm>
          <a:prstGeom prst="rect">
            <a:avLst/>
          </a:prstGeom>
        </p:spPr>
      </p:pic>
      <p:pic>
        <p:nvPicPr>
          <p:cNvPr id="73" name="Obraz 72">
            <a:extLst>
              <a:ext uri="{FF2B5EF4-FFF2-40B4-BE49-F238E27FC236}">
                <a16:creationId xmlns:a16="http://schemas.microsoft.com/office/drawing/2014/main" id="{89AA1D3E-3334-CE15-76C0-B000BE3A3913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3642" y="5711533"/>
            <a:ext cx="487608" cy="230652"/>
          </a:xfrm>
          <a:prstGeom prst="rect">
            <a:avLst/>
          </a:prstGeom>
        </p:spPr>
      </p:pic>
      <p:pic>
        <p:nvPicPr>
          <p:cNvPr id="74" name="Picture 12" descr="PEPCO | Avenida Poznań">
            <a:extLst>
              <a:ext uri="{FF2B5EF4-FFF2-40B4-BE49-F238E27FC236}">
                <a16:creationId xmlns:a16="http://schemas.microsoft.com/office/drawing/2014/main" id="{548E9716-5219-7C3D-487E-C7F5EC8ED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5250" y="4163635"/>
            <a:ext cx="429776" cy="12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ytuł 1">
            <a:extLst>
              <a:ext uri="{FF2B5EF4-FFF2-40B4-BE49-F238E27FC236}">
                <a16:creationId xmlns:a16="http://schemas.microsoft.com/office/drawing/2014/main" id="{22790F5C-F14C-0779-DF4E-F3B7142E0E81}"/>
              </a:ext>
            </a:extLst>
          </p:cNvPr>
          <p:cNvSpPr txBox="1">
            <a:spLocks/>
          </p:cNvSpPr>
          <p:nvPr/>
        </p:nvSpPr>
        <p:spPr>
          <a:xfrm>
            <a:off x="1048408" y="416222"/>
            <a:ext cx="6756618" cy="1947104"/>
          </a:xfrm>
          <a:prstGeom prst="rect">
            <a:avLst/>
          </a:prstGeom>
        </p:spPr>
        <p:txBody>
          <a:bodyPr/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l-PL" sz="2800" b="1">
                <a:solidFill>
                  <a:srgbClr val="684356"/>
                </a:solidFill>
              </a:rPr>
              <a:t>PARKI HANDLOWE - FUNKCJONUJĄCE</a:t>
            </a:r>
          </a:p>
        </p:txBody>
      </p:sp>
    </p:spTree>
    <p:extLst>
      <p:ext uri="{BB962C8B-B14F-4D97-AF65-F5344CB8AC3E}">
        <p14:creationId xmlns:p14="http://schemas.microsoft.com/office/powerpoint/2010/main" val="20568078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eściokąt 4">
            <a:extLst>
              <a:ext uri="{FF2B5EF4-FFF2-40B4-BE49-F238E27FC236}">
                <a16:creationId xmlns:a16="http://schemas.microsoft.com/office/drawing/2014/main" id="{8CDD4D5B-7396-4BD5-9DA4-C77782DF267A}"/>
              </a:ext>
            </a:extLst>
          </p:cNvPr>
          <p:cNvSpPr/>
          <p:nvPr/>
        </p:nvSpPr>
        <p:spPr>
          <a:xfrm>
            <a:off x="4867274" y="1259487"/>
            <a:ext cx="1781175" cy="15240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A34E7C57-7C00-45B4-BA53-3E78BCCC4508}"/>
              </a:ext>
            </a:extLst>
          </p:cNvPr>
          <p:cNvSpPr/>
          <p:nvPr/>
        </p:nvSpPr>
        <p:spPr>
          <a:xfrm>
            <a:off x="1320800" y="4956845"/>
            <a:ext cx="4484863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500" b="1" i="1">
                <a:solidFill>
                  <a:schemeClr val="tx1">
                    <a:lumMod val="85000"/>
                    <a:lumOff val="15000"/>
                  </a:schemeClr>
                </a:solidFill>
              </a:rPr>
              <a:t>DL SHOPPING PARK CZELADŹ</a:t>
            </a:r>
          </a:p>
          <a:p>
            <a:pPr algn="r"/>
            <a:r>
              <a:rPr lang="pl-PL" sz="1100">
                <a:solidFill>
                  <a:schemeClr val="tx1">
                    <a:lumMod val="85000"/>
                    <a:lumOff val="15000"/>
                  </a:schemeClr>
                </a:solidFill>
              </a:rPr>
              <a:t>park handlowo-usługowy w Czeladzi bezpośrednio przy operatorze spożywczym Lidl o powierzchni najmu ponad 5.200 mkw.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845EAD4-8488-46A4-9759-AC4DB6AEFA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13" y="1680789"/>
            <a:ext cx="4930950" cy="2730494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A72971B3-943D-4175-89AB-08D5C3B43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84" r="-1"/>
          <a:stretch/>
        </p:blipFill>
        <p:spPr>
          <a:xfrm>
            <a:off x="6095996" y="-71221"/>
            <a:ext cx="6130580" cy="293863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B4E39BA-C02B-4D66-B448-9417AAA69B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9904" y="6132596"/>
            <a:ext cx="1578454" cy="42749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1EB4B3D-E2F3-4CB7-8888-58085C377A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368" y="6172925"/>
            <a:ext cx="1773116" cy="34684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23A8E47-F258-49C9-A043-B88BFCDD00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3872" y="6071654"/>
            <a:ext cx="508195" cy="50819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EFED120-969F-4ADF-BF33-2A811A9A3EE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4816" y="6022048"/>
            <a:ext cx="689799" cy="628867"/>
          </a:xfrm>
          <a:prstGeom prst="rect">
            <a:avLst/>
          </a:prstGeom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id="{F7664F1A-3532-4C5D-89C4-C2EC45FCE2F8}"/>
              </a:ext>
            </a:extLst>
          </p:cNvPr>
          <p:cNvSpPr/>
          <p:nvPr/>
        </p:nvSpPr>
        <p:spPr>
          <a:xfrm>
            <a:off x="1235976" y="6164199"/>
            <a:ext cx="33114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i="1" u="sng">
                <a:solidFill>
                  <a:schemeClr val="tx1">
                    <a:lumMod val="85000"/>
                    <a:lumOff val="15000"/>
                  </a:schemeClr>
                </a:solidFill>
              </a:rPr>
              <a:t>W OPARCIU O ZNANE MARKI</a:t>
            </a:r>
            <a:endParaRPr lang="pl-PL" sz="1000" b="1" i="1" u="sng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6325A5B2-8752-45B7-912B-1B1A28017A0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4802" y="6053633"/>
            <a:ext cx="868465" cy="544238"/>
          </a:xfrm>
          <a:prstGeom prst="rect">
            <a:avLst/>
          </a:prstGeom>
        </p:spPr>
      </p:pic>
      <p:pic>
        <p:nvPicPr>
          <p:cNvPr id="18" name="Obraz 17" descr="Obraz zawierający tekst, clipart, czerwony&#10;&#10;Opis wygenerowany automatycznie">
            <a:extLst>
              <a:ext uri="{FF2B5EF4-FFF2-40B4-BE49-F238E27FC236}">
                <a16:creationId xmlns:a16="http://schemas.microsoft.com/office/drawing/2014/main" id="{220D8343-D099-4E3B-A4E5-9D94F43BA5E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364" y="6046136"/>
            <a:ext cx="1154150" cy="51395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0A76284-2484-47B8-B412-0CF541C82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54" y="3204789"/>
            <a:ext cx="818855" cy="81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2F56A0E2-2A0F-49E0-A193-170E4413F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94489" y="5932279"/>
            <a:ext cx="667344" cy="66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692A95F5-094B-0352-C5F4-CE3808A173A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6" y="2849658"/>
            <a:ext cx="6096004" cy="2861636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6CF0CC7-9912-D663-424B-3A6A27A4D1F7}"/>
              </a:ext>
            </a:extLst>
          </p:cNvPr>
          <p:cNvSpPr txBox="1">
            <a:spLocks/>
          </p:cNvSpPr>
          <p:nvPr/>
        </p:nvSpPr>
        <p:spPr>
          <a:xfrm>
            <a:off x="1048408" y="416222"/>
            <a:ext cx="4878628" cy="1947104"/>
          </a:xfrm>
          <a:prstGeom prst="rect">
            <a:avLst/>
          </a:prstGeom>
        </p:spPr>
        <p:txBody>
          <a:bodyPr/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l-PL" sz="2800" b="1">
                <a:solidFill>
                  <a:srgbClr val="684356"/>
                </a:solidFill>
              </a:rPr>
              <a:t>OBIEKT FUNKCJONUJĄCY</a:t>
            </a:r>
          </a:p>
          <a:p>
            <a:pPr>
              <a:lnSpc>
                <a:spcPct val="100000"/>
              </a:lnSpc>
            </a:pPr>
            <a:r>
              <a:rPr lang="pl-PL" sz="2800" b="1">
                <a:solidFill>
                  <a:srgbClr val="684356"/>
                </a:solidFill>
              </a:rPr>
              <a:t>DL SHOPPING PARK CZELADŹ</a:t>
            </a:r>
          </a:p>
        </p:txBody>
      </p:sp>
    </p:spTree>
    <p:extLst>
      <p:ext uri="{BB962C8B-B14F-4D97-AF65-F5344CB8AC3E}">
        <p14:creationId xmlns:p14="http://schemas.microsoft.com/office/powerpoint/2010/main" val="38684660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Obraz 38">
            <a:extLst>
              <a:ext uri="{FF2B5EF4-FFF2-40B4-BE49-F238E27FC236}">
                <a16:creationId xmlns:a16="http://schemas.microsoft.com/office/drawing/2014/main" id="{053FF9E7-4846-3A83-F0AA-4ADF408181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10018"/>
            <a:ext cx="6094866" cy="4438160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8C90D56A-B592-4A9F-BF42-DC2EF8F89762}"/>
              </a:ext>
            </a:extLst>
          </p:cNvPr>
          <p:cNvSpPr txBox="1">
            <a:spLocks/>
          </p:cNvSpPr>
          <p:nvPr/>
        </p:nvSpPr>
        <p:spPr>
          <a:xfrm>
            <a:off x="1048408" y="416222"/>
            <a:ext cx="4878628" cy="1947104"/>
          </a:xfrm>
          <a:prstGeom prst="rect">
            <a:avLst/>
          </a:prstGeom>
        </p:spPr>
        <p:txBody>
          <a:bodyPr/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l-PL" sz="2800" b="1">
                <a:solidFill>
                  <a:srgbClr val="684356"/>
                </a:solidFill>
              </a:rPr>
              <a:t>SHOPPING PARK - W BUDOWIE</a:t>
            </a:r>
          </a:p>
          <a:p>
            <a:pPr>
              <a:lnSpc>
                <a:spcPct val="100000"/>
              </a:lnSpc>
            </a:pPr>
            <a:r>
              <a:rPr lang="pl-PL" sz="2800" b="1">
                <a:solidFill>
                  <a:srgbClr val="684356"/>
                </a:solidFill>
              </a:rPr>
              <a:t>DL SHOPPING MIKOŁÓW</a:t>
            </a:r>
          </a:p>
        </p:txBody>
      </p:sp>
      <p:grpSp>
        <p:nvGrpSpPr>
          <p:cNvPr id="46" name="Grupa 45">
            <a:extLst>
              <a:ext uri="{FF2B5EF4-FFF2-40B4-BE49-F238E27FC236}">
                <a16:creationId xmlns:a16="http://schemas.microsoft.com/office/drawing/2014/main" id="{3DEAF725-FF3B-5135-EB17-7F5A3FFBD92E}"/>
              </a:ext>
            </a:extLst>
          </p:cNvPr>
          <p:cNvGrpSpPr/>
          <p:nvPr/>
        </p:nvGrpSpPr>
        <p:grpSpPr>
          <a:xfrm>
            <a:off x="879444" y="1386209"/>
            <a:ext cx="4788743" cy="3820421"/>
            <a:chOff x="1048408" y="1368504"/>
            <a:chExt cx="4788743" cy="3820421"/>
          </a:xfrm>
        </p:grpSpPr>
        <p:pic>
          <p:nvPicPr>
            <p:cNvPr id="21" name="Obraz 20">
              <a:extLst>
                <a:ext uri="{FF2B5EF4-FFF2-40B4-BE49-F238E27FC236}">
                  <a16:creationId xmlns:a16="http://schemas.microsoft.com/office/drawing/2014/main" id="{5CCC3F4A-F169-6409-857A-95B5096885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8408" y="1368504"/>
              <a:ext cx="4788743" cy="3820421"/>
            </a:xfrm>
            <a:prstGeom prst="rect">
              <a:avLst/>
            </a:prstGeom>
          </p:spPr>
        </p:pic>
        <p:pic>
          <p:nvPicPr>
            <p:cNvPr id="35" name="Obraz 34">
              <a:extLst>
                <a:ext uri="{FF2B5EF4-FFF2-40B4-BE49-F238E27FC236}">
                  <a16:creationId xmlns:a16="http://schemas.microsoft.com/office/drawing/2014/main" id="{29FDD3DC-F12A-F716-C65B-068EF2637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6816" y="3480774"/>
              <a:ext cx="786112" cy="254464"/>
            </a:xfrm>
            <a:prstGeom prst="rect">
              <a:avLst/>
            </a:prstGeom>
          </p:spPr>
        </p:pic>
      </p:grpSp>
      <p:graphicFrame>
        <p:nvGraphicFramePr>
          <p:cNvPr id="47" name="Tabela 46">
            <a:extLst>
              <a:ext uri="{FF2B5EF4-FFF2-40B4-BE49-F238E27FC236}">
                <a16:creationId xmlns:a16="http://schemas.microsoft.com/office/drawing/2014/main" id="{79C26B91-4B98-0CC9-C19E-8E805F1204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627682"/>
              </p:ext>
            </p:extLst>
          </p:nvPr>
        </p:nvGraphicFramePr>
        <p:xfrm>
          <a:off x="1257299" y="5385196"/>
          <a:ext cx="10466529" cy="1042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7734">
                  <a:extLst>
                    <a:ext uri="{9D8B030D-6E8A-4147-A177-3AD203B41FA5}">
                      <a16:colId xmlns:a16="http://schemas.microsoft.com/office/drawing/2014/main" val="1873810992"/>
                    </a:ext>
                  </a:extLst>
                </a:gridCol>
                <a:gridCol w="1047062">
                  <a:extLst>
                    <a:ext uri="{9D8B030D-6E8A-4147-A177-3AD203B41FA5}">
                      <a16:colId xmlns:a16="http://schemas.microsoft.com/office/drawing/2014/main" val="589512932"/>
                    </a:ext>
                  </a:extLst>
                </a:gridCol>
                <a:gridCol w="1156585">
                  <a:extLst>
                    <a:ext uri="{9D8B030D-6E8A-4147-A177-3AD203B41FA5}">
                      <a16:colId xmlns:a16="http://schemas.microsoft.com/office/drawing/2014/main" val="210022064"/>
                    </a:ext>
                  </a:extLst>
                </a:gridCol>
                <a:gridCol w="3683722">
                  <a:extLst>
                    <a:ext uri="{9D8B030D-6E8A-4147-A177-3AD203B41FA5}">
                      <a16:colId xmlns:a16="http://schemas.microsoft.com/office/drawing/2014/main" val="545501878"/>
                    </a:ext>
                  </a:extLst>
                </a:gridCol>
                <a:gridCol w="1410713">
                  <a:extLst>
                    <a:ext uri="{9D8B030D-6E8A-4147-A177-3AD203B41FA5}">
                      <a16:colId xmlns:a16="http://schemas.microsoft.com/office/drawing/2014/main" val="2440724725"/>
                    </a:ext>
                  </a:extLst>
                </a:gridCol>
                <a:gridCol w="1410713">
                  <a:extLst>
                    <a:ext uri="{9D8B030D-6E8A-4147-A177-3AD203B41FA5}">
                      <a16:colId xmlns:a16="http://schemas.microsoft.com/office/drawing/2014/main" val="1188545174"/>
                    </a:ext>
                  </a:extLst>
                </a:gridCol>
              </a:tblGrid>
              <a:tr h="585051">
                <a:tc>
                  <a:txBody>
                    <a:bodyPr/>
                    <a:lstStyle/>
                    <a:p>
                      <a:r>
                        <a:rPr lang="pl-PL" sz="1000" b="1">
                          <a:solidFill>
                            <a:schemeClr val="bg1"/>
                          </a:solidFill>
                        </a:rPr>
                        <a:t>PROJEKT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CZAS REALIZACJI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GLA (mkw.)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GŁÓWNI NAJEMCY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POZIOM WYNAJMU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STATUS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359765"/>
                  </a:ext>
                </a:extLst>
              </a:tr>
              <a:tr h="457039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DL </a:t>
                      </a:r>
                      <a:r>
                        <a:rPr lang="pl-P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SHOPPING PARK  MIKOŁÓW I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4 200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BUDOWIE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684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3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031163"/>
                  </a:ext>
                </a:extLst>
              </a:tr>
            </a:tbl>
          </a:graphicData>
        </a:graphic>
      </p:graphicFrame>
      <p:pic>
        <p:nvPicPr>
          <p:cNvPr id="49" name="Picture 4">
            <a:extLst>
              <a:ext uri="{FF2B5EF4-FFF2-40B4-BE49-F238E27FC236}">
                <a16:creationId xmlns:a16="http://schemas.microsoft.com/office/drawing/2014/main" id="{45361D27-A898-9E02-5E60-2D6D58D5E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6485" y="6182539"/>
            <a:ext cx="692375" cy="9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Sinsay - Shopping Center Atrium Reduta">
            <a:extLst>
              <a:ext uri="{FF2B5EF4-FFF2-40B4-BE49-F238E27FC236}">
                <a16:creationId xmlns:a16="http://schemas.microsoft.com/office/drawing/2014/main" id="{63AC8D76-C921-DD26-0FCB-82D23DEFE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59363" y="6116669"/>
            <a:ext cx="578081" cy="24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Obraz 50">
            <a:extLst>
              <a:ext uri="{FF2B5EF4-FFF2-40B4-BE49-F238E27FC236}">
                <a16:creationId xmlns:a16="http://schemas.microsoft.com/office/drawing/2014/main" id="{F6E4F95A-AB12-76CA-33E4-5EF96CF5521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187" y="6116669"/>
            <a:ext cx="446517" cy="234421"/>
          </a:xfrm>
          <a:prstGeom prst="rect">
            <a:avLst/>
          </a:prstGeom>
        </p:spPr>
      </p:pic>
      <p:sp>
        <p:nvSpPr>
          <p:cNvPr id="52" name="Prostokąt 51">
            <a:extLst>
              <a:ext uri="{FF2B5EF4-FFF2-40B4-BE49-F238E27FC236}">
                <a16:creationId xmlns:a16="http://schemas.microsoft.com/office/drawing/2014/main" id="{252C16BF-B827-33D7-82BB-FBB21782C2F8}"/>
              </a:ext>
            </a:extLst>
          </p:cNvPr>
          <p:cNvSpPr/>
          <p:nvPr/>
        </p:nvSpPr>
        <p:spPr>
          <a:xfrm>
            <a:off x="6250330" y="4539361"/>
            <a:ext cx="547349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500" b="1" i="1">
                <a:solidFill>
                  <a:schemeClr val="tx1">
                    <a:lumMod val="85000"/>
                    <a:lumOff val="15000"/>
                  </a:schemeClr>
                </a:solidFill>
              </a:rPr>
              <a:t>DL SHOPPING PARK MIKOŁÓW -  </a:t>
            </a:r>
            <a:r>
              <a:rPr lang="pl-PL" sz="1100" i="1">
                <a:solidFill>
                  <a:schemeClr val="tx1">
                    <a:lumMod val="85000"/>
                    <a:lumOff val="15000"/>
                  </a:schemeClr>
                </a:solidFill>
              </a:rPr>
              <a:t>park handlowo-usługowy o powierzchni 4 200 </a:t>
            </a:r>
            <a:br>
              <a:rPr lang="pl-PL" sz="11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pl-PL" sz="1100" i="1">
                <a:solidFill>
                  <a:schemeClr val="tx1">
                    <a:lumMod val="85000"/>
                    <a:lumOff val="15000"/>
                  </a:schemeClr>
                </a:solidFill>
              </a:rPr>
              <a:t>i 3 000 GLA, realizowany przy operatorze spożywczym </a:t>
            </a:r>
            <a:r>
              <a:rPr lang="pl-PL" sz="1100" i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Kaufland</a:t>
            </a:r>
            <a:endParaRPr lang="pl-PL" sz="11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0" name="Picture 12" descr="PEPCO | Avenida Poznań">
            <a:extLst>
              <a:ext uri="{FF2B5EF4-FFF2-40B4-BE49-F238E27FC236}">
                <a16:creationId xmlns:a16="http://schemas.microsoft.com/office/drawing/2014/main" id="{D140EF76-2034-D49B-6A32-BB88C2E00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2612" y="3903350"/>
            <a:ext cx="989341" cy="28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Obraz 61">
            <a:extLst>
              <a:ext uri="{FF2B5EF4-FFF2-40B4-BE49-F238E27FC236}">
                <a16:creationId xmlns:a16="http://schemas.microsoft.com/office/drawing/2014/main" id="{E73CD71D-4E60-3CD5-0C4E-FEA36DC1D0B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3421" y="3845890"/>
            <a:ext cx="1200408" cy="388571"/>
          </a:xfrm>
          <a:prstGeom prst="rect">
            <a:avLst/>
          </a:prstGeom>
        </p:spPr>
      </p:pic>
      <p:grpSp>
        <p:nvGrpSpPr>
          <p:cNvPr id="63" name="Grupa 62">
            <a:extLst>
              <a:ext uri="{FF2B5EF4-FFF2-40B4-BE49-F238E27FC236}">
                <a16:creationId xmlns:a16="http://schemas.microsoft.com/office/drawing/2014/main" id="{4F56AD64-F1E2-DDD4-941E-77BA035FA736}"/>
              </a:ext>
            </a:extLst>
          </p:cNvPr>
          <p:cNvGrpSpPr/>
          <p:nvPr/>
        </p:nvGrpSpPr>
        <p:grpSpPr>
          <a:xfrm>
            <a:off x="6366076" y="3886605"/>
            <a:ext cx="1469282" cy="304340"/>
            <a:chOff x="6366076" y="3886605"/>
            <a:chExt cx="1469282" cy="304340"/>
          </a:xfrm>
        </p:grpSpPr>
        <p:sp>
          <p:nvSpPr>
            <p:cNvPr id="1024" name="Prostokąt 1023">
              <a:extLst>
                <a:ext uri="{FF2B5EF4-FFF2-40B4-BE49-F238E27FC236}">
                  <a16:creationId xmlns:a16="http://schemas.microsoft.com/office/drawing/2014/main" id="{03926720-0DBB-38DE-19D0-8A62CE4836C8}"/>
                </a:ext>
              </a:extLst>
            </p:cNvPr>
            <p:cNvSpPr/>
            <p:nvPr/>
          </p:nvSpPr>
          <p:spPr>
            <a:xfrm>
              <a:off x="6366076" y="3886605"/>
              <a:ext cx="1469282" cy="3043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025" name="Obraz 1024">
              <a:extLst>
                <a:ext uri="{FF2B5EF4-FFF2-40B4-BE49-F238E27FC236}">
                  <a16:creationId xmlns:a16="http://schemas.microsoft.com/office/drawing/2014/main" id="{B37B0D81-7EB4-795E-BD2C-ED0A71F8A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3917" y="3914209"/>
              <a:ext cx="1273601" cy="249132"/>
            </a:xfrm>
            <a:prstGeom prst="rect">
              <a:avLst/>
            </a:prstGeom>
          </p:spPr>
        </p:pic>
      </p:grpSp>
      <p:pic>
        <p:nvPicPr>
          <p:cNvPr id="1027" name="Picture 12" descr="PEPCO | Avenida Poznań">
            <a:extLst>
              <a:ext uri="{FF2B5EF4-FFF2-40B4-BE49-F238E27FC236}">
                <a16:creationId xmlns:a16="http://schemas.microsoft.com/office/drawing/2014/main" id="{37099311-B427-E041-2011-289497DD7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4629" y="6155688"/>
            <a:ext cx="494671" cy="14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Obraz 1027">
            <a:extLst>
              <a:ext uri="{FF2B5EF4-FFF2-40B4-BE49-F238E27FC236}">
                <a16:creationId xmlns:a16="http://schemas.microsoft.com/office/drawing/2014/main" id="{45F87225-922C-44EB-8A95-E40C65EE05C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9207" y="3826558"/>
            <a:ext cx="776959" cy="40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574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E4CF23F9-DE05-450B-853F-B1568917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ZAŁĄCZNIKI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A7E78ED-73C4-48CE-B59B-63A4DC660F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>
                <a:latin typeface="+mj-lt"/>
              </a:rPr>
              <a:t>DL INVEST GROUP</a:t>
            </a:r>
            <a:endParaRPr lang="pl-PL" b="1">
              <a:latin typeface="+mj-lt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109C169-FCB3-9F67-506E-5965B3024C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4223" y="571831"/>
            <a:ext cx="1308781" cy="49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493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1CB79A36-29BA-41E0-BDA9-211CED20B07A}"/>
              </a:ext>
            </a:extLst>
          </p:cNvPr>
          <p:cNvSpPr/>
          <p:nvPr/>
        </p:nvSpPr>
        <p:spPr>
          <a:xfrm>
            <a:off x="0" y="0"/>
            <a:ext cx="11709400" cy="68580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91073F11-2008-4D88-20E2-D8EEAC71778D}"/>
              </a:ext>
            </a:extLst>
          </p:cNvPr>
          <p:cNvSpPr/>
          <p:nvPr/>
        </p:nvSpPr>
        <p:spPr>
          <a:xfrm>
            <a:off x="1052151" y="1364997"/>
            <a:ext cx="8730946" cy="617155"/>
          </a:xfrm>
          <a:prstGeom prst="rect">
            <a:avLst/>
          </a:prstGeom>
          <a:solidFill>
            <a:srgbClr val="633F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/>
            <a:r>
              <a:rPr lang="pl-PL" sz="1400" b="1"/>
              <a:t>Inwestycja w istniejące portfolio poprzez wdrożenie paneli fotowoltaicznych </a:t>
            </a:r>
            <a:br>
              <a:rPr lang="pl-PL" sz="1400" b="1"/>
            </a:br>
            <a:r>
              <a:rPr lang="pl-PL" sz="1400" b="1"/>
              <a:t>na dachach i terenach zielonych w ramach strategii DL Green dekarbonizacji obiektów.</a:t>
            </a:r>
            <a:endParaRPr lang="pl-PL" sz="1400" b="1" strike="sngStrike"/>
          </a:p>
        </p:txBody>
      </p:sp>
      <p:pic>
        <p:nvPicPr>
          <p:cNvPr id="30" name="Obraz 29" descr="Obraz zawierający podłoże&#10;&#10;Opis wygenerowany automatycznie">
            <a:extLst>
              <a:ext uri="{FF2B5EF4-FFF2-40B4-BE49-F238E27FC236}">
                <a16:creationId xmlns:a16="http://schemas.microsoft.com/office/drawing/2014/main" id="{E21F3E89-F5D6-0918-5BCA-808BEEA1EE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7" r="15037"/>
          <a:stretch/>
        </p:blipFill>
        <p:spPr>
          <a:xfrm>
            <a:off x="9113452" y="0"/>
            <a:ext cx="3106829" cy="6858000"/>
          </a:xfrm>
          <a:prstGeom prst="rect">
            <a:avLst/>
          </a:prstGeom>
        </p:spPr>
      </p:pic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EF593FFB-B3A3-4ECA-83DB-2D1B27271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154" y="2228850"/>
            <a:ext cx="7353748" cy="4004304"/>
          </a:xfrm>
        </p:spPr>
        <p:txBody>
          <a:bodyPr>
            <a:noAutofit/>
          </a:bodyPr>
          <a:lstStyle/>
          <a:p>
            <a:pPr marL="84138">
              <a:lnSpc>
                <a:spcPct val="100000"/>
              </a:lnSpc>
            </a:pPr>
            <a:r>
              <a:rPr lang="pl-PL" sz="1050" dirty="0"/>
              <a:t>Z myślą o przyszłości, stale zmieniającym się otoczeniu rynkowym oraz środowisku, za które jesteśmy współodpowiedzialni, zdecydowaliśmy się na stworzenie strategii DL Energy w ramach koncepcji </a:t>
            </a:r>
            <a:r>
              <a:rPr lang="pl-PL" sz="1050" i="1" dirty="0"/>
              <a:t>„DL Green". </a:t>
            </a:r>
            <a:br>
              <a:rPr lang="pl-PL" sz="1050" dirty="0"/>
            </a:br>
            <a:r>
              <a:rPr lang="pl-PL" sz="1050" dirty="0"/>
              <a:t>Spełnienie najwyższych wymagań w zakresie niskoemisyjności i efektywności energetycznej to jeden z elementów naszej polityki, która gwarantuje naszym najemcom najniższe koszty utrzymania powierzchni, spełniając jednocześnie najbardziej rygorystyczne wymagania międzynarodowego systemu certyfikacji budynków BREEAM, przy jednoczesnym pozytywnym wpływie na środowisko.</a:t>
            </a:r>
          </a:p>
          <a:p>
            <a:pPr marL="714375">
              <a:lnSpc>
                <a:spcPct val="100000"/>
              </a:lnSpc>
            </a:pPr>
            <a:r>
              <a:rPr lang="pl-PL" sz="1050" b="1" dirty="0"/>
              <a:t>DZIAŁALNOŚĆ STATUTOWA NA RZECZ ENERGETYKI</a:t>
            </a:r>
            <a:br>
              <a:rPr lang="pl-PL" sz="1050" b="1" i="0" u="none" strike="noStrike" baseline="0" dirty="0"/>
            </a:br>
            <a:r>
              <a:rPr lang="en-US" sz="1050" dirty="0">
                <a:latin typeface="+mj-lt"/>
              </a:rPr>
              <a:t>Generation of energy from renewable energy sources (photovoltaic panels) on roofs and land within the real estate portfolio of </a:t>
            </a:r>
            <a:r>
              <a:rPr lang="en-US" sz="1050" b="1" dirty="0">
                <a:latin typeface="+mj-lt"/>
              </a:rPr>
              <a:t>DL Invest Group. </a:t>
            </a:r>
            <a:endParaRPr lang="pl-PL" sz="1050" b="1" dirty="0">
              <a:latin typeface="+mj-lt"/>
            </a:endParaRPr>
          </a:p>
          <a:p>
            <a:pPr marL="720000">
              <a:lnSpc>
                <a:spcPct val="100000"/>
              </a:lnSpc>
              <a:buSzPct val="130000"/>
            </a:pPr>
            <a:r>
              <a:rPr lang="pl-PL" sz="1050" b="1" dirty="0"/>
              <a:t>CEL PROJEKTU</a:t>
            </a:r>
            <a:br>
              <a:rPr lang="pl-PL" sz="1050" b="1" dirty="0">
                <a:latin typeface="+mj-lt"/>
              </a:rPr>
            </a:br>
            <a:r>
              <a:rPr lang="pl-PL" sz="1050" b="1" dirty="0"/>
              <a:t>Celem projektu jest dekarbonizacja nieruchomości DL Invest </a:t>
            </a:r>
            <a:r>
              <a:rPr lang="pl-PL" sz="1050" b="1" dirty="0" err="1"/>
              <a:t>Group</a:t>
            </a:r>
            <a:r>
              <a:rPr lang="pl-PL" sz="1050" dirty="0"/>
              <a:t> w celu pozytywnego wpływu na środowisko oraz stworzenia dodatkowego źródła dochodu, generowanego przez sprzedaż zielonej energii.
</a:t>
            </a:r>
            <a:r>
              <a:rPr lang="pl-PL" sz="1050" b="1" dirty="0"/>
              <a:t>URUCHOMIENIE PROJEKTU</a:t>
            </a:r>
            <a:br>
              <a:rPr lang="pl-PL" sz="1050" b="1" dirty="0">
                <a:latin typeface="+mj-lt"/>
              </a:rPr>
            </a:br>
            <a:r>
              <a:rPr lang="pl-PL" sz="1050" dirty="0"/>
              <a:t>Pod koniec 2021 roku powstała spółka DL Invest </a:t>
            </a:r>
            <a:r>
              <a:rPr lang="pl-PL" sz="1050" dirty="0" err="1"/>
              <a:t>Group</a:t>
            </a:r>
            <a:r>
              <a:rPr lang="pl-PL" sz="1050" dirty="0"/>
              <a:t> Energy Sp. z o.o., wchodząca w skład struktur holdingowych </a:t>
            </a:r>
            <a:br>
              <a:rPr lang="pl-PL" sz="1050" dirty="0"/>
            </a:br>
            <a:r>
              <a:rPr lang="pl-PL" sz="1050" dirty="0"/>
              <a:t>DL Invest </a:t>
            </a:r>
            <a:r>
              <a:rPr lang="pl-PL" sz="1050" dirty="0" err="1"/>
              <a:t>Group</a:t>
            </a:r>
            <a:r>
              <a:rPr lang="pl-PL" sz="1050" dirty="0"/>
              <a:t> S.A., która odpowiada za realizację projektu budowy paneli fotowoltaicznych na obiektach zarządzanych przez DL Invest </a:t>
            </a:r>
            <a:r>
              <a:rPr lang="pl-PL" sz="1050" dirty="0" err="1"/>
              <a:t>Group</a:t>
            </a:r>
            <a:r>
              <a:rPr lang="pl-PL" sz="1050" dirty="0"/>
              <a:t>. Obecnie trwają prace związane z wyborem odbiorcy energii, który będzie produkowany przez Spółkę, a także wyborem wykonawcy odpowiedzialnego za kompleksową instalację paneli. </a:t>
            </a:r>
            <a:br>
              <a:rPr lang="pl-PL" sz="1050" dirty="0"/>
            </a:br>
            <a:r>
              <a:rPr lang="pl-PL" sz="1050" b="1" dirty="0"/>
              <a:t>DL Energy ma rozpocząć działalność w 2023 roku</a:t>
            </a:r>
            <a:r>
              <a:rPr lang="en-US" sz="1050" dirty="0">
                <a:latin typeface="+mj-lt"/>
              </a:rPr>
              <a:t>.</a:t>
            </a:r>
            <a:endParaRPr lang="pl-PL" sz="1050" dirty="0"/>
          </a:p>
          <a:p>
            <a:pPr>
              <a:lnSpc>
                <a:spcPct val="100000"/>
              </a:lnSpc>
            </a:pPr>
            <a:endParaRPr lang="pl-PL" sz="1050" dirty="0"/>
          </a:p>
          <a:p>
            <a:pPr>
              <a:lnSpc>
                <a:spcPct val="100000"/>
              </a:lnSpc>
            </a:pPr>
            <a:endParaRPr lang="pl-PL" sz="1050" dirty="0"/>
          </a:p>
          <a:p>
            <a:pPr>
              <a:lnSpc>
                <a:spcPct val="100000"/>
              </a:lnSpc>
            </a:pPr>
            <a:endParaRPr lang="pl-PL" sz="1050" dirty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021D03B8-63DB-4508-A956-9D20C5BAE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8557" y="494587"/>
            <a:ext cx="6258282" cy="523871"/>
          </a:xfrm>
        </p:spPr>
        <p:txBody>
          <a:bodyPr>
            <a:normAutofit fontScale="90000"/>
          </a:bodyPr>
          <a:lstStyle/>
          <a:p>
            <a:r>
              <a:rPr lang="en-US"/>
              <a:t>GŁÓWNE ZA</a:t>
            </a:r>
            <a:r>
              <a:rPr lang="pl-PL"/>
              <a:t>ŁOŻENIA</a:t>
            </a:r>
            <a:r>
              <a:rPr lang="en-US"/>
              <a:t>
</a:t>
            </a:r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50DA3B5-6F00-4142-B41F-3AE0E5E8CF13}"/>
              </a:ext>
            </a:extLst>
          </p:cNvPr>
          <p:cNvSpPr txBox="1"/>
          <p:nvPr/>
        </p:nvSpPr>
        <p:spPr>
          <a:xfrm rot="16200000">
            <a:off x="-81157" y="5584911"/>
            <a:ext cx="1226556" cy="26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100" b="0">
                <a:solidFill>
                  <a:srgbClr val="684356"/>
                </a:solidFill>
              </a:rPr>
              <a:t>DL </a:t>
            </a:r>
            <a:r>
              <a:rPr lang="pl-PL" sz="1100">
                <a:solidFill>
                  <a:srgbClr val="684356"/>
                </a:solidFill>
              </a:rPr>
              <a:t>INVEST GROUP</a:t>
            </a:r>
            <a:endParaRPr lang="pl-PL" sz="1100" b="0">
              <a:solidFill>
                <a:srgbClr val="684356"/>
              </a:solidFill>
            </a:endParaRPr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0E8D0B25-896D-473C-940B-51BA9CAACFB4}"/>
              </a:ext>
            </a:extLst>
          </p:cNvPr>
          <p:cNvCxnSpPr>
            <a:cxnSpLocks/>
            <a:endCxn id="11" idx="3"/>
          </p:cNvCxnSpPr>
          <p:nvPr/>
        </p:nvCxnSpPr>
        <p:spPr>
          <a:xfrm>
            <a:off x="526073" y="1167464"/>
            <a:ext cx="6048" cy="3935972"/>
          </a:xfrm>
          <a:prstGeom prst="line">
            <a:avLst/>
          </a:prstGeom>
          <a:ln>
            <a:solidFill>
              <a:srgbClr val="633F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4B21EEB2-C5D9-4CCA-B6F9-2A044BFC8073}"/>
              </a:ext>
            </a:extLst>
          </p:cNvPr>
          <p:cNvCxnSpPr>
            <a:cxnSpLocks/>
          </p:cNvCxnSpPr>
          <p:nvPr/>
        </p:nvCxnSpPr>
        <p:spPr>
          <a:xfrm>
            <a:off x="526073" y="174567"/>
            <a:ext cx="0" cy="199546"/>
          </a:xfrm>
          <a:prstGeom prst="line">
            <a:avLst/>
          </a:prstGeom>
          <a:ln>
            <a:solidFill>
              <a:srgbClr val="633F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0F905ED3-AD57-418C-BCB9-2BC664F27656}"/>
              </a:ext>
            </a:extLst>
          </p:cNvPr>
          <p:cNvSpPr txBox="1">
            <a:spLocks/>
          </p:cNvSpPr>
          <p:nvPr/>
        </p:nvSpPr>
        <p:spPr>
          <a:xfrm>
            <a:off x="-1" y="6219828"/>
            <a:ext cx="1052152" cy="6327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2400" kern="120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E9B76F-E264-471A-961B-734126076347}" type="slidenum">
              <a:rPr lang="pl-PL" sz="1600" smtClean="0">
                <a:solidFill>
                  <a:srgbClr val="633F53"/>
                </a:solidFill>
              </a:rPr>
              <a:pPr/>
              <a:t>45</a:t>
            </a:fld>
            <a:endParaRPr lang="pl-PL" sz="1600">
              <a:solidFill>
                <a:srgbClr val="633F53"/>
              </a:solidFill>
            </a:endParaRP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7C9D9B44-745D-4CA5-BC5B-0A0BC8175ED8}"/>
              </a:ext>
            </a:extLst>
          </p:cNvPr>
          <p:cNvGrpSpPr/>
          <p:nvPr/>
        </p:nvGrpSpPr>
        <p:grpSpPr>
          <a:xfrm>
            <a:off x="320591" y="543189"/>
            <a:ext cx="410963" cy="426665"/>
            <a:chOff x="329372" y="551164"/>
            <a:chExt cx="410963" cy="426665"/>
          </a:xfrm>
          <a:solidFill>
            <a:schemeClr val="bg1"/>
          </a:solidFill>
        </p:grpSpPr>
        <p:sp>
          <p:nvSpPr>
            <p:cNvPr id="16" name="Sześciokąt 15">
              <a:extLst>
                <a:ext uri="{FF2B5EF4-FFF2-40B4-BE49-F238E27FC236}">
                  <a16:creationId xmlns:a16="http://schemas.microsoft.com/office/drawing/2014/main" id="{83871014-8EC0-4F98-92AF-4379B4F77995}"/>
                </a:ext>
              </a:extLst>
            </p:cNvPr>
            <p:cNvSpPr/>
            <p:nvPr/>
          </p:nvSpPr>
          <p:spPr>
            <a:xfrm rot="16200000">
              <a:off x="313025" y="567511"/>
              <a:ext cx="237031" cy="204337"/>
            </a:xfrm>
            <a:prstGeom prst="hexagon">
              <a:avLst/>
            </a:prstGeom>
            <a:noFill/>
            <a:ln w="19050">
              <a:solidFill>
                <a:srgbClr val="6B43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n>
                  <a:solidFill>
                    <a:schemeClr val="bg1"/>
                  </a:solidFill>
                </a:ln>
                <a:noFill/>
              </a:endParaRPr>
            </a:p>
          </p:txBody>
        </p:sp>
        <p:sp>
          <p:nvSpPr>
            <p:cNvPr id="17" name="Sześciokąt 16">
              <a:extLst>
                <a:ext uri="{FF2B5EF4-FFF2-40B4-BE49-F238E27FC236}">
                  <a16:creationId xmlns:a16="http://schemas.microsoft.com/office/drawing/2014/main" id="{0AF4CB81-F021-4575-9F7A-020A6F4D7A50}"/>
                </a:ext>
              </a:extLst>
            </p:cNvPr>
            <p:cNvSpPr/>
            <p:nvPr/>
          </p:nvSpPr>
          <p:spPr>
            <a:xfrm rot="16200000">
              <a:off x="519651" y="567511"/>
              <a:ext cx="237031" cy="204337"/>
            </a:xfrm>
            <a:prstGeom prst="hexagon">
              <a:avLst/>
            </a:prstGeom>
            <a:noFill/>
            <a:ln w="19050">
              <a:solidFill>
                <a:srgbClr val="6B43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n>
                  <a:solidFill>
                    <a:schemeClr val="bg1"/>
                  </a:solidFill>
                </a:ln>
                <a:noFill/>
              </a:endParaRPr>
            </a:p>
          </p:txBody>
        </p:sp>
        <p:sp>
          <p:nvSpPr>
            <p:cNvPr id="18" name="Sześciokąt 17">
              <a:extLst>
                <a:ext uri="{FF2B5EF4-FFF2-40B4-BE49-F238E27FC236}">
                  <a16:creationId xmlns:a16="http://schemas.microsoft.com/office/drawing/2014/main" id="{1CFF069C-162D-497A-B1B6-EEB913105459}"/>
                </a:ext>
              </a:extLst>
            </p:cNvPr>
            <p:cNvSpPr/>
            <p:nvPr/>
          </p:nvSpPr>
          <p:spPr>
            <a:xfrm rot="16200000">
              <a:off x="417482" y="757145"/>
              <a:ext cx="237031" cy="204337"/>
            </a:xfrm>
            <a:prstGeom prst="hexagon">
              <a:avLst/>
            </a:prstGeom>
            <a:noFill/>
            <a:ln w="19050">
              <a:solidFill>
                <a:srgbClr val="6B43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n>
                  <a:solidFill>
                    <a:schemeClr val="bg1"/>
                  </a:solidFill>
                </a:ln>
                <a:noFill/>
              </a:endParaRPr>
            </a:p>
          </p:txBody>
        </p:sp>
      </p:grpSp>
      <p:grpSp>
        <p:nvGrpSpPr>
          <p:cNvPr id="31" name="Grupa 30">
            <a:extLst>
              <a:ext uri="{FF2B5EF4-FFF2-40B4-BE49-F238E27FC236}">
                <a16:creationId xmlns:a16="http://schemas.microsoft.com/office/drawing/2014/main" id="{4519010E-554D-25FB-2C83-D0A75D014CD9}"/>
              </a:ext>
            </a:extLst>
          </p:cNvPr>
          <p:cNvGrpSpPr/>
          <p:nvPr/>
        </p:nvGrpSpPr>
        <p:grpSpPr>
          <a:xfrm>
            <a:off x="8225103" y="780220"/>
            <a:ext cx="1774407" cy="1774404"/>
            <a:chOff x="8634726" y="2592730"/>
            <a:chExt cx="1593826" cy="1593824"/>
          </a:xfrm>
        </p:grpSpPr>
        <p:sp>
          <p:nvSpPr>
            <p:cNvPr id="2" name="Owal 1">
              <a:extLst>
                <a:ext uri="{FF2B5EF4-FFF2-40B4-BE49-F238E27FC236}">
                  <a16:creationId xmlns:a16="http://schemas.microsoft.com/office/drawing/2014/main" id="{6C5F6EFB-332F-4197-9EB8-C835F81E2864}"/>
                </a:ext>
              </a:extLst>
            </p:cNvPr>
            <p:cNvSpPr/>
            <p:nvPr/>
          </p:nvSpPr>
          <p:spPr>
            <a:xfrm>
              <a:off x="8634726" y="2592730"/>
              <a:ext cx="1593826" cy="159382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6" name="Symbol zastępczy zawartości 14">
              <a:extLst>
                <a:ext uri="{FF2B5EF4-FFF2-40B4-BE49-F238E27FC236}">
                  <a16:creationId xmlns:a16="http://schemas.microsoft.com/office/drawing/2014/main" id="{48106A56-98F4-4449-8B17-B95900EF0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89594" y="2765019"/>
              <a:ext cx="1270479" cy="1192259"/>
            </a:xfrm>
            <a:prstGeom prst="rect">
              <a:avLst/>
            </a:prstGeom>
          </p:spPr>
        </p:pic>
      </p:grpSp>
      <p:pic>
        <p:nvPicPr>
          <p:cNvPr id="10" name="Grafika 9">
            <a:extLst>
              <a:ext uri="{FF2B5EF4-FFF2-40B4-BE49-F238E27FC236}">
                <a16:creationId xmlns:a16="http://schemas.microsoft.com/office/drawing/2014/main" id="{207E1478-84B2-4E90-89C0-D99DB5740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8557" y="3753881"/>
            <a:ext cx="485851" cy="485851"/>
          </a:xfrm>
          <a:prstGeom prst="rect">
            <a:avLst/>
          </a:prstGeom>
        </p:spPr>
      </p:pic>
      <p:pic>
        <p:nvPicPr>
          <p:cNvPr id="20" name="Grafika 19">
            <a:extLst>
              <a:ext uri="{FF2B5EF4-FFF2-40B4-BE49-F238E27FC236}">
                <a16:creationId xmlns:a16="http://schemas.microsoft.com/office/drawing/2014/main" id="{B24E042D-7AAA-454D-82F9-02B63C0BA6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8557" y="3174344"/>
            <a:ext cx="474645" cy="421908"/>
          </a:xfrm>
          <a:prstGeom prst="rect">
            <a:avLst/>
          </a:prstGeom>
        </p:spPr>
      </p:pic>
      <p:pic>
        <p:nvPicPr>
          <p:cNvPr id="26" name="Grafika 25">
            <a:extLst>
              <a:ext uri="{FF2B5EF4-FFF2-40B4-BE49-F238E27FC236}">
                <a16:creationId xmlns:a16="http://schemas.microsoft.com/office/drawing/2014/main" id="{DC8C2827-F8EA-4150-9DB8-0E4257F00D4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83467" y="4397361"/>
            <a:ext cx="490941" cy="421321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8E2D81A6-6304-BD14-E01F-AB2F2696FBC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164" y="417257"/>
            <a:ext cx="2407783" cy="609083"/>
          </a:xfrm>
          <a:prstGeom prst="rect">
            <a:avLst/>
          </a:prstGeom>
          <a:effectLst/>
        </p:spPr>
      </p:pic>
      <p:pic>
        <p:nvPicPr>
          <p:cNvPr id="22" name="Grafika 21">
            <a:extLst>
              <a:ext uri="{FF2B5EF4-FFF2-40B4-BE49-F238E27FC236}">
                <a16:creationId xmlns:a16="http://schemas.microsoft.com/office/drawing/2014/main" id="{AA6189D1-E8DE-A3E8-A026-2B220A92243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18369" y="5581032"/>
            <a:ext cx="2699629" cy="63279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FAFECE9-07CB-C849-8600-A28B4FD307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43017" y="5678939"/>
            <a:ext cx="1605930" cy="53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759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a 25">
            <a:extLst>
              <a:ext uri="{FF2B5EF4-FFF2-40B4-BE49-F238E27FC236}">
                <a16:creationId xmlns:a16="http://schemas.microsoft.com/office/drawing/2014/main" id="{F0FCF3AD-EF80-0226-37FC-BE5D09EEAEFC}"/>
              </a:ext>
            </a:extLst>
          </p:cNvPr>
          <p:cNvGrpSpPr/>
          <p:nvPr/>
        </p:nvGrpSpPr>
        <p:grpSpPr>
          <a:xfrm>
            <a:off x="0" y="0"/>
            <a:ext cx="11709401" cy="6858001"/>
            <a:chOff x="-1" y="0"/>
            <a:chExt cx="11709401" cy="68580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C5390865-B184-0A21-349C-7DEEF915F37E}"/>
                </a:ext>
              </a:extLst>
            </p:cNvPr>
            <p:cNvSpPr/>
            <p:nvPr/>
          </p:nvSpPr>
          <p:spPr>
            <a:xfrm>
              <a:off x="0" y="0"/>
              <a:ext cx="11709400" cy="68580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29CFDDDF-0E38-9A17-14C2-69220113AB79}"/>
                </a:ext>
              </a:extLst>
            </p:cNvPr>
            <p:cNvSpPr txBox="1"/>
            <p:nvPr/>
          </p:nvSpPr>
          <p:spPr>
            <a:xfrm rot="16200000">
              <a:off x="-81157" y="5584911"/>
              <a:ext cx="1226556" cy="26360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pl-PL" sz="1100" b="0">
                  <a:solidFill>
                    <a:srgbClr val="684356"/>
                  </a:solidFill>
                </a:rPr>
                <a:t>DL </a:t>
              </a:r>
              <a:r>
                <a:rPr lang="pl-PL" sz="1100">
                  <a:solidFill>
                    <a:srgbClr val="684356"/>
                  </a:solidFill>
                </a:rPr>
                <a:t>INVEST GROUP</a:t>
              </a:r>
              <a:endParaRPr lang="pl-PL" sz="1100" b="0">
                <a:solidFill>
                  <a:srgbClr val="684356"/>
                </a:solidFill>
              </a:endParaRPr>
            </a:p>
          </p:txBody>
        </p:sp>
        <p:cxnSp>
          <p:nvCxnSpPr>
            <p:cNvPr id="19" name="Łącznik prosty 18">
              <a:extLst>
                <a:ext uri="{FF2B5EF4-FFF2-40B4-BE49-F238E27FC236}">
                  <a16:creationId xmlns:a16="http://schemas.microsoft.com/office/drawing/2014/main" id="{35C4EA09-24E9-A936-32A0-5BEE67AD53CC}"/>
                </a:ext>
              </a:extLst>
            </p:cNvPr>
            <p:cNvCxnSpPr>
              <a:cxnSpLocks/>
              <a:endCxn id="18" idx="3"/>
            </p:cNvCxnSpPr>
            <p:nvPr/>
          </p:nvCxnSpPr>
          <p:spPr>
            <a:xfrm>
              <a:off x="526073" y="1167464"/>
              <a:ext cx="6048" cy="3935972"/>
            </a:xfrm>
            <a:prstGeom prst="line">
              <a:avLst/>
            </a:prstGeom>
            <a:grpFill/>
            <a:ln>
              <a:solidFill>
                <a:srgbClr val="633F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y 19">
              <a:extLst>
                <a:ext uri="{FF2B5EF4-FFF2-40B4-BE49-F238E27FC236}">
                  <a16:creationId xmlns:a16="http://schemas.microsoft.com/office/drawing/2014/main" id="{28075848-886E-6565-71D6-7D1C9AE5A3A7}"/>
                </a:ext>
              </a:extLst>
            </p:cNvPr>
            <p:cNvCxnSpPr>
              <a:cxnSpLocks/>
            </p:cNvCxnSpPr>
            <p:nvPr/>
          </p:nvCxnSpPr>
          <p:spPr>
            <a:xfrm>
              <a:off x="526073" y="174567"/>
              <a:ext cx="0" cy="199546"/>
            </a:xfrm>
            <a:prstGeom prst="line">
              <a:avLst/>
            </a:prstGeom>
            <a:grpFill/>
            <a:ln>
              <a:solidFill>
                <a:srgbClr val="633F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Symbol zastępczy numeru slajdu 5">
              <a:extLst>
                <a:ext uri="{FF2B5EF4-FFF2-40B4-BE49-F238E27FC236}">
                  <a16:creationId xmlns:a16="http://schemas.microsoft.com/office/drawing/2014/main" id="{F52042AF-935A-53A1-8831-051458C3455A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6219828"/>
              <a:ext cx="1052152" cy="632793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/>
            <a:lstStyle>
              <a:defPPr>
                <a:defRPr lang="pl-PL"/>
              </a:defPPr>
              <a:lvl1pPr marL="0" algn="ctr" defTabSz="914400" rtl="0" eaLnBrk="1" latinLnBrk="0" hangingPunct="1">
                <a:defRPr sz="2400" kern="1200">
                  <a:solidFill>
                    <a:schemeClr val="bg2">
                      <a:lumMod val="25000"/>
                    </a:schemeClr>
                  </a:solidFill>
                  <a:latin typeface="Lato" panose="020F0502020204030203" pitchFamily="34" charset="-18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F1E9B76F-E264-471A-961B-734126076347}" type="slidenum">
                <a:rPr lang="pl-PL" sz="1600" smtClean="0">
                  <a:solidFill>
                    <a:srgbClr val="633F53"/>
                  </a:solidFill>
                </a:rPr>
                <a:pPr/>
                <a:t>46</a:t>
              </a:fld>
              <a:endParaRPr lang="pl-PL" sz="1600">
                <a:solidFill>
                  <a:srgbClr val="633F53"/>
                </a:solidFill>
              </a:endParaRPr>
            </a:p>
          </p:txBody>
        </p: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84AAAEF7-999E-DDA9-A8F7-25C317342465}"/>
                </a:ext>
              </a:extLst>
            </p:cNvPr>
            <p:cNvGrpSpPr/>
            <p:nvPr/>
          </p:nvGrpSpPr>
          <p:grpSpPr>
            <a:xfrm>
              <a:off x="320591" y="543189"/>
              <a:ext cx="410963" cy="426665"/>
              <a:chOff x="329372" y="551164"/>
              <a:chExt cx="410963" cy="426665"/>
            </a:xfrm>
            <a:grpFill/>
          </p:grpSpPr>
          <p:sp>
            <p:nvSpPr>
              <p:cNvPr id="23" name="Sześciokąt 22">
                <a:extLst>
                  <a:ext uri="{FF2B5EF4-FFF2-40B4-BE49-F238E27FC236}">
                    <a16:creationId xmlns:a16="http://schemas.microsoft.com/office/drawing/2014/main" id="{55A290E9-C778-C3B0-E0EE-C7F1FE5134C4}"/>
                  </a:ext>
                </a:extLst>
              </p:cNvPr>
              <p:cNvSpPr/>
              <p:nvPr/>
            </p:nvSpPr>
            <p:spPr>
              <a:xfrm rot="16200000">
                <a:off x="313025" y="567511"/>
                <a:ext cx="237031" cy="204337"/>
              </a:xfrm>
              <a:prstGeom prst="hexagon">
                <a:avLst/>
              </a:prstGeom>
              <a:grpFill/>
              <a:ln w="19050">
                <a:solidFill>
                  <a:srgbClr val="6B43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24" name="Sześciokąt 23">
                <a:extLst>
                  <a:ext uri="{FF2B5EF4-FFF2-40B4-BE49-F238E27FC236}">
                    <a16:creationId xmlns:a16="http://schemas.microsoft.com/office/drawing/2014/main" id="{847C7255-DBFF-5ADE-30CA-5C0C76460EB8}"/>
                  </a:ext>
                </a:extLst>
              </p:cNvPr>
              <p:cNvSpPr/>
              <p:nvPr/>
            </p:nvSpPr>
            <p:spPr>
              <a:xfrm rot="16200000">
                <a:off x="519651" y="567511"/>
                <a:ext cx="237031" cy="204337"/>
              </a:xfrm>
              <a:prstGeom prst="hexagon">
                <a:avLst/>
              </a:prstGeom>
              <a:grpFill/>
              <a:ln w="19050">
                <a:solidFill>
                  <a:srgbClr val="6B43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chemeClr val="bg1"/>
                    </a:solidFill>
                  </a:ln>
                  <a:noFill/>
                </a:endParaRPr>
              </a:p>
            </p:txBody>
          </p:sp>
          <p:sp>
            <p:nvSpPr>
              <p:cNvPr id="25" name="Sześciokąt 24">
                <a:extLst>
                  <a:ext uri="{FF2B5EF4-FFF2-40B4-BE49-F238E27FC236}">
                    <a16:creationId xmlns:a16="http://schemas.microsoft.com/office/drawing/2014/main" id="{8230A8AB-2C20-E5CB-A102-92EA23FB7629}"/>
                  </a:ext>
                </a:extLst>
              </p:cNvPr>
              <p:cNvSpPr/>
              <p:nvPr/>
            </p:nvSpPr>
            <p:spPr>
              <a:xfrm rot="16200000">
                <a:off x="417482" y="757145"/>
                <a:ext cx="237031" cy="204337"/>
              </a:xfrm>
              <a:prstGeom prst="hexagon">
                <a:avLst/>
              </a:prstGeom>
              <a:grpFill/>
              <a:ln w="19050">
                <a:solidFill>
                  <a:srgbClr val="6B43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chemeClr val="bg1"/>
                    </a:solidFill>
                  </a:ln>
                  <a:noFill/>
                </a:endParaRPr>
              </a:p>
            </p:txBody>
          </p:sp>
        </p:grpSp>
      </p:grpSp>
      <p:pic>
        <p:nvPicPr>
          <p:cNvPr id="27" name="Obraz 26" descr="Obraz zawierający ogniwo słoneczne, niebo, zewnętrzne, obiekt na zewnątrz&#10;&#10;Opis wygenerowany automatycznie">
            <a:extLst>
              <a:ext uri="{FF2B5EF4-FFF2-40B4-BE49-F238E27FC236}">
                <a16:creationId xmlns:a16="http://schemas.microsoft.com/office/drawing/2014/main" id="{6D15F557-1407-4E11-80DE-49A2683B54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20"/>
          <a:stretch/>
        </p:blipFill>
        <p:spPr>
          <a:xfrm>
            <a:off x="9114598" y="0"/>
            <a:ext cx="3077401" cy="6858000"/>
          </a:xfrm>
          <a:prstGeom prst="rect">
            <a:avLst/>
          </a:prstGeom>
        </p:spPr>
      </p:pic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EF593FFB-B3A3-4ECA-83DB-2D1B27271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425" y="1443597"/>
            <a:ext cx="3541432" cy="467159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1050" b="1"/>
              <a:t>Zakładany model biznesowy DL ENERGY będzie oparty na następujących założeniach:
POWOŁANIE DL ENERGY</a:t>
            </a:r>
            <a:br>
              <a:rPr lang="pl-PL" sz="1050"/>
            </a:br>
            <a:r>
              <a:rPr lang="pl-PL" sz="1050" b="1"/>
              <a:t>DL Invest Group PM SA powołała spółkę DL ENERGY, </a:t>
            </a:r>
            <a:r>
              <a:rPr lang="pl-PL" sz="1050"/>
              <a:t>która uzyska koncesję na wytwarzanie energii elektrycznej oraz zawiera umowy dzierżawy połaci dachowych i terenów zielonych od spółek celowych DL Invest Group.</a:t>
            </a:r>
            <a:r>
              <a:rPr lang="pl-PL" sz="1050" b="1"/>
              <a:t>
BUDOWA INSTALACJI FOTOWOLTAICZNYCH</a:t>
            </a:r>
            <a:br>
              <a:rPr lang="pl-PL" sz="1050"/>
            </a:br>
            <a:r>
              <a:rPr lang="pl-PL" sz="1050"/>
              <a:t>DL ENERGY buduje instalacje fotowoltaiczne na dachach i terenach zewnętrznych spółek celowych DL Invest Group.
</a:t>
            </a:r>
            <a:r>
              <a:rPr lang="en-US" sz="1050" b="1"/>
              <a:t>PRODUKCJA I SPRZEDAŻ ENERGII</a:t>
            </a:r>
            <a:br>
              <a:rPr lang="pl-PL" sz="1050"/>
            </a:br>
            <a:r>
              <a:rPr lang="pl-PL" sz="1050"/>
              <a:t>DL ENERGY wytwarza energię elektryczną i sprzedaje ją w całości zewnętrznemu licencjonowanemu odbiorcy (podpisywanie umowy w toku) - prognozowana cena sprzedaży na dziś wynosi 89 - 104 EUR netto/MWh (zakładany wzrost cen w późniejszych latach).
</a:t>
            </a:r>
            <a:r>
              <a:rPr lang="en-US" sz="1050" b="1"/>
              <a:t>PODSTAWOWE ZAŁOŻENIA OBROTU ENERGIĄ*</a:t>
            </a:r>
            <a:br>
              <a:rPr lang="pl-PL" sz="1050"/>
            </a:br>
            <a:r>
              <a:rPr lang="pl-PL" sz="1050"/>
              <a:t>Klient zewnętrzny sprzedaje część (około 30%) energii elektrycznej wytworzonej przez DL Energy na podstawie umowy długoterminowej (10 - 20 lat) do spółek celowych Grupy DL Invest, po cenie 193 EUR netto/MWh (koszt zakupu 104 EUR plus marża około 89 EUR netto/MWh) – co będzie stanowiło dla najemców spółek celowych Grupy DL Invest co najmniej o 10% niższą koszt zakupu energii niż z taryf lokalnych operatorów.
</a:t>
            </a: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021D03B8-63DB-4508-A956-9D20C5BAE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1989" y="494587"/>
            <a:ext cx="7177450" cy="523871"/>
          </a:xfrm>
        </p:spPr>
        <p:txBody>
          <a:bodyPr>
            <a:normAutofit fontScale="90000"/>
          </a:bodyPr>
          <a:lstStyle/>
          <a:p>
            <a:r>
              <a:rPr lang="pl-PL"/>
              <a:t>ZAŁOŻENIA BIZNESOWE
</a:t>
            </a:r>
          </a:p>
        </p:txBody>
      </p:sp>
      <p:sp>
        <p:nvSpPr>
          <p:cNvPr id="2" name="Symbol zastępczy zawartości 4">
            <a:extLst>
              <a:ext uri="{FF2B5EF4-FFF2-40B4-BE49-F238E27FC236}">
                <a16:creationId xmlns:a16="http://schemas.microsoft.com/office/drawing/2014/main" id="{0C07A682-8DC2-C281-C312-5432080D289F}"/>
              </a:ext>
            </a:extLst>
          </p:cNvPr>
          <p:cNvSpPr txBox="1">
            <a:spLocks/>
          </p:cNvSpPr>
          <p:nvPr/>
        </p:nvSpPr>
        <p:spPr>
          <a:xfrm>
            <a:off x="4704467" y="1616025"/>
            <a:ext cx="3865798" cy="4671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11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5" indent="0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11" indent="0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17" indent="0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23" indent="0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32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pl-PL" sz="1200" b="1"/>
          </a:p>
          <a:p>
            <a:pPr marL="720000">
              <a:lnSpc>
                <a:spcPct val="100000"/>
              </a:lnSpc>
            </a:pPr>
            <a:r>
              <a:rPr lang="pl-PL" sz="1200" b="1"/>
              <a:t>BILANSOWANIE ENERGETYCZNE</a:t>
            </a:r>
            <a:br>
              <a:rPr lang="pl-PL" sz="1600" b="1"/>
            </a:br>
            <a:r>
              <a:rPr lang="pl-PL" sz="1050"/>
              <a:t>Pozostałą nadwyżkę energii elektrycznej zakupionej od DL Energy zewnętrznie, licencjonowany klient będzie bilansował na rynku.
</a:t>
            </a:r>
            <a:r>
              <a:rPr lang="pl-PL" sz="1200" b="1"/>
              <a:t>PRZYCHODY I RENTOWNOŚĆ</a:t>
            </a:r>
            <a:br>
              <a:rPr lang="pl-PL" b="1"/>
            </a:br>
            <a:r>
              <a:rPr lang="pl-PL" sz="1050"/>
              <a:t>Prognozowane przychody z całego projektu wynoszą 5 mln EUR/rok (104 EUR netto x 45 514 MWh/rok) lub 4 mln EUR/rok (89 EUR netto x 45 514 MWh/rok). Zakładany koszt wdrożenia to 35 mln EUR, co daje zwrot ROI na poziomie 7,6 roku (przy cenie 104 EUR), lub ROI na poziomie 10 lat (przy cenie 89 EUR)
</a:t>
            </a:r>
            <a:r>
              <a:rPr lang="pl-PL" sz="1200" b="1"/>
              <a:t>KOSZTY PROJEKTU</a:t>
            </a:r>
            <a:br>
              <a:rPr lang="pl-PL" sz="1200" b="1"/>
            </a:br>
            <a:r>
              <a:rPr lang="pl-PL" sz="1050"/>
              <a:t>Zakładany koszt wdrożenia to 35 mln euro, co daje 7,6-letni ROI (przy cenie 104 euro) lub 10-letni ROI (przy cenie 104 euro).</a:t>
            </a:r>
            <a:endParaRPr lang="pl-PL" sz="1200" b="1"/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21847E38-6531-8331-6E24-317A9A625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28579" y="2814322"/>
            <a:ext cx="508421" cy="453457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0C8F3EEC-ECB5-78D0-15AA-D44CD36EB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28579" y="2003233"/>
            <a:ext cx="508421" cy="493895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114DB046-D4ED-8E5E-F715-A9830BB4D0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81887" y="4055135"/>
            <a:ext cx="401804" cy="357159"/>
          </a:xfrm>
          <a:prstGeom prst="rect">
            <a:avLst/>
          </a:prstGeom>
        </p:spPr>
      </p:pic>
      <p:grpSp>
        <p:nvGrpSpPr>
          <p:cNvPr id="14" name="Grupa 13">
            <a:extLst>
              <a:ext uri="{FF2B5EF4-FFF2-40B4-BE49-F238E27FC236}">
                <a16:creationId xmlns:a16="http://schemas.microsoft.com/office/drawing/2014/main" id="{1CE08772-CB1E-7A5E-590C-AD38C7D7EE5F}"/>
              </a:ext>
            </a:extLst>
          </p:cNvPr>
          <p:cNvGrpSpPr/>
          <p:nvPr/>
        </p:nvGrpSpPr>
        <p:grpSpPr>
          <a:xfrm>
            <a:off x="9410659" y="3951820"/>
            <a:ext cx="2440352" cy="2440348"/>
            <a:chOff x="8634726" y="2592730"/>
            <a:chExt cx="1593826" cy="1593824"/>
          </a:xfrm>
        </p:grpSpPr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66EDA132-6ECD-1ECA-A8D8-74D658CF7652}"/>
                </a:ext>
              </a:extLst>
            </p:cNvPr>
            <p:cNvSpPr/>
            <p:nvPr/>
          </p:nvSpPr>
          <p:spPr>
            <a:xfrm>
              <a:off x="8634726" y="2592730"/>
              <a:ext cx="1593826" cy="159382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Symbol zastępczy zawartości 14">
              <a:extLst>
                <a:ext uri="{FF2B5EF4-FFF2-40B4-BE49-F238E27FC236}">
                  <a16:creationId xmlns:a16="http://schemas.microsoft.com/office/drawing/2014/main" id="{F731D949-3CA0-517A-564B-B7FCF8135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93793" y="2756556"/>
              <a:ext cx="1270479" cy="1192259"/>
            </a:xfrm>
            <a:prstGeom prst="rect">
              <a:avLst/>
            </a:prstGeom>
          </p:spPr>
        </p:pic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id="{BF5DC984-7EB3-549D-18EE-7EF14BC139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18406" y="494586"/>
            <a:ext cx="2046376" cy="67662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7D204DF-4AB8-4CAC-5A9F-38FCEA247A2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164" y="417257"/>
            <a:ext cx="2407783" cy="609083"/>
          </a:xfrm>
          <a:prstGeom prst="rect">
            <a:avLst/>
          </a:prstGeom>
          <a:effectLst/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84AD7D76-DAF6-C3AA-5F79-B1A39486A6B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440588" y="5345000"/>
            <a:ext cx="3285783" cy="77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597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ytuł 1">
            <a:extLst>
              <a:ext uri="{FF2B5EF4-FFF2-40B4-BE49-F238E27FC236}">
                <a16:creationId xmlns:a16="http://schemas.microsoft.com/office/drawing/2014/main" id="{D45FB3B9-9F81-6184-020E-CBA36BA5F95B}"/>
              </a:ext>
            </a:extLst>
          </p:cNvPr>
          <p:cNvSpPr txBox="1">
            <a:spLocks/>
          </p:cNvSpPr>
          <p:nvPr/>
        </p:nvSpPr>
        <p:spPr>
          <a:xfrm rot="16200000">
            <a:off x="-1876716" y="3909443"/>
            <a:ext cx="4639258" cy="582164"/>
          </a:xfrm>
          <a:prstGeom prst="rect">
            <a:avLst/>
          </a:prstGeom>
          <a:noFill/>
        </p:spPr>
        <p:txBody>
          <a:bodyPr/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pl-PL" sz="2800" b="1">
              <a:solidFill>
                <a:schemeClr val="bg1"/>
              </a:solidFill>
            </a:endParaRP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4AB975E9-5D71-C19D-ED8C-33F49028E829}"/>
              </a:ext>
            </a:extLst>
          </p:cNvPr>
          <p:cNvSpPr/>
          <p:nvPr/>
        </p:nvSpPr>
        <p:spPr>
          <a:xfrm>
            <a:off x="-35554" y="0"/>
            <a:ext cx="12227553" cy="6858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E097D3C2-908A-3001-1EF6-B6111D985728}"/>
              </a:ext>
            </a:extLst>
          </p:cNvPr>
          <p:cNvSpPr txBox="1"/>
          <p:nvPr/>
        </p:nvSpPr>
        <p:spPr>
          <a:xfrm rot="16200000">
            <a:off x="-81157" y="5584911"/>
            <a:ext cx="1226556" cy="26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100" b="0">
                <a:solidFill>
                  <a:srgbClr val="684356"/>
                </a:solidFill>
              </a:rPr>
              <a:t>DL </a:t>
            </a:r>
            <a:r>
              <a:rPr lang="pl-PL" sz="1100">
                <a:solidFill>
                  <a:srgbClr val="684356"/>
                </a:solidFill>
              </a:rPr>
              <a:t>INVEST GROUP</a:t>
            </a:r>
            <a:endParaRPr lang="pl-PL" sz="1100" b="0">
              <a:solidFill>
                <a:srgbClr val="684356"/>
              </a:solidFill>
            </a:endParaRPr>
          </a:p>
        </p:txBody>
      </p:sp>
      <p:cxnSp>
        <p:nvCxnSpPr>
          <p:cNvPr id="36" name="Łącznik prosty 35">
            <a:extLst>
              <a:ext uri="{FF2B5EF4-FFF2-40B4-BE49-F238E27FC236}">
                <a16:creationId xmlns:a16="http://schemas.microsoft.com/office/drawing/2014/main" id="{FF42C183-99F2-D7C9-B3F9-141A92F416BB}"/>
              </a:ext>
            </a:extLst>
          </p:cNvPr>
          <p:cNvCxnSpPr>
            <a:cxnSpLocks/>
            <a:endCxn id="35" idx="3"/>
          </p:cNvCxnSpPr>
          <p:nvPr/>
        </p:nvCxnSpPr>
        <p:spPr>
          <a:xfrm>
            <a:off x="526073" y="1167464"/>
            <a:ext cx="6048" cy="3935972"/>
          </a:xfrm>
          <a:prstGeom prst="line">
            <a:avLst/>
          </a:prstGeom>
          <a:ln>
            <a:solidFill>
              <a:srgbClr val="633F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36">
            <a:extLst>
              <a:ext uri="{FF2B5EF4-FFF2-40B4-BE49-F238E27FC236}">
                <a16:creationId xmlns:a16="http://schemas.microsoft.com/office/drawing/2014/main" id="{24D03A88-1087-1ADF-D3EE-CBB99698BCCD}"/>
              </a:ext>
            </a:extLst>
          </p:cNvPr>
          <p:cNvCxnSpPr>
            <a:cxnSpLocks/>
          </p:cNvCxnSpPr>
          <p:nvPr/>
        </p:nvCxnSpPr>
        <p:spPr>
          <a:xfrm>
            <a:off x="526073" y="174567"/>
            <a:ext cx="0" cy="199546"/>
          </a:xfrm>
          <a:prstGeom prst="line">
            <a:avLst/>
          </a:prstGeom>
          <a:ln>
            <a:solidFill>
              <a:srgbClr val="633F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upa 37">
            <a:extLst>
              <a:ext uri="{FF2B5EF4-FFF2-40B4-BE49-F238E27FC236}">
                <a16:creationId xmlns:a16="http://schemas.microsoft.com/office/drawing/2014/main" id="{AC9108FF-047A-9C97-FD0A-AB1A5C3C0976}"/>
              </a:ext>
            </a:extLst>
          </p:cNvPr>
          <p:cNvGrpSpPr/>
          <p:nvPr/>
        </p:nvGrpSpPr>
        <p:grpSpPr>
          <a:xfrm>
            <a:off x="320591" y="543189"/>
            <a:ext cx="410963" cy="426665"/>
            <a:chOff x="329372" y="551164"/>
            <a:chExt cx="410963" cy="426665"/>
          </a:xfrm>
          <a:solidFill>
            <a:schemeClr val="bg1"/>
          </a:solidFill>
        </p:grpSpPr>
        <p:sp>
          <p:nvSpPr>
            <p:cNvPr id="39" name="Sześciokąt 38">
              <a:extLst>
                <a:ext uri="{FF2B5EF4-FFF2-40B4-BE49-F238E27FC236}">
                  <a16:creationId xmlns:a16="http://schemas.microsoft.com/office/drawing/2014/main" id="{BFEC9756-E301-7630-9AF5-ED5C58E7244D}"/>
                </a:ext>
              </a:extLst>
            </p:cNvPr>
            <p:cNvSpPr/>
            <p:nvPr/>
          </p:nvSpPr>
          <p:spPr>
            <a:xfrm rot="16200000">
              <a:off x="313025" y="567511"/>
              <a:ext cx="237031" cy="204337"/>
            </a:xfrm>
            <a:prstGeom prst="hexagon">
              <a:avLst/>
            </a:prstGeom>
            <a:noFill/>
            <a:ln w="19050">
              <a:solidFill>
                <a:srgbClr val="6B43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n>
                  <a:solidFill>
                    <a:schemeClr val="bg1"/>
                  </a:solidFill>
                </a:ln>
                <a:noFill/>
              </a:endParaRPr>
            </a:p>
          </p:txBody>
        </p:sp>
        <p:sp>
          <p:nvSpPr>
            <p:cNvPr id="40" name="Sześciokąt 39">
              <a:extLst>
                <a:ext uri="{FF2B5EF4-FFF2-40B4-BE49-F238E27FC236}">
                  <a16:creationId xmlns:a16="http://schemas.microsoft.com/office/drawing/2014/main" id="{DE7D46A7-2D5D-A521-59D7-6714B71E9860}"/>
                </a:ext>
              </a:extLst>
            </p:cNvPr>
            <p:cNvSpPr/>
            <p:nvPr/>
          </p:nvSpPr>
          <p:spPr>
            <a:xfrm rot="16200000">
              <a:off x="519651" y="567511"/>
              <a:ext cx="237031" cy="204337"/>
            </a:xfrm>
            <a:prstGeom prst="hexagon">
              <a:avLst/>
            </a:prstGeom>
            <a:noFill/>
            <a:ln w="19050">
              <a:solidFill>
                <a:srgbClr val="6B43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n>
                  <a:solidFill>
                    <a:schemeClr val="bg1"/>
                  </a:solidFill>
                </a:ln>
                <a:noFill/>
              </a:endParaRPr>
            </a:p>
          </p:txBody>
        </p:sp>
        <p:sp>
          <p:nvSpPr>
            <p:cNvPr id="41" name="Sześciokąt 40">
              <a:extLst>
                <a:ext uri="{FF2B5EF4-FFF2-40B4-BE49-F238E27FC236}">
                  <a16:creationId xmlns:a16="http://schemas.microsoft.com/office/drawing/2014/main" id="{CDCA1021-2E6A-5FAE-365B-D9C87F3E6A43}"/>
                </a:ext>
              </a:extLst>
            </p:cNvPr>
            <p:cNvSpPr/>
            <p:nvPr/>
          </p:nvSpPr>
          <p:spPr>
            <a:xfrm rot="16200000">
              <a:off x="417482" y="757145"/>
              <a:ext cx="237031" cy="204337"/>
            </a:xfrm>
            <a:prstGeom prst="hexagon">
              <a:avLst/>
            </a:prstGeom>
            <a:noFill/>
            <a:ln w="19050">
              <a:solidFill>
                <a:srgbClr val="6B43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n>
                  <a:solidFill>
                    <a:schemeClr val="bg1"/>
                  </a:solidFill>
                </a:ln>
                <a:noFill/>
              </a:endParaRPr>
            </a:p>
          </p:txBody>
        </p:sp>
      </p:grpSp>
      <p:pic>
        <p:nvPicPr>
          <p:cNvPr id="2" name="Obraz 1" descr="Obraz zawierający pogrzeb, trawa, na wolnym powietrzu&#10;&#10;Opis wygenerowany automatycznie">
            <a:extLst>
              <a:ext uri="{FF2B5EF4-FFF2-40B4-BE49-F238E27FC236}">
                <a16:creationId xmlns:a16="http://schemas.microsoft.com/office/drawing/2014/main" id="{A80ED03F-88DD-9842-EE05-6E0329E624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05" r="4511"/>
          <a:stretch/>
        </p:blipFill>
        <p:spPr>
          <a:xfrm>
            <a:off x="9114598" y="0"/>
            <a:ext cx="3077401" cy="6858000"/>
          </a:xfrm>
          <a:prstGeom prst="rect">
            <a:avLst/>
          </a:prstGeom>
        </p:spPr>
      </p:pic>
      <p:sp>
        <p:nvSpPr>
          <p:cNvPr id="7" name="Symbol zastępczy zawartości 13">
            <a:extLst>
              <a:ext uri="{FF2B5EF4-FFF2-40B4-BE49-F238E27FC236}">
                <a16:creationId xmlns:a16="http://schemas.microsoft.com/office/drawing/2014/main" id="{7FE6AA28-4499-40EC-92A8-A7971032BD5F}"/>
              </a:ext>
            </a:extLst>
          </p:cNvPr>
          <p:cNvSpPr txBox="1">
            <a:spLocks/>
          </p:cNvSpPr>
          <p:nvPr/>
        </p:nvSpPr>
        <p:spPr>
          <a:xfrm>
            <a:off x="7803942" y="2822141"/>
            <a:ext cx="3539404" cy="361028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11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5" indent="0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11" indent="0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17" indent="0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23" indent="0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32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l-PL" sz="1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31C8BA6-345E-468B-BF22-9F4A546FF6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253" y="404813"/>
            <a:ext cx="1843737" cy="607827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AD300D74-AE42-4FC0-853D-736BA5F12A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biLevel thresh="50000"/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5" t="-4134" r="-755"/>
          <a:stretch/>
        </p:blipFill>
        <p:spPr>
          <a:xfrm>
            <a:off x="9478816" y="4223697"/>
            <a:ext cx="2312866" cy="2208727"/>
          </a:xfrm>
          <a:prstGeom prst="rect">
            <a:avLst/>
          </a:prstGeom>
        </p:spPr>
      </p:pic>
      <p:sp>
        <p:nvSpPr>
          <p:cNvPr id="29" name="Tytuł 2">
            <a:extLst>
              <a:ext uri="{FF2B5EF4-FFF2-40B4-BE49-F238E27FC236}">
                <a16:creationId xmlns:a16="http://schemas.microsoft.com/office/drawing/2014/main" id="{8EA27F64-0488-70BD-E265-986720B563D3}"/>
              </a:ext>
            </a:extLst>
          </p:cNvPr>
          <p:cNvSpPr txBox="1">
            <a:spLocks/>
          </p:cNvSpPr>
          <p:nvPr/>
        </p:nvSpPr>
        <p:spPr>
          <a:xfrm>
            <a:off x="3146223" y="535508"/>
            <a:ext cx="8898185" cy="5238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33F5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/>
              <a:t>Z MYŚLĄ O PRZYSZŁOŚCI</a:t>
            </a:r>
            <a:endParaRPr lang="pl-PL" sz="2800" i="1"/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46BF2EBC-EDC3-7A6F-457B-D4563B6B57E7}"/>
              </a:ext>
            </a:extLst>
          </p:cNvPr>
          <p:cNvSpPr txBox="1"/>
          <p:nvPr/>
        </p:nvSpPr>
        <p:spPr>
          <a:xfrm>
            <a:off x="994276" y="1280299"/>
            <a:ext cx="77815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i="1">
                <a:solidFill>
                  <a:srgbClr val="58334C"/>
                </a:solidFill>
                <a:latin typeface="+mj-lt"/>
              </a:rPr>
              <a:t>W oparciu o zasady ESG oraz zrównoważonego budownictwa, przy zachowaniu najwyższych wymogów niskoemisyjności oraz energooszczędności, </a:t>
            </a:r>
            <a:r>
              <a:rPr lang="pl-PL" sz="1400" i="1" u="sng">
                <a:solidFill>
                  <a:srgbClr val="58334C"/>
                </a:solidFill>
                <a:latin typeface="+mj-lt"/>
              </a:rPr>
              <a:t>gwarantujemy Najemcom najniższe koszty utrzymania użytkowanej powierzchni </a:t>
            </a:r>
            <a:r>
              <a:rPr lang="pl-PL" sz="1400" i="1">
                <a:solidFill>
                  <a:srgbClr val="58334C"/>
                </a:solidFill>
                <a:latin typeface="+mj-lt"/>
              </a:rPr>
              <a:t>przy spełnieniu najbardziej rygorystycznych wymagań międzynarodowego systemu certyfikacji budynków BREEAM.</a:t>
            </a:r>
            <a:endParaRPr lang="pl-PL" sz="1050"/>
          </a:p>
        </p:txBody>
      </p:sp>
      <p:pic>
        <p:nvPicPr>
          <p:cNvPr id="32" name="Obraz 31">
            <a:extLst>
              <a:ext uri="{FF2B5EF4-FFF2-40B4-BE49-F238E27FC236}">
                <a16:creationId xmlns:a16="http://schemas.microsoft.com/office/drawing/2014/main" id="{ED78EB4B-A589-3672-F6B9-4E4613B21BA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061" y="509295"/>
            <a:ext cx="1308781" cy="494457"/>
          </a:xfrm>
          <a:prstGeom prst="rect">
            <a:avLst/>
          </a:prstGeom>
        </p:spPr>
      </p:pic>
      <p:sp>
        <p:nvSpPr>
          <p:cNvPr id="42" name="Symbol zastępczy numeru slajdu 5">
            <a:extLst>
              <a:ext uri="{FF2B5EF4-FFF2-40B4-BE49-F238E27FC236}">
                <a16:creationId xmlns:a16="http://schemas.microsoft.com/office/drawing/2014/main" id="{16DF20EC-EE07-A390-F904-2F6F1F23F730}"/>
              </a:ext>
            </a:extLst>
          </p:cNvPr>
          <p:cNvSpPr txBox="1">
            <a:spLocks/>
          </p:cNvSpPr>
          <p:nvPr/>
        </p:nvSpPr>
        <p:spPr>
          <a:xfrm>
            <a:off x="-1" y="6219828"/>
            <a:ext cx="1052152" cy="6327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2400" kern="120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E9B76F-E264-471A-961B-734126076347}" type="slidenum">
              <a:rPr lang="pl-PL" sz="1600" smtClean="0">
                <a:solidFill>
                  <a:srgbClr val="633F53"/>
                </a:solidFill>
              </a:rPr>
              <a:pPr/>
              <a:t>47</a:t>
            </a:fld>
            <a:endParaRPr lang="pl-PL" sz="1600">
              <a:solidFill>
                <a:srgbClr val="633F53"/>
              </a:solidFill>
            </a:endParaRPr>
          </a:p>
        </p:txBody>
      </p:sp>
      <p:sp>
        <p:nvSpPr>
          <p:cNvPr id="3" name="Symbol zastępczy zawartości 13">
            <a:extLst>
              <a:ext uri="{FF2B5EF4-FFF2-40B4-BE49-F238E27FC236}">
                <a16:creationId xmlns:a16="http://schemas.microsoft.com/office/drawing/2014/main" id="{F21DFB9D-5F47-87A2-4383-6E72B7A02593}"/>
              </a:ext>
            </a:extLst>
          </p:cNvPr>
          <p:cNvSpPr txBox="1">
            <a:spLocks/>
          </p:cNvSpPr>
          <p:nvPr/>
        </p:nvSpPr>
        <p:spPr>
          <a:xfrm>
            <a:off x="1062252" y="2315549"/>
            <a:ext cx="3745138" cy="504016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3" indent="-228603" algn="l" defTabSz="914411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685808" indent="-228603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1143014" indent="-228603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600220" indent="-228603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2057426" indent="-228603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32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ts val="1200"/>
              </a:lnSpc>
              <a:spcBef>
                <a:spcPts val="600"/>
              </a:spcBef>
            </a:pPr>
            <a:r>
              <a:rPr lang="pl-PL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niższe koszty utrzymania powierzchni najmu - </a:t>
            </a:r>
            <a:r>
              <a:rPr lang="pl-PL" sz="10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dzięki niższym kosztom eksploatacji (nawet o 20% w porównaniu ze zwykłymi budynkami) możliwym dzięki </a:t>
            </a:r>
            <a:r>
              <a:rPr lang="pl-PL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rozwiązaniom efektywnie wykorzystujących energię, wodę, zarządzanie odpadami tj. </a:t>
            </a:r>
            <a:r>
              <a:rPr lang="pl-PL" sz="10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woda deszczowa zbierana jest w specjalnych zbiornikach i wykorzystywana do nawadniania terenów zielonych; wodo-oszczędne baterie łazienkowe ze zmniejszonym przepływem i czasowym zamknięciem; wykorzystanie wody szarej, inteligentny system zarządzania energooszczędnym oświetleniem; wysokie parametry izolacyjne przegród budowlanych; automatyzacja pracy klimatyzacji i wentylacji oraz odzysk ciepła; instalacja paneli słonecznych.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</a:pPr>
            <a:r>
              <a:rPr lang="pl-PL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certyfikacje projektów w międzynarodowym systemie BREEAM</a:t>
            </a:r>
            <a:r>
              <a:rPr lang="pl-PL" sz="10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 Certyfikacji wymaga założenia, że ekologiczna wartość terenu sprzed powstania inwestycji nie zmniejszy się po jej powstaniu.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</a:pPr>
            <a:r>
              <a:rPr lang="pl-PL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wysoką jakość powietrza wewnątrz budynków oraz odpowiednie doświetlenie, </a:t>
            </a:r>
            <a:r>
              <a:rPr lang="pl-PL" sz="10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co tworzy przyjazny klimat wewnętrzny wpływający na samopoczucie i efektywność pracy. Wysoka jakość powietrza wewnątrz budynków to wzrost wydajności pracy o ponad 10%.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</a:pPr>
            <a:r>
              <a:rPr lang="pl-PL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wykorzystanie odnawialnych źródeł energii</a:t>
            </a:r>
            <a:r>
              <a:rPr lang="pl-PL" sz="10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w bilansie energetycznym projektu. W tym między innymi nisko emisyjne </a:t>
            </a:r>
            <a:r>
              <a:rPr lang="pl-PL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pompy ciepła </a:t>
            </a:r>
            <a:r>
              <a:rPr lang="pl-PL" sz="10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oraz </a:t>
            </a:r>
            <a:r>
              <a:rPr lang="pl-PL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panele fotowoltaiczne</a:t>
            </a:r>
            <a:r>
              <a:rPr lang="pl-PL" sz="10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</a:t>
            </a:r>
          </a:p>
          <a:p>
            <a:pPr marL="0" indent="0">
              <a:lnSpc>
                <a:spcPts val="12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pl-PL" sz="10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</a:pPr>
            <a:endParaRPr lang="pl-PL" sz="1050" b="1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4" name="Symbol zastępczy zawartości 13">
            <a:extLst>
              <a:ext uri="{FF2B5EF4-FFF2-40B4-BE49-F238E27FC236}">
                <a16:creationId xmlns:a16="http://schemas.microsoft.com/office/drawing/2014/main" id="{66403842-3EE8-05F9-A7EE-E38FCD06FE9C}"/>
              </a:ext>
            </a:extLst>
          </p:cNvPr>
          <p:cNvSpPr txBox="1">
            <a:spLocks/>
          </p:cNvSpPr>
          <p:nvPr/>
        </p:nvSpPr>
        <p:spPr>
          <a:xfrm>
            <a:off x="4925404" y="2315549"/>
            <a:ext cx="3987320" cy="464963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11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5" indent="0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11" indent="0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17" indent="0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23" indent="0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32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ts val="1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zastosowanie najwyższej jakości materiałów izolacji budynku, </a:t>
            </a:r>
            <a:r>
              <a:rPr lang="pl-PL" sz="10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zapewniającej doskonałą optymalizację cieplną.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projektowanie szerokich pasów zieleni </a:t>
            </a:r>
            <a:r>
              <a:rPr lang="pl-PL" sz="10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 tym zieleni wysokiej wzdłuż dróg i terenów wchodzących w skład projektów, co między innymi zmniejsza oddziaływanie transportu drogowego na najbliższe otoczenie.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wykorzystanie do budowy materiałów, które w większości mogą podlegać ponownemu przetworzeniu.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wdrożenie na terenie inwestycji właściwego systemu zarządzania </a:t>
            </a:r>
            <a:br>
              <a:rPr lang="pl-PL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</a:br>
            <a:r>
              <a:rPr lang="pl-PL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 utylizacji odpadów, </a:t>
            </a:r>
            <a:r>
              <a:rPr lang="pl-PL" sz="10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który wykluczy potencjalny wpływ na najbliższe otoczenie projektów.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maksymalnie wysoki wskaźnik powierzchni biologicznie czynnej terenu.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maksymalną ochronę istniejącego drzewostanu i maksymalizację </a:t>
            </a:r>
            <a:r>
              <a:rPr lang="pl-PL" sz="1050" b="1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nasadzeń</a:t>
            </a:r>
            <a:r>
              <a:rPr lang="pl-PL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pl-PL" sz="10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roślin tworzących przyjazne środowisko dla licznych zwierząt i tworzenie </a:t>
            </a:r>
            <a:r>
              <a:rPr lang="pl-PL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naturalnych habitatów</a:t>
            </a:r>
            <a:r>
              <a:rPr lang="pl-PL" sz="10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co w rezultacie przyczynia się do zachowania bioróżnorodności terenu.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Elementy małej architektury takie jak ławki, siłownia na powietrzu dla pracowników oraz mieszkańców.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inteligentny system oświetlenia </a:t>
            </a:r>
            <a:r>
              <a:rPr lang="pl-PL" sz="1050" b="1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led</a:t>
            </a:r>
            <a:r>
              <a:rPr lang="pl-PL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</a:t>
            </a:r>
            <a:r>
              <a:rPr lang="pl-PL" sz="10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który zapewnia doskonałe energooszczędne oświetlenie zgodne z normami , przy jednoczesnym niskim i monitorowanym poziomie zużycia prądu.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pl-PL" sz="1050" b="1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17599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id="{82C9913E-749E-41FA-810F-7D6CF33A8A67}"/>
              </a:ext>
            </a:extLst>
          </p:cNvPr>
          <p:cNvSpPr txBox="1">
            <a:spLocks/>
          </p:cNvSpPr>
          <p:nvPr/>
        </p:nvSpPr>
        <p:spPr>
          <a:xfrm rot="16200000">
            <a:off x="-1876716" y="3909443"/>
            <a:ext cx="4639258" cy="582164"/>
          </a:xfrm>
          <a:prstGeom prst="rect">
            <a:avLst/>
          </a:prstGeom>
          <a:noFill/>
        </p:spPr>
        <p:txBody>
          <a:bodyPr/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pl-PL" sz="2800" b="1">
              <a:solidFill>
                <a:schemeClr val="bg1"/>
              </a:solidFill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F2F5092B-E0C7-7149-FC97-EC881F8B7F45}"/>
              </a:ext>
            </a:extLst>
          </p:cNvPr>
          <p:cNvSpPr/>
          <p:nvPr/>
        </p:nvSpPr>
        <p:spPr>
          <a:xfrm>
            <a:off x="-35554" y="0"/>
            <a:ext cx="12227553" cy="6858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4737309-8F5B-9994-5178-3BB23124D734}"/>
              </a:ext>
            </a:extLst>
          </p:cNvPr>
          <p:cNvSpPr txBox="1"/>
          <p:nvPr/>
        </p:nvSpPr>
        <p:spPr>
          <a:xfrm rot="16200000">
            <a:off x="-81157" y="5584911"/>
            <a:ext cx="1226556" cy="26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100" b="0">
                <a:solidFill>
                  <a:srgbClr val="684356"/>
                </a:solidFill>
              </a:rPr>
              <a:t>DL </a:t>
            </a:r>
            <a:r>
              <a:rPr lang="pl-PL" sz="1100">
                <a:solidFill>
                  <a:srgbClr val="684356"/>
                </a:solidFill>
              </a:rPr>
              <a:t>INVEST GROUP</a:t>
            </a:r>
            <a:endParaRPr lang="pl-PL" sz="1100" b="0">
              <a:solidFill>
                <a:srgbClr val="684356"/>
              </a:solidFill>
            </a:endParaRP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C81B2FBE-7352-2752-DC59-EA7B952F2E56}"/>
              </a:ext>
            </a:extLst>
          </p:cNvPr>
          <p:cNvCxnSpPr>
            <a:cxnSpLocks/>
            <a:endCxn id="4" idx="3"/>
          </p:cNvCxnSpPr>
          <p:nvPr/>
        </p:nvCxnSpPr>
        <p:spPr>
          <a:xfrm>
            <a:off x="526073" y="1167464"/>
            <a:ext cx="6048" cy="3935972"/>
          </a:xfrm>
          <a:prstGeom prst="line">
            <a:avLst/>
          </a:prstGeom>
          <a:ln>
            <a:solidFill>
              <a:srgbClr val="633F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C39F3083-042D-8E55-7AC2-75381A732D2C}"/>
              </a:ext>
            </a:extLst>
          </p:cNvPr>
          <p:cNvCxnSpPr>
            <a:cxnSpLocks/>
          </p:cNvCxnSpPr>
          <p:nvPr/>
        </p:nvCxnSpPr>
        <p:spPr>
          <a:xfrm>
            <a:off x="526073" y="174567"/>
            <a:ext cx="0" cy="199546"/>
          </a:xfrm>
          <a:prstGeom prst="line">
            <a:avLst/>
          </a:prstGeom>
          <a:ln>
            <a:solidFill>
              <a:srgbClr val="633F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ymbol zastępczy numeru slajdu 5">
            <a:extLst>
              <a:ext uri="{FF2B5EF4-FFF2-40B4-BE49-F238E27FC236}">
                <a16:creationId xmlns:a16="http://schemas.microsoft.com/office/drawing/2014/main" id="{DDC40307-DC04-C686-78BA-98D43ADB350B}"/>
              </a:ext>
            </a:extLst>
          </p:cNvPr>
          <p:cNvSpPr txBox="1">
            <a:spLocks/>
          </p:cNvSpPr>
          <p:nvPr/>
        </p:nvSpPr>
        <p:spPr>
          <a:xfrm>
            <a:off x="-1" y="6219828"/>
            <a:ext cx="1052152" cy="6327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2400" kern="120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E9B76F-E264-471A-961B-734126076347}" type="slidenum">
              <a:rPr lang="pl-PL" sz="1600" smtClean="0">
                <a:solidFill>
                  <a:srgbClr val="633F53"/>
                </a:solidFill>
              </a:rPr>
              <a:pPr/>
              <a:t>48</a:t>
            </a:fld>
            <a:endParaRPr lang="pl-PL" sz="1600">
              <a:solidFill>
                <a:srgbClr val="633F53"/>
              </a:solidFill>
            </a:endParaRP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CC629F92-532B-0A20-F40E-49F767591FBA}"/>
              </a:ext>
            </a:extLst>
          </p:cNvPr>
          <p:cNvGrpSpPr/>
          <p:nvPr/>
        </p:nvGrpSpPr>
        <p:grpSpPr>
          <a:xfrm>
            <a:off x="320591" y="543189"/>
            <a:ext cx="410963" cy="426665"/>
            <a:chOff x="329372" y="551164"/>
            <a:chExt cx="410963" cy="426665"/>
          </a:xfrm>
          <a:solidFill>
            <a:schemeClr val="bg1"/>
          </a:solidFill>
        </p:grpSpPr>
        <p:sp>
          <p:nvSpPr>
            <p:cNvPr id="14" name="Sześciokąt 13">
              <a:extLst>
                <a:ext uri="{FF2B5EF4-FFF2-40B4-BE49-F238E27FC236}">
                  <a16:creationId xmlns:a16="http://schemas.microsoft.com/office/drawing/2014/main" id="{A7560884-306D-75E6-B7BC-D7EDA8A75BF1}"/>
                </a:ext>
              </a:extLst>
            </p:cNvPr>
            <p:cNvSpPr/>
            <p:nvPr/>
          </p:nvSpPr>
          <p:spPr>
            <a:xfrm rot="16200000">
              <a:off x="313025" y="567511"/>
              <a:ext cx="237031" cy="204337"/>
            </a:xfrm>
            <a:prstGeom prst="hexagon">
              <a:avLst/>
            </a:prstGeom>
            <a:noFill/>
            <a:ln w="19050">
              <a:solidFill>
                <a:srgbClr val="6B43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n>
                  <a:solidFill>
                    <a:schemeClr val="bg1"/>
                  </a:solidFill>
                </a:ln>
                <a:noFill/>
              </a:endParaRPr>
            </a:p>
          </p:txBody>
        </p:sp>
        <p:sp>
          <p:nvSpPr>
            <p:cNvPr id="15" name="Sześciokąt 14">
              <a:extLst>
                <a:ext uri="{FF2B5EF4-FFF2-40B4-BE49-F238E27FC236}">
                  <a16:creationId xmlns:a16="http://schemas.microsoft.com/office/drawing/2014/main" id="{3C634AF0-EE5B-95B1-795B-F2DF400F28C1}"/>
                </a:ext>
              </a:extLst>
            </p:cNvPr>
            <p:cNvSpPr/>
            <p:nvPr/>
          </p:nvSpPr>
          <p:spPr>
            <a:xfrm rot="16200000">
              <a:off x="519651" y="567511"/>
              <a:ext cx="237031" cy="204337"/>
            </a:xfrm>
            <a:prstGeom prst="hexagon">
              <a:avLst/>
            </a:prstGeom>
            <a:noFill/>
            <a:ln w="19050">
              <a:solidFill>
                <a:srgbClr val="6B43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n>
                  <a:solidFill>
                    <a:schemeClr val="bg1"/>
                  </a:solidFill>
                </a:ln>
                <a:noFill/>
              </a:endParaRPr>
            </a:p>
          </p:txBody>
        </p:sp>
        <p:sp>
          <p:nvSpPr>
            <p:cNvPr id="16" name="Sześciokąt 15">
              <a:extLst>
                <a:ext uri="{FF2B5EF4-FFF2-40B4-BE49-F238E27FC236}">
                  <a16:creationId xmlns:a16="http://schemas.microsoft.com/office/drawing/2014/main" id="{91C212FF-AA04-6DBE-5953-28A90EC526D9}"/>
                </a:ext>
              </a:extLst>
            </p:cNvPr>
            <p:cNvSpPr/>
            <p:nvPr/>
          </p:nvSpPr>
          <p:spPr>
            <a:xfrm rot="16200000">
              <a:off x="417482" y="757145"/>
              <a:ext cx="237031" cy="204337"/>
            </a:xfrm>
            <a:prstGeom prst="hexagon">
              <a:avLst/>
            </a:prstGeom>
            <a:noFill/>
            <a:ln w="19050">
              <a:solidFill>
                <a:srgbClr val="6B43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n>
                  <a:solidFill>
                    <a:schemeClr val="bg1"/>
                  </a:solidFill>
                </a:ln>
                <a:noFill/>
              </a:endParaRP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FA4C4498-AE2C-48AB-ABC3-3B864AD46A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0907" y="1388433"/>
            <a:ext cx="6304101" cy="483139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ytuł 9">
            <a:extLst>
              <a:ext uri="{FF2B5EF4-FFF2-40B4-BE49-F238E27FC236}">
                <a16:creationId xmlns:a16="http://schemas.microsoft.com/office/drawing/2014/main" id="{375E7F52-1104-4AB9-9AC6-1935C391E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430" y="494587"/>
            <a:ext cx="8898185" cy="523871"/>
          </a:xfrm>
        </p:spPr>
        <p:txBody>
          <a:bodyPr>
            <a:normAutofit fontScale="90000"/>
          </a:bodyPr>
          <a:lstStyle/>
          <a:p>
            <a:r>
              <a:rPr lang="pl-PL"/>
              <a:t>ZIELONE ROZWIĄZANIA TO NASZ PRIORYTET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21622A2A-9D6E-4B76-9B20-8C60DFD1C1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7184" y="2499301"/>
            <a:ext cx="1347650" cy="126468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15BB1F6-968E-4C45-A990-343EC616B3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7184" y="505463"/>
            <a:ext cx="1512032" cy="498473"/>
          </a:xfrm>
          <a:prstGeom prst="rect">
            <a:avLst/>
          </a:prstGeom>
        </p:spPr>
      </p:pic>
      <p:pic>
        <p:nvPicPr>
          <p:cNvPr id="55300" name="Picture 4" descr="Sweco – Veriloc Automation">
            <a:extLst>
              <a:ext uri="{FF2B5EF4-FFF2-40B4-BE49-F238E27FC236}">
                <a16:creationId xmlns:a16="http://schemas.microsoft.com/office/drawing/2014/main" id="{0F0FC2F4-3E7E-4D99-B861-F51C369E8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4953" y="2287174"/>
            <a:ext cx="1612441" cy="161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0FE5AFEF-BC38-8DC0-37B2-E2F14C9448B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061" y="509295"/>
            <a:ext cx="1308781" cy="494457"/>
          </a:xfrm>
          <a:prstGeom prst="rect">
            <a:avLst/>
          </a:prstGeom>
        </p:spPr>
      </p:pic>
      <p:pic>
        <p:nvPicPr>
          <p:cNvPr id="25" name="Grafika 24">
            <a:extLst>
              <a:ext uri="{FF2B5EF4-FFF2-40B4-BE49-F238E27FC236}">
                <a16:creationId xmlns:a16="http://schemas.microsoft.com/office/drawing/2014/main" id="{4171456C-6FCE-2488-8E49-491A7E920D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83362" y="4169393"/>
            <a:ext cx="2294470" cy="2125759"/>
          </a:xfrm>
          <a:prstGeom prst="rect">
            <a:avLst/>
          </a:prstGeom>
        </p:spPr>
      </p:pic>
      <p:pic>
        <p:nvPicPr>
          <p:cNvPr id="17" name="Grafika 16">
            <a:extLst>
              <a:ext uri="{FF2B5EF4-FFF2-40B4-BE49-F238E27FC236}">
                <a16:creationId xmlns:a16="http://schemas.microsoft.com/office/drawing/2014/main" id="{3F21DB8F-25A5-874A-491A-8F2EBFC58E7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36870" b="37166"/>
          <a:stretch/>
        </p:blipFill>
        <p:spPr>
          <a:xfrm>
            <a:off x="8258055" y="1453604"/>
            <a:ext cx="3152486" cy="81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08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az 28" descr="Obraz zawierający chmura, na wolnym powietrzu, niebo, miasto&#10;&#10;Opis wygenerowany automatycznie">
            <a:extLst>
              <a:ext uri="{FF2B5EF4-FFF2-40B4-BE49-F238E27FC236}">
                <a16:creationId xmlns:a16="http://schemas.microsoft.com/office/drawing/2014/main" id="{9F2AC1E1-6BDE-D365-3B71-83503E9200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6212" y="334297"/>
            <a:ext cx="5321659" cy="6189408"/>
          </a:xfrm>
          <a:prstGeom prst="rect">
            <a:avLst/>
          </a:prstGeom>
        </p:spPr>
      </p:pic>
      <p:sp>
        <p:nvSpPr>
          <p:cNvPr id="25" name="Prostokąt 24">
            <a:extLst>
              <a:ext uri="{FF2B5EF4-FFF2-40B4-BE49-F238E27FC236}">
                <a16:creationId xmlns:a16="http://schemas.microsoft.com/office/drawing/2014/main" id="{0CEE7563-4689-34EE-6C6E-2916672BBC0C}"/>
              </a:ext>
            </a:extLst>
          </p:cNvPr>
          <p:cNvSpPr/>
          <p:nvPr/>
        </p:nvSpPr>
        <p:spPr>
          <a:xfrm>
            <a:off x="6526212" y="334295"/>
            <a:ext cx="5321659" cy="6189409"/>
          </a:xfrm>
          <a:prstGeom prst="rect">
            <a:avLst/>
          </a:prstGeom>
          <a:solidFill>
            <a:srgbClr val="5B2F4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6777BE52-9098-9F34-F455-25BD6288C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451" y="1578033"/>
            <a:ext cx="4319549" cy="941185"/>
          </a:xfrm>
        </p:spPr>
        <p:txBody>
          <a:bodyPr anchor="t">
            <a:normAutofit/>
          </a:bodyPr>
          <a:lstStyle/>
          <a:p>
            <a:r>
              <a:rPr lang="pl-PL" sz="3600">
                <a:solidFill>
                  <a:srgbClr val="5B2F49"/>
                </a:solidFill>
                <a:latin typeface="+mn-lt"/>
              </a:rPr>
              <a:t>SPIS TREŚCI</a:t>
            </a:r>
          </a:p>
        </p:txBody>
      </p:sp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9A5A9B0D-7513-5B2D-7CF8-A398EF619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6451" y="2209164"/>
            <a:ext cx="4964153" cy="392147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>
                <a:solidFill>
                  <a:srgbClr val="533245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MODEL BIZNESOWY</a:t>
            </a:r>
            <a:endParaRPr lang="pl-PL" sz="2000">
              <a:solidFill>
                <a:srgbClr val="53324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>
                <a:solidFill>
                  <a:srgbClr val="533245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PRZEWAGI KONKURENCYJNE</a:t>
            </a:r>
            <a:endParaRPr lang="pl-PL" sz="2000">
              <a:solidFill>
                <a:srgbClr val="53324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>
                <a:solidFill>
                  <a:srgbClr val="533245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STRUKTURA</a:t>
            </a:r>
            <a:endParaRPr lang="pl-PL" sz="2000">
              <a:solidFill>
                <a:srgbClr val="53324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>
                <a:solidFill>
                  <a:srgbClr val="533245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PORTFOLIO PROJEKTÓW</a:t>
            </a:r>
            <a:endParaRPr lang="pl-PL" sz="2000">
              <a:solidFill>
                <a:srgbClr val="53324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>
                <a:solidFill>
                  <a:srgbClr val="533245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ZAŁĄCZNIKI</a:t>
            </a:r>
            <a:endParaRPr lang="pl-PL" sz="2000">
              <a:solidFill>
                <a:srgbClr val="53324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>
                <a:solidFill>
                  <a:srgbClr val="533245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KONTAKT </a:t>
            </a:r>
            <a:endParaRPr lang="pl-PL" sz="2000">
              <a:solidFill>
                <a:srgbClr val="533245"/>
              </a:solidFill>
            </a:endParaRPr>
          </a:p>
        </p:txBody>
      </p:sp>
      <p:sp>
        <p:nvSpPr>
          <p:cNvPr id="6" name="Tytuł 2">
            <a:extLst>
              <a:ext uri="{FF2B5EF4-FFF2-40B4-BE49-F238E27FC236}">
                <a16:creationId xmlns:a16="http://schemas.microsoft.com/office/drawing/2014/main" id="{B2098875-3F67-0B6B-75C4-02A6B2657AB4}"/>
              </a:ext>
            </a:extLst>
          </p:cNvPr>
          <p:cNvSpPr txBox="1">
            <a:spLocks/>
          </p:cNvSpPr>
          <p:nvPr/>
        </p:nvSpPr>
        <p:spPr>
          <a:xfrm>
            <a:off x="7653712" y="1578033"/>
            <a:ext cx="4319549" cy="941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633F5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>
                <a:solidFill>
                  <a:schemeClr val="bg1"/>
                </a:solidFill>
                <a:latin typeface="+mn-lt"/>
              </a:rPr>
              <a:t>ZAŁĄCZNIKI</a:t>
            </a:r>
          </a:p>
        </p:txBody>
      </p:sp>
      <p:sp>
        <p:nvSpPr>
          <p:cNvPr id="7" name="Symbol zastępczy tekstu 1">
            <a:extLst>
              <a:ext uri="{FF2B5EF4-FFF2-40B4-BE49-F238E27FC236}">
                <a16:creationId xmlns:a16="http://schemas.microsoft.com/office/drawing/2014/main" id="{72902A83-FA78-C061-9FBF-C52B7BA0E2C1}"/>
              </a:ext>
            </a:extLst>
          </p:cNvPr>
          <p:cNvSpPr txBox="1">
            <a:spLocks/>
          </p:cNvSpPr>
          <p:nvPr/>
        </p:nvSpPr>
        <p:spPr>
          <a:xfrm>
            <a:off x="7749767" y="2209164"/>
            <a:ext cx="3813238" cy="3921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11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rgbClr val="633F53"/>
                </a:solidFill>
                <a:latin typeface="+mj-lt"/>
                <a:ea typeface="+mn-ea"/>
                <a:cs typeface="+mn-cs"/>
              </a:defRPr>
            </a:lvl1pPr>
            <a:lvl2pPr marL="457206" indent="0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11" indent="0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17" indent="0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23" indent="0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286029" indent="0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34" indent="0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40" indent="0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46" indent="0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BTS</a:t>
            </a:r>
            <a:r>
              <a:rPr lang="pl-PL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NAJEM ZWROTNY </a:t>
            </a: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DL FUND</a:t>
            </a: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2073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4109BB1-EF60-210B-D2FD-275D311FD4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86" t="464" r="1584" b="1059"/>
          <a:stretch/>
        </p:blipFill>
        <p:spPr>
          <a:xfrm>
            <a:off x="2007386" y="1890092"/>
            <a:ext cx="4511786" cy="35482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0C3E66B-2670-A1AB-F02C-17F381A46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5945" y="2584694"/>
            <a:ext cx="780043" cy="32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DB55296E-AE41-9BDD-1581-1F23AB3CDDAA}"/>
              </a:ext>
            </a:extLst>
          </p:cNvPr>
          <p:cNvSpPr/>
          <p:nvPr/>
        </p:nvSpPr>
        <p:spPr>
          <a:xfrm>
            <a:off x="6883400" y="3941"/>
            <a:ext cx="191515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D47F15C2-410E-41E2-9B8C-C13D4FA4312A}"/>
              </a:ext>
            </a:extLst>
          </p:cNvPr>
          <p:cNvSpPr/>
          <p:nvPr/>
        </p:nvSpPr>
        <p:spPr>
          <a:xfrm>
            <a:off x="8798559" y="0"/>
            <a:ext cx="3390948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277E07EE-2FF6-4543-83DB-7CFA06744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/>
              <a:t>POŚWIADCZENIA WIARYGODNOŚCI</a:t>
            </a:r>
            <a:endParaRPr lang="pl-PL" sz="1400">
              <a:solidFill>
                <a:srgbClr val="633F53"/>
              </a:solidFill>
            </a:endParaRP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8BBE7B59-1957-4B94-E5F2-BD37D308FC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49" y="962899"/>
            <a:ext cx="5679308" cy="766149"/>
          </a:xfrm>
        </p:spPr>
        <p:txBody>
          <a:bodyPr>
            <a:normAutofit fontScale="70000" lnSpcReduction="20000"/>
          </a:bodyPr>
          <a:lstStyle/>
          <a:p>
            <a:r>
              <a:rPr lang="pl-PL"/>
              <a:t>DL INVEST GROUP JEST AUDYTOWANA ZGODNIE Z WYMOGAMI MSSF </a:t>
            </a:r>
            <a:br>
              <a:rPr lang="pl-PL"/>
            </a:br>
            <a:r>
              <a:rPr lang="pl-PL"/>
              <a:t>OD 2013 ROKU. GRUPA JEST OBECNIE AUDYTOWANA PRZEZ PWC.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9309E12-3277-4900-B10D-B284B06B239F}"/>
              </a:ext>
            </a:extLst>
          </p:cNvPr>
          <p:cNvSpPr txBox="1"/>
          <p:nvPr/>
        </p:nvSpPr>
        <p:spPr>
          <a:xfrm>
            <a:off x="9157944" y="3664231"/>
            <a:ext cx="2672178" cy="2605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-PL" sz="1100" dirty="0">
                <a:solidFill>
                  <a:prstClr val="black"/>
                </a:solidFill>
                <a:latin typeface="Calibri Light" panose="020F0302020204030204"/>
              </a:rPr>
              <a:t>DL Invest </a:t>
            </a:r>
            <a:r>
              <a:rPr lang="pl-PL" sz="1100" dirty="0" err="1">
                <a:solidFill>
                  <a:prstClr val="black"/>
                </a:solidFill>
                <a:latin typeface="Calibri Light" panose="020F0302020204030204"/>
              </a:rPr>
              <a:t>Group</a:t>
            </a:r>
            <a:r>
              <a:rPr lang="pl-PL" sz="1100" dirty="0">
                <a:solidFill>
                  <a:prstClr val="black"/>
                </a:solidFill>
                <a:latin typeface="Calibri Light" panose="020F0302020204030204"/>
              </a:rPr>
              <a:t> została wyróżniona Certyfikatem AAA wydanym przez </a:t>
            </a:r>
            <a:r>
              <a:rPr lang="pl-PL" sz="1100" dirty="0" err="1">
                <a:solidFill>
                  <a:prstClr val="black"/>
                </a:solidFill>
                <a:latin typeface="Calibri Light" panose="020F0302020204030204"/>
              </a:rPr>
              <a:t>Bisnode</a:t>
            </a:r>
            <a:r>
              <a:rPr lang="pl-PL" sz="1100" dirty="0">
                <a:solidFill>
                  <a:prstClr val="black"/>
                </a:solidFill>
                <a:latin typeface="Calibri Light" panose="020F0302020204030204"/>
              </a:rPr>
              <a:t> Polska, który poświadcza najwyższą wiarygodność finansową. Przyznanie </a:t>
            </a:r>
            <a:br>
              <a:rPr lang="pl-PL" sz="11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pl-PL" sz="1100" dirty="0">
                <a:solidFill>
                  <a:prstClr val="black"/>
                </a:solidFill>
                <a:latin typeface="Calibri Light" panose="020F0302020204030204"/>
              </a:rPr>
              <a:t>DL Invest </a:t>
            </a:r>
            <a:r>
              <a:rPr lang="pl-PL" sz="1100" dirty="0" err="1">
                <a:solidFill>
                  <a:prstClr val="black"/>
                </a:solidFill>
                <a:latin typeface="Calibri Light" panose="020F0302020204030204"/>
              </a:rPr>
              <a:t>Group</a:t>
            </a:r>
            <a:r>
              <a:rPr lang="pl-PL" sz="1100" dirty="0">
                <a:solidFill>
                  <a:prstClr val="black"/>
                </a:solidFill>
                <a:latin typeface="Calibri Light" panose="020F0302020204030204"/>
              </a:rPr>
              <a:t> Certyfikatu AAA dowodzi, że DL Invest </a:t>
            </a:r>
            <a:r>
              <a:rPr lang="pl-PL" sz="1100" dirty="0" err="1">
                <a:solidFill>
                  <a:prstClr val="black"/>
                </a:solidFill>
                <a:latin typeface="Calibri Light" panose="020F0302020204030204"/>
              </a:rPr>
              <a:t>Group</a:t>
            </a:r>
            <a:r>
              <a:rPr lang="pl-PL" sz="1100" dirty="0">
                <a:solidFill>
                  <a:prstClr val="black"/>
                </a:solidFill>
                <a:latin typeface="Calibri Light" panose="020F0302020204030204"/>
              </a:rPr>
              <a:t> jest firmą o najwyższej transparentności, wiarygodności kredytowej oraz stabilnej, niezagrożonej płynności finansowej. 
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D0587A55-1F43-4513-8C09-2F4737ADA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4359" y="2871492"/>
            <a:ext cx="866882" cy="65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D707FE4C-194A-46AC-8982-26669E1DE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1266" y="2928489"/>
            <a:ext cx="1262437" cy="51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2" name="Picture 2">
            <a:extLst>
              <a:ext uri="{FF2B5EF4-FFF2-40B4-BE49-F238E27FC236}">
                <a16:creationId xmlns:a16="http://schemas.microsoft.com/office/drawing/2014/main" id="{90FD41E2-E660-4E86-BD88-27AC347B2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0675" y="2103882"/>
            <a:ext cx="1244607" cy="51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9710F970-4842-44C1-A5DE-E85AC0C6C92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4357" y="4120155"/>
            <a:ext cx="1177243" cy="110393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459224D3-3170-4D06-8D3C-67630FD5615E}"/>
              </a:ext>
            </a:extLst>
          </p:cNvPr>
          <p:cNvSpPr txBox="1"/>
          <p:nvPr/>
        </p:nvSpPr>
        <p:spPr>
          <a:xfrm>
            <a:off x="8798560" y="1806645"/>
            <a:ext cx="3390948" cy="637885"/>
          </a:xfrm>
          <a:prstGeom prst="rect">
            <a:avLst/>
          </a:prstGeom>
          <a:solidFill>
            <a:srgbClr val="633F53"/>
          </a:solidFill>
        </p:spPr>
        <p:txBody>
          <a:bodyPr wrap="square" rtlCol="0" anchor="ctr">
            <a:noAutofit/>
          </a:bodyPr>
          <a:lstStyle/>
          <a:p>
            <a:pPr lvl="0" algn="ctr">
              <a:defRPr/>
            </a:pPr>
            <a:r>
              <a:rPr lang="pl-PL" sz="1600">
                <a:solidFill>
                  <a:schemeClr val="bg1"/>
                </a:solidFill>
                <a:latin typeface="Segoe UI" panose="020B0502040204020203" pitchFamily="34" charset="0"/>
              </a:rPr>
              <a:t>audytor na lata 2021-2023</a:t>
            </a:r>
            <a:endParaRPr lang="pl-PL" sz="9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7A35CAB6-E11B-42A0-1363-C835C06F2F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243"/>
          <a:stretch/>
        </p:blipFill>
        <p:spPr>
          <a:xfrm>
            <a:off x="1167934" y="3276600"/>
            <a:ext cx="4194368" cy="376008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63500" dir="3000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865E8543-74BA-7CC3-ABB7-2710DA6821A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68611" y="3075152"/>
            <a:ext cx="968734" cy="589079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EC1C220B-CBDF-F935-4F61-254947895C6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56872" y="732266"/>
            <a:ext cx="1192212" cy="863058"/>
          </a:xfrm>
          <a:prstGeom prst="rect">
            <a:avLst/>
          </a:prstGeom>
        </p:spPr>
      </p:pic>
      <p:pic>
        <p:nvPicPr>
          <p:cNvPr id="14" name="Obraz 13" descr="Obraz zawierający Grafika, tekst, Czcionka, logo&#10;&#10;Opis wygenerowany automatycznie">
            <a:extLst>
              <a:ext uri="{FF2B5EF4-FFF2-40B4-BE49-F238E27FC236}">
                <a16:creationId xmlns:a16="http://schemas.microsoft.com/office/drawing/2014/main" id="{FAF269A0-D7CC-759A-B618-2A2BE45CE8B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874" y="5643478"/>
            <a:ext cx="1618209" cy="887191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D0E1767D-E73F-3C55-DE0F-056A75EF79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255030" y="509296"/>
            <a:ext cx="1315812" cy="50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958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7">
            <a:extLst>
              <a:ext uri="{FF2B5EF4-FFF2-40B4-BE49-F238E27FC236}">
                <a16:creationId xmlns:a16="http://schemas.microsoft.com/office/drawing/2014/main" id="{4E3318C8-D87A-4B72-9E8C-E3761F411E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4" r="5134"/>
          <a:stretch/>
        </p:blipFill>
        <p:spPr>
          <a:xfrm>
            <a:off x="6477000" y="0"/>
            <a:ext cx="5715000" cy="6858000"/>
          </a:xfrm>
          <a:prstGeom prst="rect">
            <a:avLst/>
          </a:prstGeom>
        </p:spPr>
      </p:pic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E9875A72-0B51-4B45-8CB1-C93AD16A9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0854" y="1691822"/>
            <a:ext cx="4662847" cy="3023053"/>
          </a:xfrm>
        </p:spPr>
        <p:txBody>
          <a:bodyPr>
            <a:norm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pl-PL" b="1"/>
              <a:t>Dominik Leszczyński</a:t>
            </a:r>
            <a:br>
              <a:rPr lang="pl-PL" sz="1100" b="1"/>
            </a:br>
            <a:r>
              <a:rPr lang="pl-PL" sz="1400" b="1"/>
              <a:t>CEO</a:t>
            </a:r>
            <a:endParaRPr lang="en-US" sz="1400" b="1"/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1100"/>
              <a:t>+48 601 443 131</a:t>
            </a:r>
            <a:endParaRPr lang="pl-PL" sz="1100"/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lang="pl-PL" sz="1100"/>
              <a:t>d.leszczynski@dlinvest.pl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endParaRPr lang="pl-PL" sz="1100"/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endParaRPr lang="pl-PL" sz="1100"/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endParaRPr lang="pl-PL" sz="1100"/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b="1" err="1"/>
              <a:t>Wirginia</a:t>
            </a:r>
            <a:r>
              <a:rPr lang="en-US" b="1"/>
              <a:t> </a:t>
            </a:r>
            <a:r>
              <a:rPr lang="en-US" b="1" err="1"/>
              <a:t>Leszczyńska</a:t>
            </a:r>
            <a:endParaRPr lang="en-US" b="1"/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1400" b="1"/>
              <a:t>COO</a:t>
            </a:r>
          </a:p>
          <a:p>
            <a:pPr lvl="0">
              <a:lnSpc>
                <a:spcPct val="120000"/>
              </a:lnSpc>
              <a:defRPr/>
            </a:pPr>
            <a:r>
              <a:rPr lang="en-US" sz="1100"/>
              <a:t>+48 503 985 805</a:t>
            </a:r>
            <a:br>
              <a:rPr lang="pl-PL" sz="1100"/>
            </a:br>
            <a:r>
              <a:rPr lang="en-US" sz="1100"/>
              <a:t>wirginia.leszczynska@dlinvest.pl</a:t>
            </a:r>
            <a:endParaRPr lang="pl-PL" sz="110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E60BD290-C847-4AF3-958F-1B08C0192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>
                <a:solidFill>
                  <a:srgbClr val="684356"/>
                </a:solidFill>
              </a:rPr>
              <a:t>C</a:t>
            </a:r>
            <a:r>
              <a:rPr lang="pl-PL" sz="3200">
                <a:solidFill>
                  <a:srgbClr val="684356"/>
                </a:solidFill>
              </a:rPr>
              <a:t>ONTACT</a:t>
            </a:r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1D94B4-B3B9-409E-ABF1-49CF3273A55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pl-PL"/>
              <a:t>DL INVEST GROUP</a:t>
            </a:r>
          </a:p>
        </p:txBody>
      </p:sp>
      <p:pic>
        <p:nvPicPr>
          <p:cNvPr id="9" name="Obraz 8" descr="Obraz zawierający odzież, osoba, kobieta, płaszcz&#10;&#10;Opis wygenerowany automatycznie">
            <a:extLst>
              <a:ext uri="{FF2B5EF4-FFF2-40B4-BE49-F238E27FC236}">
                <a16:creationId xmlns:a16="http://schemas.microsoft.com/office/drawing/2014/main" id="{00FBD2E4-C454-4423-AF4C-F637B113C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49" y="3429000"/>
            <a:ext cx="812800" cy="1219200"/>
          </a:xfrm>
          <a:prstGeom prst="rect">
            <a:avLst/>
          </a:prstGeom>
        </p:spPr>
      </p:pic>
      <p:pic>
        <p:nvPicPr>
          <p:cNvPr id="11" name="Obraz 10" descr="Obraz zawierający osoba, odzież, kurtka, płaszcz&#10;&#10;Opis wygenerowany automatycznie">
            <a:extLst>
              <a:ext uri="{FF2B5EF4-FFF2-40B4-BE49-F238E27FC236}">
                <a16:creationId xmlns:a16="http://schemas.microsoft.com/office/drawing/2014/main" id="{C7A67CA6-F019-4D84-961B-215B00630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49" y="1802660"/>
            <a:ext cx="813139" cy="12192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D4FA293-5CC5-4179-8591-B515724AD4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061" y="509295"/>
            <a:ext cx="1308781" cy="494457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4EF36DB8-AC2D-4B07-A49C-D6D6482378C8}"/>
              </a:ext>
            </a:extLst>
          </p:cNvPr>
          <p:cNvSpPr txBox="1"/>
          <p:nvPr/>
        </p:nvSpPr>
        <p:spPr>
          <a:xfrm>
            <a:off x="2080854" y="5185585"/>
            <a:ext cx="3462701" cy="1149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pl-PL" sz="1400" b="1"/>
              <a:t>HEADQUARTER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lang="pl-PL" sz="1100"/>
              <a:t>str. Wrocławska 54, 40-217 Katowice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lang="pl-PL" sz="1100"/>
              <a:t>+48 32 253 00 95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lang="pl-PL" sz="1100"/>
              <a:t>biuro@dlinvest.pl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lang="pl-PL" sz="1100"/>
              <a:t>www.dlinvest.pl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76A98BB-A74B-5888-E561-25ACB34E52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873" y="5228194"/>
            <a:ext cx="1038981" cy="110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7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0D8D275E-61C5-478C-B707-3318AF77B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PREZENTACJA PORTFOLIO </a:t>
            </a:r>
            <a:br>
              <a:rPr lang="pl-PL"/>
            </a:br>
            <a:r>
              <a:rPr lang="pl-PL"/>
              <a:t>ORAZ DOŚWIADCZENIA GRUPY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AB8CE198-0DBA-4CE1-A851-267138EE9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3466" y="4007477"/>
            <a:ext cx="10029538" cy="2221404"/>
          </a:xfrm>
        </p:spPr>
        <p:txBody>
          <a:bodyPr/>
          <a:lstStyle/>
          <a:p>
            <a:r>
              <a:rPr lang="pl-PL"/>
              <a:t>DL INVEST GROUP</a:t>
            </a:r>
            <a:endParaRPr lang="pl-PL" b="1"/>
          </a:p>
        </p:txBody>
      </p:sp>
    </p:spTree>
    <p:extLst>
      <p:ext uri="{BB962C8B-B14F-4D97-AF65-F5344CB8AC3E}">
        <p14:creationId xmlns:p14="http://schemas.microsoft.com/office/powerpoint/2010/main" val="3957128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a 1">
            <a:extLst>
              <a:ext uri="{FF2B5EF4-FFF2-40B4-BE49-F238E27FC236}">
                <a16:creationId xmlns:a16="http://schemas.microsoft.com/office/drawing/2014/main" id="{620D020B-B393-F4B0-EC0A-EC93EDC70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0103" y="509296"/>
            <a:ext cx="1243867" cy="481322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26C556D9-AACC-DA6C-7DA8-20EA1303B5C3}"/>
              </a:ext>
            </a:extLst>
          </p:cNvPr>
          <p:cNvSpPr/>
          <p:nvPr/>
        </p:nvSpPr>
        <p:spPr>
          <a:xfrm>
            <a:off x="8117747" y="4343544"/>
            <a:ext cx="1977364" cy="2444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844B2D4B-5FAE-490F-8F4D-45CBBC64C11C}"/>
              </a:ext>
            </a:extLst>
          </p:cNvPr>
          <p:cNvSpPr/>
          <p:nvPr/>
        </p:nvSpPr>
        <p:spPr>
          <a:xfrm>
            <a:off x="3124288" y="3777996"/>
            <a:ext cx="4648112" cy="1036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pl-PL" sz="1600" b="1">
                <a:solidFill>
                  <a:srgbClr val="A9AAAD"/>
                </a:solidFill>
              </a:rPr>
              <a:t>KOMPLEKSY BIUROWE
</a:t>
            </a:r>
            <a:r>
              <a:rPr lang="pl-PL" sz="105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Powstające w odpowiedzi na zapotrzebowanie rynku centrów usług, w formie kompleksów typu mixed-use łączących funkcję biurową, usługową oraz handlową. Ich celem jest zaspokojenie wszelkich codziennych potrzeb użytkowników.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pl-PL" sz="105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6" name="Symbol zastępczy zawartości 2">
            <a:extLst>
              <a:ext uri="{FF2B5EF4-FFF2-40B4-BE49-F238E27FC236}">
                <a16:creationId xmlns:a16="http://schemas.microsoft.com/office/drawing/2014/main" id="{4C9A261A-478D-419C-816C-481AF959CCED}"/>
              </a:ext>
            </a:extLst>
          </p:cNvPr>
          <p:cNvSpPr txBox="1">
            <a:spLocks/>
          </p:cNvSpPr>
          <p:nvPr/>
        </p:nvSpPr>
        <p:spPr>
          <a:xfrm>
            <a:off x="3113865" y="4697797"/>
            <a:ext cx="4930740" cy="94424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pl-PL" sz="1600" b="1">
                <a:solidFill>
                  <a:srgbClr val="633F53"/>
                </a:solidFill>
              </a:rPr>
              <a:t>PARKI HANDLOWE
</a:t>
            </a:r>
            <a:r>
              <a:rPr lang="pl-PL" sz="105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Obiekty o powierzchni najmu 3.000 - 6.000 mkw. stanowiące alternatywę dla wielko-powierzchniowych galerii handlowych oraz rozwoju e-commerce, których celem jest zaspokajanie codziennych potrzeb konsumenckich w oparciu o silne marki dyskontowe.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</a:pPr>
            <a:endParaRPr lang="pl-PL" sz="105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E6B576C2-E7E6-4752-91ED-9F9E2E5C181B}"/>
              </a:ext>
            </a:extLst>
          </p:cNvPr>
          <p:cNvSpPr/>
          <p:nvPr/>
        </p:nvSpPr>
        <p:spPr>
          <a:xfrm>
            <a:off x="3124648" y="2812193"/>
            <a:ext cx="4517994" cy="11977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pl-PL" sz="1600" b="1">
                <a:solidFill>
                  <a:srgbClr val="B2A57A"/>
                </a:solidFill>
              </a:rPr>
              <a:t>OBIEKTY MAGAZYNOWE
</a:t>
            </a:r>
            <a:r>
              <a:rPr lang="pl-PL" sz="105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Wielkopowierzchniowe parki magazynowe o pow. najmu  100.000 - 300.000 mkw. z funkcją magazynowo - produkcyjną oraz  projekty szyte na miarę (BTS), tworzone na podstawie indywidualnie rozpoznanych potrzeb najemców, w tym obiekty miejskie w formacie SBU.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pl-PL" sz="105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Calibri Light"/>
            </a:endParaRPr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B7665BAB-7D19-4413-B386-28B847A76F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64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50"/>
          <a:stretch/>
        </p:blipFill>
        <p:spPr>
          <a:xfrm>
            <a:off x="1616034" y="2895901"/>
            <a:ext cx="1407619" cy="882095"/>
          </a:xfrm>
          <a:prstGeom prst="rect">
            <a:avLst/>
          </a:prstGeom>
        </p:spPr>
      </p:pic>
      <p:sp>
        <p:nvSpPr>
          <p:cNvPr id="45" name="Prostokąt 44">
            <a:extLst>
              <a:ext uri="{FF2B5EF4-FFF2-40B4-BE49-F238E27FC236}">
                <a16:creationId xmlns:a16="http://schemas.microsoft.com/office/drawing/2014/main" id="{AD668379-EBFF-4554-BCD2-E253E79D7AE5}"/>
              </a:ext>
            </a:extLst>
          </p:cNvPr>
          <p:cNvSpPr/>
          <p:nvPr/>
        </p:nvSpPr>
        <p:spPr>
          <a:xfrm>
            <a:off x="1133620" y="2895357"/>
            <a:ext cx="432000" cy="882961"/>
          </a:xfrm>
          <a:prstGeom prst="rect">
            <a:avLst/>
          </a:prstGeom>
          <a:solidFill>
            <a:srgbClr val="B2A5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l-PL" sz="1050" b="1">
                <a:solidFill>
                  <a:schemeClr val="bg1"/>
                </a:solidFill>
              </a:rPr>
              <a:t>MAGAZYNY</a:t>
            </a:r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DCD2DC50-2D0C-4BF2-9A1F-7C55C83FBE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6034" y="3876802"/>
            <a:ext cx="1407619" cy="798074"/>
          </a:xfrm>
          <a:prstGeom prst="rect">
            <a:avLst/>
          </a:prstGeom>
        </p:spPr>
      </p:pic>
      <p:sp>
        <p:nvSpPr>
          <p:cNvPr id="48" name="Prostokąt 47">
            <a:extLst>
              <a:ext uri="{FF2B5EF4-FFF2-40B4-BE49-F238E27FC236}">
                <a16:creationId xmlns:a16="http://schemas.microsoft.com/office/drawing/2014/main" id="{5AC9029C-F139-4ACE-A1D3-116FC5642AC9}"/>
              </a:ext>
            </a:extLst>
          </p:cNvPr>
          <p:cNvSpPr/>
          <p:nvPr/>
        </p:nvSpPr>
        <p:spPr>
          <a:xfrm>
            <a:off x="1133620" y="3871923"/>
            <a:ext cx="432000" cy="806321"/>
          </a:xfrm>
          <a:prstGeom prst="rect">
            <a:avLst/>
          </a:prstGeom>
          <a:solidFill>
            <a:srgbClr val="A9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l-PL" sz="1200" b="1">
                <a:solidFill>
                  <a:schemeClr val="bg1"/>
                </a:solidFill>
              </a:rPr>
              <a:t>BIURA</a:t>
            </a:r>
          </a:p>
        </p:txBody>
      </p:sp>
      <p:sp>
        <p:nvSpPr>
          <p:cNvPr id="50" name="Tytuł 14">
            <a:extLst>
              <a:ext uri="{FF2B5EF4-FFF2-40B4-BE49-F238E27FC236}">
                <a16:creationId xmlns:a16="http://schemas.microsoft.com/office/drawing/2014/main" id="{576C4CAF-F35B-4F62-BFCD-A6A8E61367D4}"/>
              </a:ext>
            </a:extLst>
          </p:cNvPr>
          <p:cNvSpPr txBox="1">
            <a:spLocks/>
          </p:cNvSpPr>
          <p:nvPr/>
        </p:nvSpPr>
        <p:spPr>
          <a:xfrm>
            <a:off x="1041254" y="6438054"/>
            <a:ext cx="6808901" cy="2180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633F5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sz="800" i="1">
                <a:solidFill>
                  <a:schemeClr val="bg1">
                    <a:lumMod val="50000"/>
                  </a:schemeClr>
                </a:solidFill>
                <a:latin typeface="+mj-lt"/>
              </a:rPr>
              <a:t>Wartości przedstawione w PLN zostały przeliczone w niniejszej Prezentacji Inwestorskiej na EUR przy średnim kursie 4,5 PLN/EUR
</a:t>
            </a:r>
            <a:endParaRPr lang="pl-PL" sz="8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2" name="Obraz 31">
            <a:extLst>
              <a:ext uri="{FF2B5EF4-FFF2-40B4-BE49-F238E27FC236}">
                <a16:creationId xmlns:a16="http://schemas.microsoft.com/office/drawing/2014/main" id="{6F21FE58-5BEA-4513-8682-D23CF5A00B3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3642" y="4774985"/>
            <a:ext cx="1403189" cy="806321"/>
          </a:xfrm>
          <a:prstGeom prst="rect">
            <a:avLst/>
          </a:prstGeom>
        </p:spPr>
      </p:pic>
      <p:sp>
        <p:nvSpPr>
          <p:cNvPr id="49" name="Prostokąt 48">
            <a:extLst>
              <a:ext uri="{FF2B5EF4-FFF2-40B4-BE49-F238E27FC236}">
                <a16:creationId xmlns:a16="http://schemas.microsoft.com/office/drawing/2014/main" id="{12350FB4-276F-4AFB-AD84-04CF3779479A}"/>
              </a:ext>
            </a:extLst>
          </p:cNvPr>
          <p:cNvSpPr/>
          <p:nvPr/>
        </p:nvSpPr>
        <p:spPr>
          <a:xfrm>
            <a:off x="1133620" y="4774985"/>
            <a:ext cx="432000" cy="806321"/>
          </a:xfrm>
          <a:prstGeom prst="rect">
            <a:avLst/>
          </a:prstGeom>
          <a:solidFill>
            <a:srgbClr val="633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l-PL" sz="1200" b="1">
                <a:solidFill>
                  <a:schemeClr val="bg1"/>
                </a:solidFill>
              </a:rPr>
              <a:t>ZAKUPY</a:t>
            </a:r>
          </a:p>
        </p:txBody>
      </p:sp>
      <p:sp>
        <p:nvSpPr>
          <p:cNvPr id="53" name="pole tekstowe 52">
            <a:extLst>
              <a:ext uri="{FF2B5EF4-FFF2-40B4-BE49-F238E27FC236}">
                <a16:creationId xmlns:a16="http://schemas.microsoft.com/office/drawing/2014/main" id="{B68B83F9-E61B-B63B-1E6E-646FBE8C0E24}"/>
              </a:ext>
            </a:extLst>
          </p:cNvPr>
          <p:cNvSpPr txBox="1"/>
          <p:nvPr/>
        </p:nvSpPr>
        <p:spPr>
          <a:xfrm>
            <a:off x="1048388" y="1141825"/>
            <a:ext cx="6996221" cy="1823576"/>
          </a:xfrm>
          <a:prstGeom prst="rect">
            <a:avLst/>
          </a:prstGeom>
          <a:noFill/>
        </p:spPr>
        <p:txBody>
          <a:bodyPr wrap="square" numCol="1" spcCol="360000">
            <a:sp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pl-PL" sz="1050" b="1" dirty="0">
                <a:solidFill>
                  <a:srgbClr val="633F53"/>
                </a:solidFill>
                <a:latin typeface="+mj-lt"/>
              </a:rPr>
              <a:t>DL Invest </a:t>
            </a:r>
            <a:r>
              <a:rPr lang="pl-PL" sz="1050" b="1" dirty="0" err="1">
                <a:solidFill>
                  <a:srgbClr val="633F53"/>
                </a:solidFill>
                <a:latin typeface="+mj-lt"/>
              </a:rPr>
              <a:t>Group</a:t>
            </a:r>
            <a:r>
              <a:rPr lang="pl-PL" sz="1050" b="1" dirty="0">
                <a:solidFill>
                  <a:srgbClr val="633F53"/>
                </a:solidFill>
                <a:latin typeface="+mj-lt"/>
              </a:rPr>
              <a:t> jest jednym z najdynamiczniej rozwijających się deweloperów i inwestorów w Polsce. </a:t>
            </a:r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Działamy na rynku nieruchomości komercyjnych od ponad 15 lat. </a:t>
            </a:r>
            <a:endParaRPr lang="pl-PL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300"/>
              </a:spcBef>
            </a:pPr>
            <a:r>
              <a:rPr lang="pl-PL" sz="1050" b="1" dirty="0">
                <a:solidFill>
                  <a:srgbClr val="633F53"/>
                </a:solidFill>
                <a:latin typeface="+mj-lt"/>
              </a:rPr>
              <a:t>Model biznesowy Grupy zakłada pełną realizację procesu inwestycyjnego w oparciu o wewnętrzną strukturę grupy, a następnie aktywne zarządzanie projektami jako długoterminowy właściciel. </a:t>
            </a:r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Naszym klientom oferujmy powierzchnie wysokiej jakości, nie</a:t>
            </a:r>
            <a:r>
              <a:rPr lang="pl-PL" sz="1050" b="1" i="1" dirty="0">
                <a:solidFill>
                  <a:srgbClr val="633F53"/>
                </a:solidFill>
                <a:ea typeface="Calibri" panose="020F0502020204030204" pitchFamily="34" charset="0"/>
              </a:rPr>
              <a:t> </a:t>
            </a:r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tylko w momencie oddania do użytku, ale także przez cały okres użytkowania. Nasze podejście opiera się na możliwości elastycznego reagowania na potrzeby najemców. 
</a:t>
            </a:r>
            <a:r>
              <a:rPr lang="pl-PL" sz="1050" b="1" dirty="0">
                <a:solidFill>
                  <a:srgbClr val="633F53"/>
                </a:solidFill>
                <a:latin typeface="+mj-lt"/>
              </a:rPr>
              <a:t>Potwierdzeniem wieloletniego doświadczenia i kompetencji jest zdywersyfikowany portfel nieruchomości, który utrzymuje niemalże pełen poziom najmu. </a:t>
            </a:r>
            <a:r>
              <a:rPr lang="pl-PL" sz="1050">
                <a:solidFill>
                  <a:schemeClr val="tx1">
                    <a:lumMod val="65000"/>
                    <a:lumOff val="35000"/>
                  </a:schemeClr>
                </a:solidFill>
              </a:rPr>
              <a:t>Jest to możliwe dzięki utrzymaniu nieruchomości w najwyższej jakości, elastycznemu reagowaniu na potrzeby najemców oraz dostarczaniu najwyższej jakości usługi, w oparciu o unikatowy model zarządzania.</a:t>
            </a:r>
            <a:endParaRPr lang="pl-PL" sz="1050"/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pl-PL" sz="1050" dirty="0">
              <a:latin typeface="+mj-lt"/>
            </a:endParaRPr>
          </a:p>
        </p:txBody>
      </p:sp>
      <p:sp>
        <p:nvSpPr>
          <p:cNvPr id="21" name="Tytuł 2">
            <a:extLst>
              <a:ext uri="{FF2B5EF4-FFF2-40B4-BE49-F238E27FC236}">
                <a16:creationId xmlns:a16="http://schemas.microsoft.com/office/drawing/2014/main" id="{22636338-C21C-60A2-F2FF-16B90022C8FF}"/>
              </a:ext>
            </a:extLst>
          </p:cNvPr>
          <p:cNvSpPr txBox="1">
            <a:spLocks/>
          </p:cNvSpPr>
          <p:nvPr/>
        </p:nvSpPr>
        <p:spPr>
          <a:xfrm>
            <a:off x="2543934" y="501822"/>
            <a:ext cx="8945290" cy="52387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633F5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sz="2900" b="1">
                <a:solidFill>
                  <a:srgbClr val="684356"/>
                </a:solidFill>
                <a:latin typeface="+mj-lt"/>
              </a:rPr>
              <a:t>SPRAWDZONY MODEL BIZNESOWY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33A88955-996F-9041-61F8-DD8AD3E72B6C}"/>
              </a:ext>
            </a:extLst>
          </p:cNvPr>
          <p:cNvSpPr/>
          <p:nvPr/>
        </p:nvSpPr>
        <p:spPr>
          <a:xfrm flipH="1">
            <a:off x="8117751" y="57387"/>
            <a:ext cx="1977360" cy="2388052"/>
          </a:xfrm>
          <a:prstGeom prst="rect">
            <a:avLst/>
          </a:prstGeom>
          <a:solidFill>
            <a:srgbClr val="53324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600" b="1">
                <a:solidFill>
                  <a:schemeClr val="bg1"/>
                </a:solidFill>
              </a:rPr>
              <a:t>AKTYWA</a:t>
            </a:r>
          </a:p>
          <a:p>
            <a:r>
              <a:rPr lang="en-US" sz="3600" b="1">
                <a:solidFill>
                  <a:schemeClr val="bg1"/>
                </a:solidFill>
              </a:rPr>
              <a:t>5</a:t>
            </a:r>
            <a:r>
              <a:rPr lang="pl-PL" sz="3600" b="1">
                <a:solidFill>
                  <a:schemeClr val="bg1"/>
                </a:solidFill>
              </a:rPr>
              <a:t>47</a:t>
            </a:r>
            <a:r>
              <a:rPr lang="pl-PL" sz="2800" b="1">
                <a:solidFill>
                  <a:schemeClr val="bg1"/>
                </a:solidFill>
              </a:rPr>
              <a:t>m </a:t>
            </a:r>
            <a:r>
              <a:rPr lang="en-US" sz="2800" b="1">
                <a:solidFill>
                  <a:schemeClr val="bg1"/>
                </a:solidFill>
              </a:rPr>
              <a:t>€</a:t>
            </a:r>
          </a:p>
          <a:p>
            <a:r>
              <a:rPr lang="pl-PL" sz="1100">
                <a:solidFill>
                  <a:schemeClr val="bg1"/>
                </a:solidFill>
                <a:latin typeface="+mj-lt"/>
              </a:rPr>
              <a:t>Aktywa Grupy na IQ 2023 roku</a:t>
            </a:r>
            <a:br>
              <a:rPr lang="pl-PL" sz="1100">
                <a:solidFill>
                  <a:schemeClr val="bg1"/>
                </a:solidFill>
                <a:latin typeface="+mj-lt"/>
              </a:rPr>
            </a:br>
            <a:r>
              <a:rPr lang="pl-PL" sz="1100">
                <a:solidFill>
                  <a:schemeClr val="bg1"/>
                </a:solidFill>
                <a:latin typeface="+mj-lt"/>
              </a:rPr>
              <a:t>(2,46 mld zł)
</a:t>
            </a:r>
            <a:endParaRPr lang="pl-PL" sz="1100">
              <a:solidFill>
                <a:schemeClr val="bg1"/>
              </a:solidFill>
            </a:endParaRPr>
          </a:p>
          <a:p>
            <a:endParaRPr lang="pl-PL" sz="1100">
              <a:solidFill>
                <a:schemeClr val="bg1"/>
              </a:solidFill>
            </a:endParaRPr>
          </a:p>
          <a:p>
            <a:endParaRPr lang="pl-PL" sz="1100">
              <a:solidFill>
                <a:schemeClr val="bg1"/>
              </a:solidFill>
            </a:endParaRPr>
          </a:p>
          <a:p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18D46B76-2B49-A02D-0B8B-E0B8FCD870FE}"/>
              </a:ext>
            </a:extLst>
          </p:cNvPr>
          <p:cNvSpPr/>
          <p:nvPr/>
        </p:nvSpPr>
        <p:spPr>
          <a:xfrm flipH="1">
            <a:off x="10168252" y="57388"/>
            <a:ext cx="1967359" cy="2388052"/>
          </a:xfrm>
          <a:prstGeom prst="rect">
            <a:avLst/>
          </a:prstGeom>
          <a:solidFill>
            <a:srgbClr val="53324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0"/>
              </a:spcBef>
              <a:defRPr/>
            </a:pPr>
            <a:r>
              <a:rPr lang="pl-PL" sz="1600" b="1" spc="60">
                <a:solidFill>
                  <a:schemeClr val="bg1"/>
                </a:solidFill>
              </a:rPr>
              <a:t>AKTYWA 2024-2027
</a:t>
            </a:r>
            <a:r>
              <a:rPr lang="pl-PL" sz="3600" b="1" spc="60">
                <a:solidFill>
                  <a:schemeClr val="bg1"/>
                </a:solidFill>
                <a:latin typeface="+mn-lt"/>
              </a:rPr>
              <a:t>1,500</a:t>
            </a:r>
            <a:r>
              <a:rPr lang="pl-PL" sz="2800" b="1" spc="60">
                <a:solidFill>
                  <a:schemeClr val="bg1"/>
                </a:solidFill>
                <a:latin typeface="+mn-lt"/>
              </a:rPr>
              <a:t>bn </a:t>
            </a:r>
            <a:r>
              <a:rPr kumimoji="0" lang="pl-PL" sz="2800" b="1" i="0" u="none" strike="noStrike" kern="1200" cap="none" spc="6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€</a:t>
            </a:r>
          </a:p>
          <a:p>
            <a:pPr lvl="0">
              <a:spcBef>
                <a:spcPct val="0"/>
              </a:spcBef>
              <a:defRPr/>
            </a:pPr>
            <a:r>
              <a:rPr lang="pl-PL" sz="1100" spc="50">
                <a:solidFill>
                  <a:schemeClr val="bg1"/>
                </a:solidFill>
                <a:latin typeface="+mj-lt"/>
              </a:rPr>
              <a:t>Aktywa Grupy na lata 2024-2027 w oparciu o bank ziemi
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100" spc="50">
              <a:solidFill>
                <a:schemeClr val="bg1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100" spc="50">
              <a:solidFill>
                <a:schemeClr val="bg1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spc="50">
              <a:solidFill>
                <a:schemeClr val="bg1"/>
              </a:solidFill>
            </a:endParaRP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1E79100D-47D7-8E8A-EEDB-9A52963F33DE}"/>
              </a:ext>
            </a:extLst>
          </p:cNvPr>
          <p:cNvSpPr/>
          <p:nvPr/>
        </p:nvSpPr>
        <p:spPr>
          <a:xfrm flipH="1">
            <a:off x="8117753" y="2505544"/>
            <a:ext cx="1977358" cy="1777897"/>
          </a:xfrm>
          <a:prstGeom prst="rect">
            <a:avLst/>
          </a:prstGeom>
          <a:solidFill>
            <a:srgbClr val="53324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0"/>
              </a:spcBef>
              <a:defRPr/>
            </a:pPr>
            <a:r>
              <a:rPr lang="pl-PL" b="1" spc="60" dirty="0">
                <a:solidFill>
                  <a:schemeClr val="bg1"/>
                </a:solidFill>
              </a:rPr>
              <a:t>POZIOM WYNAJMU </a:t>
            </a:r>
            <a:r>
              <a:rPr kumimoji="0" lang="pl-PL" sz="3600" b="1" i="0" u="none" strike="noStrike" kern="1200" cap="none" spc="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97</a:t>
            </a:r>
            <a:r>
              <a:rPr kumimoji="0" lang="pl-PL" sz="2800" b="1" i="0" u="none" strike="noStrike" kern="1200" cap="none" spc="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%</a:t>
            </a:r>
            <a:endParaRPr kumimoji="0" lang="pl-PL" sz="2400" b="1" i="0" u="none" strike="noStrike" kern="1200" cap="none" spc="6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r>
              <a:rPr lang="pl-PL" sz="1100" spc="6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Utrzymany poziom czynszu portfela nieruchomości jako potwierdzenie jakości</a:t>
            </a:r>
            <a:endParaRPr kumimoji="0" lang="en-US" sz="1100" b="0" i="0" u="none" strike="noStrike" kern="1200" cap="none" spc="6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CF883A33-3081-4F61-A21B-7974941E6B44}"/>
              </a:ext>
            </a:extLst>
          </p:cNvPr>
          <p:cNvSpPr/>
          <p:nvPr/>
        </p:nvSpPr>
        <p:spPr>
          <a:xfrm>
            <a:off x="8211969" y="1724988"/>
            <a:ext cx="1572968" cy="3554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rgbClr val="633F53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LINK: PORTFOLIO</a:t>
            </a:r>
            <a:endParaRPr lang="pl-PL" sz="1400" dirty="0">
              <a:solidFill>
                <a:srgbClr val="633F53"/>
              </a:solidFill>
            </a:endParaRPr>
          </a:p>
        </p:txBody>
      </p:sp>
      <p:sp>
        <p:nvSpPr>
          <p:cNvPr id="38" name="Prostokąt: zaokrąglone rogi 37">
            <a:extLst>
              <a:ext uri="{FF2B5EF4-FFF2-40B4-BE49-F238E27FC236}">
                <a16:creationId xmlns:a16="http://schemas.microsoft.com/office/drawing/2014/main" id="{1FA28554-9CAD-E4C2-64E5-8B99DC4F4DBC}"/>
              </a:ext>
            </a:extLst>
          </p:cNvPr>
          <p:cNvSpPr/>
          <p:nvPr/>
        </p:nvSpPr>
        <p:spPr>
          <a:xfrm>
            <a:off x="10273276" y="1724988"/>
            <a:ext cx="1572968" cy="3554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>
                <a:solidFill>
                  <a:srgbClr val="633F53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LINK: PIPLINE</a:t>
            </a:r>
            <a:endParaRPr lang="pl-PL" sz="1400">
              <a:solidFill>
                <a:srgbClr val="633F53"/>
              </a:solidFill>
            </a:endParaRPr>
          </a:p>
        </p:txBody>
      </p:sp>
      <p:sp>
        <p:nvSpPr>
          <p:cNvPr id="46" name="Prostokąt 45">
            <a:extLst>
              <a:ext uri="{FF2B5EF4-FFF2-40B4-BE49-F238E27FC236}">
                <a16:creationId xmlns:a16="http://schemas.microsoft.com/office/drawing/2014/main" id="{8552E1D0-CB9E-06CD-C419-F9AB4D832E68}"/>
              </a:ext>
            </a:extLst>
          </p:cNvPr>
          <p:cNvSpPr/>
          <p:nvPr/>
        </p:nvSpPr>
        <p:spPr>
          <a:xfrm flipH="1">
            <a:off x="10168252" y="2505544"/>
            <a:ext cx="1967359" cy="1777897"/>
          </a:xfrm>
          <a:prstGeom prst="rect">
            <a:avLst/>
          </a:prstGeom>
          <a:solidFill>
            <a:srgbClr val="53324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0"/>
              </a:spcBef>
              <a:defRPr/>
            </a:pPr>
            <a:r>
              <a:rPr lang="pl-PL" b="1" spc="60" dirty="0">
                <a:solidFill>
                  <a:schemeClr val="bg1"/>
                </a:solidFill>
              </a:rPr>
              <a:t>SPECJALISTÓW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180</a:t>
            </a:r>
            <a:endParaRPr kumimoji="0" lang="pl-PL" sz="2400" b="1" i="0" u="none" strike="noStrike" kern="1200" cap="none" spc="6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r>
              <a:rPr lang="pl-PL" sz="1100" spc="6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 ramach struktur wewnętrznych Grupy jako gwarancja elastycznego podejścia</a:t>
            </a:r>
            <a:endParaRPr kumimoji="0" lang="en-US" sz="1100" b="0" i="0" u="none" strike="noStrike" kern="1200" cap="none" spc="6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6" name="Prostokąt 145">
            <a:extLst>
              <a:ext uri="{FF2B5EF4-FFF2-40B4-BE49-F238E27FC236}">
                <a16:creationId xmlns:a16="http://schemas.microsoft.com/office/drawing/2014/main" id="{ABEB2480-A211-D795-4E9C-63FEC5A6C780}"/>
              </a:ext>
            </a:extLst>
          </p:cNvPr>
          <p:cNvSpPr/>
          <p:nvPr/>
        </p:nvSpPr>
        <p:spPr>
          <a:xfrm flipH="1">
            <a:off x="10168249" y="4343545"/>
            <a:ext cx="1967359" cy="2457068"/>
          </a:xfrm>
          <a:prstGeom prst="rect">
            <a:avLst/>
          </a:prstGeom>
          <a:solidFill>
            <a:srgbClr val="306C3B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0"/>
              </a:spcBef>
              <a:defRPr/>
            </a:pPr>
            <a:r>
              <a:rPr lang="pl-PL" sz="2000" b="1" spc="60" dirty="0">
                <a:solidFill>
                  <a:schemeClr val="bg1"/>
                </a:solidFill>
                <a:ea typeface="+mj-ea"/>
                <a:cs typeface="+mj-cs"/>
              </a:rPr>
              <a:t>POLITYKA</a:t>
            </a:r>
            <a:br>
              <a:rPr lang="pl-PL" sz="2000" b="1" spc="60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kumimoji="0" lang="pl-PL" sz="2000" b="1" i="0" u="none" strike="noStrike" kern="1200" cap="none" spc="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DL GREEN</a:t>
            </a:r>
          </a:p>
          <a:p>
            <a:pPr lvl="0">
              <a:spcBef>
                <a:spcPct val="0"/>
              </a:spcBef>
              <a:defRPr/>
            </a:pPr>
            <a:r>
              <a:rPr lang="pl-PL" sz="1100" spc="6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Certyfikacja BREEAM wszystkich inwestycji, przyjęcie korporacyjnej polityki ESG, niezależna certyfikacja zgodności z</a:t>
            </a:r>
            <a:r>
              <a:rPr lang="pl-PL" sz="1100" b="1" i="1" dirty="0">
                <a:solidFill>
                  <a:srgbClr val="633F53"/>
                </a:solidFill>
                <a:ea typeface="Calibri" panose="020F0502020204030204" pitchFamily="34" charset="0"/>
              </a:rPr>
              <a:t> </a:t>
            </a:r>
            <a:r>
              <a:rPr lang="pl-PL" sz="1100" spc="6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polityką ESG przez SPO
</a:t>
            </a:r>
            <a:endParaRPr lang="pl-PL" sz="1100" spc="60" dirty="0">
              <a:solidFill>
                <a:schemeClr val="bg1"/>
              </a:solidFill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6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13" name="Obraz 5">
            <a:extLst>
              <a:ext uri="{FF2B5EF4-FFF2-40B4-BE49-F238E27FC236}">
                <a16:creationId xmlns:a16="http://schemas.microsoft.com/office/drawing/2014/main" id="{11509D9E-9E8A-D7A0-199C-1E3327A7FEF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9713" y="6378081"/>
            <a:ext cx="872302" cy="357335"/>
          </a:xfrm>
          <a:prstGeom prst="rect">
            <a:avLst/>
          </a:prstGeom>
        </p:spPr>
      </p:pic>
      <p:pic>
        <p:nvPicPr>
          <p:cNvPr id="2050" name="Picture 2" descr="BREEAM – PLGBC">
            <a:extLst>
              <a:ext uri="{FF2B5EF4-FFF2-40B4-BE49-F238E27FC236}">
                <a16:creationId xmlns:a16="http://schemas.microsoft.com/office/drawing/2014/main" id="{157192C5-7115-2255-D80F-C774D027F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1332" y="6453244"/>
            <a:ext cx="647996" cy="22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8" name="Grupa 147">
            <a:extLst>
              <a:ext uri="{FF2B5EF4-FFF2-40B4-BE49-F238E27FC236}">
                <a16:creationId xmlns:a16="http://schemas.microsoft.com/office/drawing/2014/main" id="{5FE5DBD1-8A08-F072-8C84-3AAA0FB96C63}"/>
              </a:ext>
            </a:extLst>
          </p:cNvPr>
          <p:cNvGrpSpPr/>
          <p:nvPr/>
        </p:nvGrpSpPr>
        <p:grpSpPr>
          <a:xfrm>
            <a:off x="11050499" y="6320338"/>
            <a:ext cx="839285" cy="161689"/>
            <a:chOff x="9975379" y="6401846"/>
            <a:chExt cx="1381091" cy="256447"/>
          </a:xfrm>
        </p:grpSpPr>
        <p:grpSp>
          <p:nvGrpSpPr>
            <p:cNvPr id="149" name="Grupa 148">
              <a:extLst>
                <a:ext uri="{FF2B5EF4-FFF2-40B4-BE49-F238E27FC236}">
                  <a16:creationId xmlns:a16="http://schemas.microsoft.com/office/drawing/2014/main" id="{D0FCC9EB-70F4-67BA-4F85-43B2780C8DA9}"/>
                </a:ext>
              </a:extLst>
            </p:cNvPr>
            <p:cNvGrpSpPr/>
            <p:nvPr/>
          </p:nvGrpSpPr>
          <p:grpSpPr>
            <a:xfrm>
              <a:off x="10283813" y="6454190"/>
              <a:ext cx="1072657" cy="185632"/>
              <a:chOff x="4095784" y="1593459"/>
              <a:chExt cx="638923" cy="122947"/>
            </a:xfrm>
            <a:solidFill>
              <a:schemeClr val="bg1"/>
            </a:solidFill>
          </p:grpSpPr>
          <p:grpSp>
            <p:nvGrpSpPr>
              <p:cNvPr id="151" name="Grafika 12">
                <a:extLst>
                  <a:ext uri="{FF2B5EF4-FFF2-40B4-BE49-F238E27FC236}">
                    <a16:creationId xmlns:a16="http://schemas.microsoft.com/office/drawing/2014/main" id="{2A30521C-ACD7-B41C-0B26-3D5B73895533}"/>
                  </a:ext>
                </a:extLst>
              </p:cNvPr>
              <p:cNvGrpSpPr/>
              <p:nvPr/>
            </p:nvGrpSpPr>
            <p:grpSpPr>
              <a:xfrm>
                <a:off x="4135377" y="1593459"/>
                <a:ext cx="554658" cy="72110"/>
                <a:chOff x="4191605" y="1806881"/>
                <a:chExt cx="554658" cy="72110"/>
              </a:xfrm>
              <a:grpFill/>
            </p:grpSpPr>
            <p:sp>
              <p:nvSpPr>
                <p:cNvPr id="184" name="Dowolny kształt: kształt 183">
                  <a:extLst>
                    <a:ext uri="{FF2B5EF4-FFF2-40B4-BE49-F238E27FC236}">
                      <a16:creationId xmlns:a16="http://schemas.microsoft.com/office/drawing/2014/main" id="{5BC25AA1-FB1F-2202-E14B-95C4B68A8DF1}"/>
                    </a:ext>
                  </a:extLst>
                </p:cNvPr>
                <p:cNvSpPr/>
                <p:nvPr/>
              </p:nvSpPr>
              <p:spPr>
                <a:xfrm>
                  <a:off x="4191605" y="1807062"/>
                  <a:ext cx="49524" cy="54422"/>
                </a:xfrm>
                <a:custGeom>
                  <a:avLst/>
                  <a:gdLst>
                    <a:gd name="connsiteX0" fmla="*/ 21101 w 49524"/>
                    <a:gd name="connsiteY0" fmla="*/ 3329 h 54422"/>
                    <a:gd name="connsiteX1" fmla="*/ 21101 w 49524"/>
                    <a:gd name="connsiteY1" fmla="*/ 25551 h 54422"/>
                    <a:gd name="connsiteX2" fmla="*/ 22190 w 49524"/>
                    <a:gd name="connsiteY2" fmla="*/ 25551 h 54422"/>
                    <a:gd name="connsiteX3" fmla="*/ 29718 w 49524"/>
                    <a:gd name="connsiteY3" fmla="*/ 22286 h 54422"/>
                    <a:gd name="connsiteX4" fmla="*/ 32711 w 49524"/>
                    <a:gd name="connsiteY4" fmla="*/ 12671 h 54422"/>
                    <a:gd name="connsiteX5" fmla="*/ 34253 w 49524"/>
                    <a:gd name="connsiteY5" fmla="*/ 12671 h 54422"/>
                    <a:gd name="connsiteX6" fmla="*/ 34253 w 49524"/>
                    <a:gd name="connsiteY6" fmla="*/ 41243 h 54422"/>
                    <a:gd name="connsiteX7" fmla="*/ 32711 w 49524"/>
                    <a:gd name="connsiteY7" fmla="*/ 41243 h 54422"/>
                    <a:gd name="connsiteX8" fmla="*/ 30625 w 49524"/>
                    <a:gd name="connsiteY8" fmla="*/ 33624 h 54422"/>
                    <a:gd name="connsiteX9" fmla="*/ 27088 w 49524"/>
                    <a:gd name="connsiteY9" fmla="*/ 29633 h 54422"/>
                    <a:gd name="connsiteX10" fmla="*/ 21101 w 49524"/>
                    <a:gd name="connsiteY10" fmla="*/ 28544 h 54422"/>
                    <a:gd name="connsiteX11" fmla="*/ 21101 w 49524"/>
                    <a:gd name="connsiteY11" fmla="*/ 43873 h 54422"/>
                    <a:gd name="connsiteX12" fmla="*/ 21464 w 49524"/>
                    <a:gd name="connsiteY12" fmla="*/ 49406 h 54422"/>
                    <a:gd name="connsiteX13" fmla="*/ 22915 w 49524"/>
                    <a:gd name="connsiteY13" fmla="*/ 51039 h 54422"/>
                    <a:gd name="connsiteX14" fmla="*/ 26271 w 49524"/>
                    <a:gd name="connsiteY14" fmla="*/ 51674 h 54422"/>
                    <a:gd name="connsiteX15" fmla="*/ 29537 w 49524"/>
                    <a:gd name="connsiteY15" fmla="*/ 51674 h 54422"/>
                    <a:gd name="connsiteX16" fmla="*/ 41782 w 49524"/>
                    <a:gd name="connsiteY16" fmla="*/ 48137 h 54422"/>
                    <a:gd name="connsiteX17" fmla="*/ 48403 w 49524"/>
                    <a:gd name="connsiteY17" fmla="*/ 37343 h 54422"/>
                    <a:gd name="connsiteX18" fmla="*/ 49854 w 49524"/>
                    <a:gd name="connsiteY18" fmla="*/ 37343 h 54422"/>
                    <a:gd name="connsiteX19" fmla="*/ 47496 w 49524"/>
                    <a:gd name="connsiteY19" fmla="*/ 54758 h 54422"/>
                    <a:gd name="connsiteX20" fmla="*/ 330 w 49524"/>
                    <a:gd name="connsiteY20" fmla="*/ 54758 h 54422"/>
                    <a:gd name="connsiteX21" fmla="*/ 330 w 49524"/>
                    <a:gd name="connsiteY21" fmla="*/ 53307 h 54422"/>
                    <a:gd name="connsiteX22" fmla="*/ 2144 w 49524"/>
                    <a:gd name="connsiteY22" fmla="*/ 53307 h 54422"/>
                    <a:gd name="connsiteX23" fmla="*/ 5953 w 49524"/>
                    <a:gd name="connsiteY23" fmla="*/ 52490 h 54422"/>
                    <a:gd name="connsiteX24" fmla="*/ 7586 w 49524"/>
                    <a:gd name="connsiteY24" fmla="*/ 50586 h 54422"/>
                    <a:gd name="connsiteX25" fmla="*/ 8040 w 49524"/>
                    <a:gd name="connsiteY25" fmla="*/ 45506 h 54422"/>
                    <a:gd name="connsiteX26" fmla="*/ 8040 w 49524"/>
                    <a:gd name="connsiteY26" fmla="*/ 9587 h 54422"/>
                    <a:gd name="connsiteX27" fmla="*/ 7858 w 49524"/>
                    <a:gd name="connsiteY27" fmla="*/ 5052 h 54422"/>
                    <a:gd name="connsiteX28" fmla="*/ 6407 w 49524"/>
                    <a:gd name="connsiteY28" fmla="*/ 2875 h 54422"/>
                    <a:gd name="connsiteX29" fmla="*/ 2235 w 49524"/>
                    <a:gd name="connsiteY29" fmla="*/ 1787 h 54422"/>
                    <a:gd name="connsiteX30" fmla="*/ 420 w 49524"/>
                    <a:gd name="connsiteY30" fmla="*/ 1787 h 54422"/>
                    <a:gd name="connsiteX31" fmla="*/ 420 w 49524"/>
                    <a:gd name="connsiteY31" fmla="*/ 335 h 54422"/>
                    <a:gd name="connsiteX32" fmla="*/ 45954 w 49524"/>
                    <a:gd name="connsiteY32" fmla="*/ 335 h 54422"/>
                    <a:gd name="connsiteX33" fmla="*/ 45954 w 49524"/>
                    <a:gd name="connsiteY33" fmla="*/ 16481 h 54422"/>
                    <a:gd name="connsiteX34" fmla="*/ 44412 w 49524"/>
                    <a:gd name="connsiteY34" fmla="*/ 16481 h 54422"/>
                    <a:gd name="connsiteX35" fmla="*/ 41147 w 49524"/>
                    <a:gd name="connsiteY35" fmla="*/ 7954 h 54422"/>
                    <a:gd name="connsiteX36" fmla="*/ 35160 w 49524"/>
                    <a:gd name="connsiteY36" fmla="*/ 4145 h 54422"/>
                    <a:gd name="connsiteX37" fmla="*/ 26725 w 49524"/>
                    <a:gd name="connsiteY37" fmla="*/ 3419 h 54422"/>
                    <a:gd name="connsiteX38" fmla="*/ 21101 w 49524"/>
                    <a:gd name="connsiteY38" fmla="*/ 3329 h 54422"/>
                    <a:gd name="connsiteX39" fmla="*/ 21101 w 49524"/>
                    <a:gd name="connsiteY39" fmla="*/ 3329 h 54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49524" h="54422">
                      <a:moveTo>
                        <a:pt x="21101" y="3329"/>
                      </a:moveTo>
                      <a:lnTo>
                        <a:pt x="21101" y="25551"/>
                      </a:lnTo>
                      <a:lnTo>
                        <a:pt x="22190" y="25551"/>
                      </a:lnTo>
                      <a:cubicBezTo>
                        <a:pt x="25636" y="25551"/>
                        <a:pt x="28176" y="24463"/>
                        <a:pt x="29718" y="22286"/>
                      </a:cubicBezTo>
                      <a:cubicBezTo>
                        <a:pt x="31260" y="20109"/>
                        <a:pt x="32258" y="16934"/>
                        <a:pt x="32711" y="12671"/>
                      </a:cubicBezTo>
                      <a:lnTo>
                        <a:pt x="34253" y="12671"/>
                      </a:lnTo>
                      <a:lnTo>
                        <a:pt x="34253" y="41243"/>
                      </a:lnTo>
                      <a:lnTo>
                        <a:pt x="32711" y="41243"/>
                      </a:lnTo>
                      <a:cubicBezTo>
                        <a:pt x="32348" y="38159"/>
                        <a:pt x="31714" y="35619"/>
                        <a:pt x="30625" y="33624"/>
                      </a:cubicBezTo>
                      <a:cubicBezTo>
                        <a:pt x="29627" y="31628"/>
                        <a:pt x="28448" y="30268"/>
                        <a:pt x="27088" y="29633"/>
                      </a:cubicBezTo>
                      <a:cubicBezTo>
                        <a:pt x="25727" y="28907"/>
                        <a:pt x="23732" y="28544"/>
                        <a:pt x="21101" y="28544"/>
                      </a:cubicBezTo>
                      <a:lnTo>
                        <a:pt x="21101" y="43873"/>
                      </a:lnTo>
                      <a:cubicBezTo>
                        <a:pt x="21101" y="46867"/>
                        <a:pt x="21192" y="48681"/>
                        <a:pt x="21464" y="49406"/>
                      </a:cubicBezTo>
                      <a:cubicBezTo>
                        <a:pt x="21736" y="50041"/>
                        <a:pt x="22190" y="50586"/>
                        <a:pt x="22915" y="51039"/>
                      </a:cubicBezTo>
                      <a:cubicBezTo>
                        <a:pt x="23641" y="51493"/>
                        <a:pt x="24729" y="51674"/>
                        <a:pt x="26271" y="51674"/>
                      </a:cubicBezTo>
                      <a:lnTo>
                        <a:pt x="29537" y="51674"/>
                      </a:lnTo>
                      <a:cubicBezTo>
                        <a:pt x="34616" y="51674"/>
                        <a:pt x="38698" y="50495"/>
                        <a:pt x="41782" y="48137"/>
                      </a:cubicBezTo>
                      <a:cubicBezTo>
                        <a:pt x="44866" y="45778"/>
                        <a:pt x="47043" y="42150"/>
                        <a:pt x="48403" y="37343"/>
                      </a:cubicBezTo>
                      <a:lnTo>
                        <a:pt x="49854" y="37343"/>
                      </a:lnTo>
                      <a:lnTo>
                        <a:pt x="47496" y="54758"/>
                      </a:lnTo>
                      <a:lnTo>
                        <a:pt x="330" y="54758"/>
                      </a:lnTo>
                      <a:lnTo>
                        <a:pt x="330" y="53307"/>
                      </a:lnTo>
                      <a:lnTo>
                        <a:pt x="2144" y="53307"/>
                      </a:lnTo>
                      <a:cubicBezTo>
                        <a:pt x="3686" y="53307"/>
                        <a:pt x="5046" y="53035"/>
                        <a:pt x="5953" y="52490"/>
                      </a:cubicBezTo>
                      <a:cubicBezTo>
                        <a:pt x="6679" y="52128"/>
                        <a:pt x="7223" y="51493"/>
                        <a:pt x="7586" y="50586"/>
                      </a:cubicBezTo>
                      <a:cubicBezTo>
                        <a:pt x="7858" y="49951"/>
                        <a:pt x="8040" y="48227"/>
                        <a:pt x="8040" y="45506"/>
                      </a:cubicBezTo>
                      <a:lnTo>
                        <a:pt x="8040" y="9587"/>
                      </a:lnTo>
                      <a:cubicBezTo>
                        <a:pt x="8040" y="7138"/>
                        <a:pt x="7949" y="5596"/>
                        <a:pt x="7858" y="5052"/>
                      </a:cubicBezTo>
                      <a:cubicBezTo>
                        <a:pt x="7586" y="4145"/>
                        <a:pt x="7133" y="3419"/>
                        <a:pt x="6407" y="2875"/>
                      </a:cubicBezTo>
                      <a:cubicBezTo>
                        <a:pt x="5409" y="2149"/>
                        <a:pt x="3958" y="1787"/>
                        <a:pt x="2235" y="1787"/>
                      </a:cubicBezTo>
                      <a:lnTo>
                        <a:pt x="420" y="1787"/>
                      </a:lnTo>
                      <a:lnTo>
                        <a:pt x="420" y="335"/>
                      </a:lnTo>
                      <a:lnTo>
                        <a:pt x="45954" y="335"/>
                      </a:lnTo>
                      <a:lnTo>
                        <a:pt x="45954" y="16481"/>
                      </a:lnTo>
                      <a:lnTo>
                        <a:pt x="44412" y="16481"/>
                      </a:lnTo>
                      <a:cubicBezTo>
                        <a:pt x="43596" y="12580"/>
                        <a:pt x="42507" y="9678"/>
                        <a:pt x="41147" y="7954"/>
                      </a:cubicBezTo>
                      <a:cubicBezTo>
                        <a:pt x="39786" y="6231"/>
                        <a:pt x="37791" y="4961"/>
                        <a:pt x="35160" y="4145"/>
                      </a:cubicBezTo>
                      <a:cubicBezTo>
                        <a:pt x="33618" y="3691"/>
                        <a:pt x="30806" y="3419"/>
                        <a:pt x="26725" y="3419"/>
                      </a:cubicBezTo>
                      <a:lnTo>
                        <a:pt x="21101" y="3329"/>
                      </a:lnTo>
                      <a:lnTo>
                        <a:pt x="21101" y="3329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85" name="Dowolny kształt: kształt 184">
                  <a:extLst>
                    <a:ext uri="{FF2B5EF4-FFF2-40B4-BE49-F238E27FC236}">
                      <a16:creationId xmlns:a16="http://schemas.microsoft.com/office/drawing/2014/main" id="{EB22894E-7165-5074-5E15-5B7DFDFB967A}"/>
                    </a:ext>
                  </a:extLst>
                </p:cNvPr>
                <p:cNvSpPr/>
                <p:nvPr/>
              </p:nvSpPr>
              <p:spPr>
                <a:xfrm>
                  <a:off x="4247479" y="1823843"/>
                  <a:ext cx="40726" cy="38821"/>
                </a:xfrm>
                <a:custGeom>
                  <a:avLst/>
                  <a:gdLst>
                    <a:gd name="connsiteX0" fmla="*/ 37016 w 40726"/>
                    <a:gd name="connsiteY0" fmla="*/ 342 h 38821"/>
                    <a:gd name="connsiteX1" fmla="*/ 37016 w 40726"/>
                    <a:gd name="connsiteY1" fmla="*/ 29821 h 38821"/>
                    <a:gd name="connsiteX2" fmla="*/ 37832 w 40726"/>
                    <a:gd name="connsiteY2" fmla="*/ 35173 h 38821"/>
                    <a:gd name="connsiteX3" fmla="*/ 41097 w 40726"/>
                    <a:gd name="connsiteY3" fmla="*/ 36534 h 38821"/>
                    <a:gd name="connsiteX4" fmla="*/ 41097 w 40726"/>
                    <a:gd name="connsiteY4" fmla="*/ 37985 h 38821"/>
                    <a:gd name="connsiteX5" fmla="*/ 25678 w 40726"/>
                    <a:gd name="connsiteY5" fmla="*/ 37985 h 38821"/>
                    <a:gd name="connsiteX6" fmla="*/ 25678 w 40726"/>
                    <a:gd name="connsiteY6" fmla="*/ 32996 h 38821"/>
                    <a:gd name="connsiteX7" fmla="*/ 20326 w 40726"/>
                    <a:gd name="connsiteY7" fmla="*/ 37713 h 38821"/>
                    <a:gd name="connsiteX8" fmla="*/ 14249 w 40726"/>
                    <a:gd name="connsiteY8" fmla="*/ 39164 h 38821"/>
                    <a:gd name="connsiteX9" fmla="*/ 8534 w 40726"/>
                    <a:gd name="connsiteY9" fmla="*/ 37259 h 38821"/>
                    <a:gd name="connsiteX10" fmla="*/ 5269 w 40726"/>
                    <a:gd name="connsiteY10" fmla="*/ 32633 h 38821"/>
                    <a:gd name="connsiteX11" fmla="*/ 4453 w 40726"/>
                    <a:gd name="connsiteY11" fmla="*/ 23472 h 38821"/>
                    <a:gd name="connsiteX12" fmla="*/ 4453 w 40726"/>
                    <a:gd name="connsiteY12" fmla="*/ 8506 h 38821"/>
                    <a:gd name="connsiteX13" fmla="*/ 3636 w 40726"/>
                    <a:gd name="connsiteY13" fmla="*/ 3154 h 38821"/>
                    <a:gd name="connsiteX14" fmla="*/ 371 w 40726"/>
                    <a:gd name="connsiteY14" fmla="*/ 1794 h 38821"/>
                    <a:gd name="connsiteX15" fmla="*/ 371 w 40726"/>
                    <a:gd name="connsiteY15" fmla="*/ 342 h 38821"/>
                    <a:gd name="connsiteX16" fmla="*/ 15700 w 40726"/>
                    <a:gd name="connsiteY16" fmla="*/ 342 h 38821"/>
                    <a:gd name="connsiteX17" fmla="*/ 15700 w 40726"/>
                    <a:gd name="connsiteY17" fmla="*/ 26103 h 38821"/>
                    <a:gd name="connsiteX18" fmla="*/ 16063 w 40726"/>
                    <a:gd name="connsiteY18" fmla="*/ 31273 h 38821"/>
                    <a:gd name="connsiteX19" fmla="*/ 17242 w 40726"/>
                    <a:gd name="connsiteY19" fmla="*/ 33087 h 38821"/>
                    <a:gd name="connsiteX20" fmla="*/ 19147 w 40726"/>
                    <a:gd name="connsiteY20" fmla="*/ 33722 h 38821"/>
                    <a:gd name="connsiteX21" fmla="*/ 21777 w 40726"/>
                    <a:gd name="connsiteY21" fmla="*/ 32996 h 38821"/>
                    <a:gd name="connsiteX22" fmla="*/ 25678 w 40726"/>
                    <a:gd name="connsiteY22" fmla="*/ 28733 h 38821"/>
                    <a:gd name="connsiteX23" fmla="*/ 25678 w 40726"/>
                    <a:gd name="connsiteY23" fmla="*/ 8597 h 38821"/>
                    <a:gd name="connsiteX24" fmla="*/ 24861 w 40726"/>
                    <a:gd name="connsiteY24" fmla="*/ 3245 h 38821"/>
                    <a:gd name="connsiteX25" fmla="*/ 21596 w 40726"/>
                    <a:gd name="connsiteY25" fmla="*/ 1884 h 38821"/>
                    <a:gd name="connsiteX26" fmla="*/ 21596 w 40726"/>
                    <a:gd name="connsiteY26" fmla="*/ 433 h 38821"/>
                    <a:gd name="connsiteX27" fmla="*/ 37016 w 40726"/>
                    <a:gd name="connsiteY27" fmla="*/ 342 h 38821"/>
                    <a:gd name="connsiteX28" fmla="*/ 37016 w 40726"/>
                    <a:gd name="connsiteY28" fmla="*/ 342 h 38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40726" h="38821">
                      <a:moveTo>
                        <a:pt x="37016" y="342"/>
                      </a:moveTo>
                      <a:lnTo>
                        <a:pt x="37016" y="29821"/>
                      </a:lnTo>
                      <a:cubicBezTo>
                        <a:pt x="37016" y="32724"/>
                        <a:pt x="37288" y="34447"/>
                        <a:pt x="37832" y="35173"/>
                      </a:cubicBezTo>
                      <a:cubicBezTo>
                        <a:pt x="38376" y="35899"/>
                        <a:pt x="39465" y="36352"/>
                        <a:pt x="41097" y="36534"/>
                      </a:cubicBezTo>
                      <a:lnTo>
                        <a:pt x="41097" y="37985"/>
                      </a:lnTo>
                      <a:lnTo>
                        <a:pt x="25678" y="37985"/>
                      </a:lnTo>
                      <a:lnTo>
                        <a:pt x="25678" y="32996"/>
                      </a:lnTo>
                      <a:cubicBezTo>
                        <a:pt x="23863" y="35173"/>
                        <a:pt x="22049" y="36715"/>
                        <a:pt x="20326" y="37713"/>
                      </a:cubicBezTo>
                      <a:cubicBezTo>
                        <a:pt x="18512" y="38710"/>
                        <a:pt x="16516" y="39164"/>
                        <a:pt x="14249" y="39164"/>
                      </a:cubicBezTo>
                      <a:cubicBezTo>
                        <a:pt x="12163" y="39164"/>
                        <a:pt x="10258" y="38529"/>
                        <a:pt x="8534" y="37259"/>
                      </a:cubicBezTo>
                      <a:cubicBezTo>
                        <a:pt x="6902" y="35989"/>
                        <a:pt x="5813" y="34447"/>
                        <a:pt x="5269" y="32633"/>
                      </a:cubicBezTo>
                      <a:cubicBezTo>
                        <a:pt x="4725" y="30910"/>
                        <a:pt x="4453" y="27826"/>
                        <a:pt x="4453" y="23472"/>
                      </a:cubicBezTo>
                      <a:lnTo>
                        <a:pt x="4453" y="8506"/>
                      </a:lnTo>
                      <a:cubicBezTo>
                        <a:pt x="4453" y="5694"/>
                        <a:pt x="4181" y="3880"/>
                        <a:pt x="3636" y="3154"/>
                      </a:cubicBezTo>
                      <a:cubicBezTo>
                        <a:pt x="3092" y="2429"/>
                        <a:pt x="2004" y="1975"/>
                        <a:pt x="371" y="1794"/>
                      </a:cubicBezTo>
                      <a:lnTo>
                        <a:pt x="371" y="342"/>
                      </a:lnTo>
                      <a:lnTo>
                        <a:pt x="15700" y="342"/>
                      </a:lnTo>
                      <a:lnTo>
                        <a:pt x="15700" y="26103"/>
                      </a:lnTo>
                      <a:cubicBezTo>
                        <a:pt x="15700" y="28824"/>
                        <a:pt x="15791" y="30547"/>
                        <a:pt x="16063" y="31273"/>
                      </a:cubicBezTo>
                      <a:cubicBezTo>
                        <a:pt x="16335" y="32089"/>
                        <a:pt x="16698" y="32633"/>
                        <a:pt x="17242" y="33087"/>
                      </a:cubicBezTo>
                      <a:cubicBezTo>
                        <a:pt x="17786" y="33450"/>
                        <a:pt x="18421" y="33722"/>
                        <a:pt x="19147" y="33722"/>
                      </a:cubicBezTo>
                      <a:cubicBezTo>
                        <a:pt x="20145" y="33722"/>
                        <a:pt x="20961" y="33450"/>
                        <a:pt x="21777" y="32996"/>
                      </a:cubicBezTo>
                      <a:cubicBezTo>
                        <a:pt x="22866" y="32270"/>
                        <a:pt x="24136" y="30910"/>
                        <a:pt x="25678" y="28733"/>
                      </a:cubicBezTo>
                      <a:lnTo>
                        <a:pt x="25678" y="8597"/>
                      </a:lnTo>
                      <a:cubicBezTo>
                        <a:pt x="25678" y="5785"/>
                        <a:pt x="25405" y="3971"/>
                        <a:pt x="24861" y="3245"/>
                      </a:cubicBezTo>
                      <a:cubicBezTo>
                        <a:pt x="24317" y="2519"/>
                        <a:pt x="23229" y="2066"/>
                        <a:pt x="21596" y="1884"/>
                      </a:cubicBezTo>
                      <a:lnTo>
                        <a:pt x="21596" y="433"/>
                      </a:lnTo>
                      <a:lnTo>
                        <a:pt x="37016" y="342"/>
                      </a:lnTo>
                      <a:lnTo>
                        <a:pt x="37016" y="342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86" name="Dowolny kształt: kształt 185">
                  <a:extLst>
                    <a:ext uri="{FF2B5EF4-FFF2-40B4-BE49-F238E27FC236}">
                      <a16:creationId xmlns:a16="http://schemas.microsoft.com/office/drawing/2014/main" id="{DF6E1393-EC59-2F08-1C23-F5698C1784E6}"/>
                    </a:ext>
                  </a:extLst>
                </p:cNvPr>
                <p:cNvSpPr/>
                <p:nvPr/>
              </p:nvSpPr>
              <p:spPr>
                <a:xfrm>
                  <a:off x="4293739" y="1822754"/>
                  <a:ext cx="32381" cy="38730"/>
                </a:xfrm>
                <a:custGeom>
                  <a:avLst/>
                  <a:gdLst>
                    <a:gd name="connsiteX0" fmla="*/ 15915 w 32381"/>
                    <a:gd name="connsiteY0" fmla="*/ 1430 h 38730"/>
                    <a:gd name="connsiteX1" fmla="*/ 15915 w 32381"/>
                    <a:gd name="connsiteY1" fmla="*/ 9956 h 38730"/>
                    <a:gd name="connsiteX2" fmla="*/ 22446 w 32381"/>
                    <a:gd name="connsiteY2" fmla="*/ 2246 h 38730"/>
                    <a:gd name="connsiteX3" fmla="*/ 27888 w 32381"/>
                    <a:gd name="connsiteY3" fmla="*/ 342 h 38730"/>
                    <a:gd name="connsiteX4" fmla="*/ 31426 w 32381"/>
                    <a:gd name="connsiteY4" fmla="*/ 1793 h 38730"/>
                    <a:gd name="connsiteX5" fmla="*/ 32786 w 32381"/>
                    <a:gd name="connsiteY5" fmla="*/ 5693 h 38730"/>
                    <a:gd name="connsiteX6" fmla="*/ 31426 w 32381"/>
                    <a:gd name="connsiteY6" fmla="*/ 9866 h 38730"/>
                    <a:gd name="connsiteX7" fmla="*/ 28251 w 32381"/>
                    <a:gd name="connsiteY7" fmla="*/ 11317 h 38730"/>
                    <a:gd name="connsiteX8" fmla="*/ 24532 w 32381"/>
                    <a:gd name="connsiteY8" fmla="*/ 9956 h 38730"/>
                    <a:gd name="connsiteX9" fmla="*/ 22718 w 32381"/>
                    <a:gd name="connsiteY9" fmla="*/ 8414 h 38730"/>
                    <a:gd name="connsiteX10" fmla="*/ 21811 w 32381"/>
                    <a:gd name="connsiteY10" fmla="*/ 8142 h 38730"/>
                    <a:gd name="connsiteX11" fmla="*/ 19634 w 32381"/>
                    <a:gd name="connsiteY11" fmla="*/ 9049 h 38730"/>
                    <a:gd name="connsiteX12" fmla="*/ 17094 w 32381"/>
                    <a:gd name="connsiteY12" fmla="*/ 12949 h 38730"/>
                    <a:gd name="connsiteX13" fmla="*/ 15825 w 32381"/>
                    <a:gd name="connsiteY13" fmla="*/ 21566 h 38730"/>
                    <a:gd name="connsiteX14" fmla="*/ 15825 w 32381"/>
                    <a:gd name="connsiteY14" fmla="*/ 30183 h 38730"/>
                    <a:gd name="connsiteX15" fmla="*/ 15825 w 32381"/>
                    <a:gd name="connsiteY15" fmla="*/ 32451 h 38730"/>
                    <a:gd name="connsiteX16" fmla="*/ 16097 w 32381"/>
                    <a:gd name="connsiteY16" fmla="*/ 35354 h 38730"/>
                    <a:gd name="connsiteX17" fmla="*/ 17548 w 32381"/>
                    <a:gd name="connsiteY17" fmla="*/ 36986 h 38730"/>
                    <a:gd name="connsiteX18" fmla="*/ 20723 w 32381"/>
                    <a:gd name="connsiteY18" fmla="*/ 37621 h 38730"/>
                    <a:gd name="connsiteX19" fmla="*/ 20723 w 32381"/>
                    <a:gd name="connsiteY19" fmla="*/ 39072 h 38730"/>
                    <a:gd name="connsiteX20" fmla="*/ 495 w 32381"/>
                    <a:gd name="connsiteY20" fmla="*/ 39072 h 38730"/>
                    <a:gd name="connsiteX21" fmla="*/ 495 w 32381"/>
                    <a:gd name="connsiteY21" fmla="*/ 37621 h 38730"/>
                    <a:gd name="connsiteX22" fmla="*/ 3761 w 32381"/>
                    <a:gd name="connsiteY22" fmla="*/ 36261 h 38730"/>
                    <a:gd name="connsiteX23" fmla="*/ 4668 w 32381"/>
                    <a:gd name="connsiteY23" fmla="*/ 30183 h 38730"/>
                    <a:gd name="connsiteX24" fmla="*/ 4668 w 32381"/>
                    <a:gd name="connsiteY24" fmla="*/ 9412 h 38730"/>
                    <a:gd name="connsiteX25" fmla="*/ 4305 w 32381"/>
                    <a:gd name="connsiteY25" fmla="*/ 5330 h 38730"/>
                    <a:gd name="connsiteX26" fmla="*/ 3126 w 32381"/>
                    <a:gd name="connsiteY26" fmla="*/ 3698 h 38730"/>
                    <a:gd name="connsiteX27" fmla="*/ 405 w 32381"/>
                    <a:gd name="connsiteY27" fmla="*/ 2972 h 38730"/>
                    <a:gd name="connsiteX28" fmla="*/ 405 w 32381"/>
                    <a:gd name="connsiteY28" fmla="*/ 1521 h 38730"/>
                    <a:gd name="connsiteX29" fmla="*/ 15915 w 32381"/>
                    <a:gd name="connsiteY29" fmla="*/ 1430 h 38730"/>
                    <a:gd name="connsiteX30" fmla="*/ 15915 w 32381"/>
                    <a:gd name="connsiteY30" fmla="*/ 1430 h 38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32381" h="38730">
                      <a:moveTo>
                        <a:pt x="15915" y="1430"/>
                      </a:moveTo>
                      <a:lnTo>
                        <a:pt x="15915" y="9956"/>
                      </a:lnTo>
                      <a:cubicBezTo>
                        <a:pt x="18455" y="6056"/>
                        <a:pt x="20632" y="3516"/>
                        <a:pt x="22446" y="2246"/>
                      </a:cubicBezTo>
                      <a:cubicBezTo>
                        <a:pt x="24351" y="977"/>
                        <a:pt x="26165" y="342"/>
                        <a:pt x="27888" y="342"/>
                      </a:cubicBezTo>
                      <a:cubicBezTo>
                        <a:pt x="29430" y="342"/>
                        <a:pt x="30609" y="795"/>
                        <a:pt x="31426" y="1793"/>
                      </a:cubicBezTo>
                      <a:cubicBezTo>
                        <a:pt x="32333" y="2700"/>
                        <a:pt x="32786" y="3970"/>
                        <a:pt x="32786" y="5693"/>
                      </a:cubicBezTo>
                      <a:cubicBezTo>
                        <a:pt x="32786" y="7507"/>
                        <a:pt x="32333" y="8868"/>
                        <a:pt x="31426" y="9866"/>
                      </a:cubicBezTo>
                      <a:cubicBezTo>
                        <a:pt x="30609" y="10863"/>
                        <a:pt x="29521" y="11317"/>
                        <a:pt x="28251" y="11317"/>
                      </a:cubicBezTo>
                      <a:cubicBezTo>
                        <a:pt x="26800" y="11317"/>
                        <a:pt x="25621" y="10863"/>
                        <a:pt x="24532" y="9956"/>
                      </a:cubicBezTo>
                      <a:cubicBezTo>
                        <a:pt x="23444" y="9049"/>
                        <a:pt x="22899" y="8505"/>
                        <a:pt x="22718" y="8414"/>
                      </a:cubicBezTo>
                      <a:cubicBezTo>
                        <a:pt x="22446" y="8233"/>
                        <a:pt x="22174" y="8142"/>
                        <a:pt x="21811" y="8142"/>
                      </a:cubicBezTo>
                      <a:cubicBezTo>
                        <a:pt x="20995" y="8142"/>
                        <a:pt x="20269" y="8414"/>
                        <a:pt x="19634" y="9049"/>
                      </a:cubicBezTo>
                      <a:cubicBezTo>
                        <a:pt x="18546" y="9956"/>
                        <a:pt x="17729" y="11226"/>
                        <a:pt x="17094" y="12949"/>
                      </a:cubicBezTo>
                      <a:cubicBezTo>
                        <a:pt x="16278" y="15580"/>
                        <a:pt x="15825" y="18392"/>
                        <a:pt x="15825" y="21566"/>
                      </a:cubicBezTo>
                      <a:lnTo>
                        <a:pt x="15825" y="30183"/>
                      </a:lnTo>
                      <a:lnTo>
                        <a:pt x="15825" y="32451"/>
                      </a:lnTo>
                      <a:cubicBezTo>
                        <a:pt x="15825" y="33993"/>
                        <a:pt x="15915" y="34991"/>
                        <a:pt x="16097" y="35354"/>
                      </a:cubicBezTo>
                      <a:cubicBezTo>
                        <a:pt x="16459" y="36079"/>
                        <a:pt x="16913" y="36623"/>
                        <a:pt x="17548" y="36986"/>
                      </a:cubicBezTo>
                      <a:cubicBezTo>
                        <a:pt x="18183" y="37349"/>
                        <a:pt x="19271" y="37530"/>
                        <a:pt x="20723" y="37621"/>
                      </a:cubicBezTo>
                      <a:lnTo>
                        <a:pt x="20723" y="39072"/>
                      </a:lnTo>
                      <a:lnTo>
                        <a:pt x="495" y="39072"/>
                      </a:lnTo>
                      <a:lnTo>
                        <a:pt x="495" y="37621"/>
                      </a:lnTo>
                      <a:cubicBezTo>
                        <a:pt x="2128" y="37530"/>
                        <a:pt x="3217" y="37077"/>
                        <a:pt x="3761" y="36261"/>
                      </a:cubicBezTo>
                      <a:cubicBezTo>
                        <a:pt x="4396" y="35444"/>
                        <a:pt x="4668" y="33449"/>
                        <a:pt x="4668" y="30183"/>
                      </a:cubicBezTo>
                      <a:lnTo>
                        <a:pt x="4668" y="9412"/>
                      </a:lnTo>
                      <a:cubicBezTo>
                        <a:pt x="4668" y="7235"/>
                        <a:pt x="4577" y="5875"/>
                        <a:pt x="4305" y="5330"/>
                      </a:cubicBezTo>
                      <a:cubicBezTo>
                        <a:pt x="4033" y="4605"/>
                        <a:pt x="3670" y="4060"/>
                        <a:pt x="3126" y="3698"/>
                      </a:cubicBezTo>
                      <a:cubicBezTo>
                        <a:pt x="2582" y="3335"/>
                        <a:pt x="1675" y="3063"/>
                        <a:pt x="405" y="2972"/>
                      </a:cubicBezTo>
                      <a:lnTo>
                        <a:pt x="405" y="1521"/>
                      </a:lnTo>
                      <a:lnTo>
                        <a:pt x="15915" y="1430"/>
                      </a:lnTo>
                      <a:lnTo>
                        <a:pt x="15915" y="1430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87" name="Dowolny kształt: kształt 186">
                  <a:extLst>
                    <a:ext uri="{FF2B5EF4-FFF2-40B4-BE49-F238E27FC236}">
                      <a16:creationId xmlns:a16="http://schemas.microsoft.com/office/drawing/2014/main" id="{8DAE9720-F861-4AED-499A-1BA6F3578E32}"/>
                    </a:ext>
                  </a:extLst>
                </p:cNvPr>
                <p:cNvSpPr/>
                <p:nvPr/>
              </p:nvSpPr>
              <p:spPr>
                <a:xfrm>
                  <a:off x="4328932" y="1822754"/>
                  <a:ext cx="35374" cy="39910"/>
                </a:xfrm>
                <a:custGeom>
                  <a:avLst/>
                  <a:gdLst>
                    <a:gd name="connsiteX0" fmla="*/ 18031 w 35374"/>
                    <a:gd name="connsiteY0" fmla="*/ 342 h 39910"/>
                    <a:gd name="connsiteX1" fmla="*/ 27192 w 35374"/>
                    <a:gd name="connsiteY1" fmla="*/ 2882 h 39910"/>
                    <a:gd name="connsiteX2" fmla="*/ 33632 w 35374"/>
                    <a:gd name="connsiteY2" fmla="*/ 10047 h 39910"/>
                    <a:gd name="connsiteX3" fmla="*/ 35809 w 35374"/>
                    <a:gd name="connsiteY3" fmla="*/ 20297 h 39910"/>
                    <a:gd name="connsiteX4" fmla="*/ 31727 w 35374"/>
                    <a:gd name="connsiteY4" fmla="*/ 33721 h 39910"/>
                    <a:gd name="connsiteX5" fmla="*/ 18122 w 35374"/>
                    <a:gd name="connsiteY5" fmla="*/ 40252 h 39910"/>
                    <a:gd name="connsiteX6" fmla="*/ 5060 w 35374"/>
                    <a:gd name="connsiteY6" fmla="*/ 34266 h 39910"/>
                    <a:gd name="connsiteX7" fmla="*/ 434 w 35374"/>
                    <a:gd name="connsiteY7" fmla="*/ 20478 h 39910"/>
                    <a:gd name="connsiteX8" fmla="*/ 5060 w 35374"/>
                    <a:gd name="connsiteY8" fmla="*/ 6419 h 39910"/>
                    <a:gd name="connsiteX9" fmla="*/ 18031 w 35374"/>
                    <a:gd name="connsiteY9" fmla="*/ 342 h 39910"/>
                    <a:gd name="connsiteX10" fmla="*/ 18031 w 35374"/>
                    <a:gd name="connsiteY10" fmla="*/ 342 h 39910"/>
                    <a:gd name="connsiteX11" fmla="*/ 18212 w 35374"/>
                    <a:gd name="connsiteY11" fmla="*/ 3154 h 39910"/>
                    <a:gd name="connsiteX12" fmla="*/ 14675 w 35374"/>
                    <a:gd name="connsiteY12" fmla="*/ 4696 h 39910"/>
                    <a:gd name="connsiteX13" fmla="*/ 12770 w 35374"/>
                    <a:gd name="connsiteY13" fmla="*/ 10773 h 39910"/>
                    <a:gd name="connsiteX14" fmla="*/ 12316 w 35374"/>
                    <a:gd name="connsiteY14" fmla="*/ 23472 h 39910"/>
                    <a:gd name="connsiteX15" fmla="*/ 12861 w 35374"/>
                    <a:gd name="connsiteY15" fmla="*/ 31544 h 39910"/>
                    <a:gd name="connsiteX16" fmla="*/ 14765 w 35374"/>
                    <a:gd name="connsiteY16" fmla="*/ 35898 h 39910"/>
                    <a:gd name="connsiteX17" fmla="*/ 18031 w 35374"/>
                    <a:gd name="connsiteY17" fmla="*/ 37350 h 39910"/>
                    <a:gd name="connsiteX18" fmla="*/ 21024 w 35374"/>
                    <a:gd name="connsiteY18" fmla="*/ 36352 h 39910"/>
                    <a:gd name="connsiteX19" fmla="*/ 23110 w 35374"/>
                    <a:gd name="connsiteY19" fmla="*/ 32542 h 39910"/>
                    <a:gd name="connsiteX20" fmla="*/ 23927 w 35374"/>
                    <a:gd name="connsiteY20" fmla="*/ 17122 h 39910"/>
                    <a:gd name="connsiteX21" fmla="*/ 23201 w 35374"/>
                    <a:gd name="connsiteY21" fmla="*/ 7780 h 39910"/>
                    <a:gd name="connsiteX22" fmla="*/ 20933 w 35374"/>
                    <a:gd name="connsiteY22" fmla="*/ 4061 h 39910"/>
                    <a:gd name="connsiteX23" fmla="*/ 18212 w 35374"/>
                    <a:gd name="connsiteY23" fmla="*/ 3154 h 39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35374" h="39910">
                      <a:moveTo>
                        <a:pt x="18031" y="342"/>
                      </a:moveTo>
                      <a:cubicBezTo>
                        <a:pt x="21296" y="342"/>
                        <a:pt x="24380" y="1158"/>
                        <a:pt x="27192" y="2882"/>
                      </a:cubicBezTo>
                      <a:cubicBezTo>
                        <a:pt x="30004" y="4605"/>
                        <a:pt x="32181" y="6963"/>
                        <a:pt x="33632" y="10047"/>
                      </a:cubicBezTo>
                      <a:cubicBezTo>
                        <a:pt x="35083" y="13131"/>
                        <a:pt x="35809" y="16578"/>
                        <a:pt x="35809" y="20297"/>
                      </a:cubicBezTo>
                      <a:cubicBezTo>
                        <a:pt x="35809" y="25649"/>
                        <a:pt x="34448" y="30093"/>
                        <a:pt x="31727" y="33721"/>
                      </a:cubicBezTo>
                      <a:cubicBezTo>
                        <a:pt x="28462" y="38075"/>
                        <a:pt x="23927" y="40252"/>
                        <a:pt x="18122" y="40252"/>
                      </a:cubicBezTo>
                      <a:cubicBezTo>
                        <a:pt x="12498" y="40252"/>
                        <a:pt x="8144" y="38257"/>
                        <a:pt x="5060" y="34266"/>
                      </a:cubicBezTo>
                      <a:cubicBezTo>
                        <a:pt x="1976" y="30275"/>
                        <a:pt x="434" y="25649"/>
                        <a:pt x="434" y="20478"/>
                      </a:cubicBezTo>
                      <a:cubicBezTo>
                        <a:pt x="434" y="15127"/>
                        <a:pt x="1976" y="10410"/>
                        <a:pt x="5060" y="6419"/>
                      </a:cubicBezTo>
                      <a:cubicBezTo>
                        <a:pt x="8325" y="2338"/>
                        <a:pt x="12589" y="342"/>
                        <a:pt x="18031" y="342"/>
                      </a:cubicBezTo>
                      <a:lnTo>
                        <a:pt x="18031" y="342"/>
                      </a:lnTo>
                      <a:close/>
                      <a:moveTo>
                        <a:pt x="18212" y="3154"/>
                      </a:moveTo>
                      <a:cubicBezTo>
                        <a:pt x="16852" y="3154"/>
                        <a:pt x="15673" y="3698"/>
                        <a:pt x="14675" y="4696"/>
                      </a:cubicBezTo>
                      <a:cubicBezTo>
                        <a:pt x="13677" y="5694"/>
                        <a:pt x="13042" y="7780"/>
                        <a:pt x="12770" y="10773"/>
                      </a:cubicBezTo>
                      <a:cubicBezTo>
                        <a:pt x="12498" y="13766"/>
                        <a:pt x="12316" y="18029"/>
                        <a:pt x="12316" y="23472"/>
                      </a:cubicBezTo>
                      <a:cubicBezTo>
                        <a:pt x="12316" y="26374"/>
                        <a:pt x="12498" y="29005"/>
                        <a:pt x="12861" y="31544"/>
                      </a:cubicBezTo>
                      <a:cubicBezTo>
                        <a:pt x="13133" y="33449"/>
                        <a:pt x="13768" y="34900"/>
                        <a:pt x="14765" y="35898"/>
                      </a:cubicBezTo>
                      <a:cubicBezTo>
                        <a:pt x="15763" y="36896"/>
                        <a:pt x="16852" y="37350"/>
                        <a:pt x="18031" y="37350"/>
                      </a:cubicBezTo>
                      <a:cubicBezTo>
                        <a:pt x="19210" y="37350"/>
                        <a:pt x="20208" y="36987"/>
                        <a:pt x="21024" y="36352"/>
                      </a:cubicBezTo>
                      <a:cubicBezTo>
                        <a:pt x="22113" y="35445"/>
                        <a:pt x="22747" y="34175"/>
                        <a:pt x="23110" y="32542"/>
                      </a:cubicBezTo>
                      <a:cubicBezTo>
                        <a:pt x="23655" y="30002"/>
                        <a:pt x="23927" y="24832"/>
                        <a:pt x="23927" y="17122"/>
                      </a:cubicBezTo>
                      <a:cubicBezTo>
                        <a:pt x="23927" y="12587"/>
                        <a:pt x="23655" y="9412"/>
                        <a:pt x="23201" y="7780"/>
                      </a:cubicBezTo>
                      <a:cubicBezTo>
                        <a:pt x="22657" y="6056"/>
                        <a:pt x="21931" y="4787"/>
                        <a:pt x="20933" y="4061"/>
                      </a:cubicBezTo>
                      <a:cubicBezTo>
                        <a:pt x="20298" y="3426"/>
                        <a:pt x="19301" y="3154"/>
                        <a:pt x="18212" y="3154"/>
                      </a:cubicBez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88" name="Dowolny kształt: kształt 187">
                  <a:extLst>
                    <a:ext uri="{FF2B5EF4-FFF2-40B4-BE49-F238E27FC236}">
                      <a16:creationId xmlns:a16="http://schemas.microsoft.com/office/drawing/2014/main" id="{6301C40E-D4E7-79F9-4802-4C89C2339024}"/>
                    </a:ext>
                  </a:extLst>
                </p:cNvPr>
                <p:cNvSpPr/>
                <p:nvPr/>
              </p:nvSpPr>
              <p:spPr>
                <a:xfrm>
                  <a:off x="4368933" y="1822663"/>
                  <a:ext cx="40817" cy="56327"/>
                </a:xfrm>
                <a:custGeom>
                  <a:avLst/>
                  <a:gdLst>
                    <a:gd name="connsiteX0" fmla="*/ 16160 w 40817"/>
                    <a:gd name="connsiteY0" fmla="*/ 35361 h 56327"/>
                    <a:gd name="connsiteX1" fmla="*/ 16160 w 40817"/>
                    <a:gd name="connsiteY1" fmla="*/ 49329 h 56327"/>
                    <a:gd name="connsiteX2" fmla="*/ 16614 w 40817"/>
                    <a:gd name="connsiteY2" fmla="*/ 53229 h 56327"/>
                    <a:gd name="connsiteX3" fmla="*/ 18065 w 40817"/>
                    <a:gd name="connsiteY3" fmla="*/ 54771 h 56327"/>
                    <a:gd name="connsiteX4" fmla="*/ 21875 w 40817"/>
                    <a:gd name="connsiteY4" fmla="*/ 55225 h 56327"/>
                    <a:gd name="connsiteX5" fmla="*/ 21875 w 40817"/>
                    <a:gd name="connsiteY5" fmla="*/ 56676 h 56327"/>
                    <a:gd name="connsiteX6" fmla="*/ 468 w 40817"/>
                    <a:gd name="connsiteY6" fmla="*/ 56676 h 56327"/>
                    <a:gd name="connsiteX7" fmla="*/ 468 w 40817"/>
                    <a:gd name="connsiteY7" fmla="*/ 55225 h 56327"/>
                    <a:gd name="connsiteX8" fmla="*/ 4187 w 40817"/>
                    <a:gd name="connsiteY8" fmla="*/ 53774 h 56327"/>
                    <a:gd name="connsiteX9" fmla="*/ 5004 w 40817"/>
                    <a:gd name="connsiteY9" fmla="*/ 48966 h 56327"/>
                    <a:gd name="connsiteX10" fmla="*/ 5004 w 40817"/>
                    <a:gd name="connsiteY10" fmla="*/ 9238 h 56327"/>
                    <a:gd name="connsiteX11" fmla="*/ 4097 w 40817"/>
                    <a:gd name="connsiteY11" fmla="*/ 4158 h 56327"/>
                    <a:gd name="connsiteX12" fmla="*/ 559 w 40817"/>
                    <a:gd name="connsiteY12" fmla="*/ 2888 h 56327"/>
                    <a:gd name="connsiteX13" fmla="*/ 559 w 40817"/>
                    <a:gd name="connsiteY13" fmla="*/ 1437 h 56327"/>
                    <a:gd name="connsiteX14" fmla="*/ 16342 w 40817"/>
                    <a:gd name="connsiteY14" fmla="*/ 1437 h 56327"/>
                    <a:gd name="connsiteX15" fmla="*/ 16342 w 40817"/>
                    <a:gd name="connsiteY15" fmla="*/ 6426 h 56327"/>
                    <a:gd name="connsiteX16" fmla="*/ 20333 w 40817"/>
                    <a:gd name="connsiteY16" fmla="*/ 2253 h 56327"/>
                    <a:gd name="connsiteX17" fmla="*/ 26773 w 40817"/>
                    <a:gd name="connsiteY17" fmla="*/ 349 h 56327"/>
                    <a:gd name="connsiteX18" fmla="*/ 34301 w 40817"/>
                    <a:gd name="connsiteY18" fmla="*/ 2979 h 56327"/>
                    <a:gd name="connsiteX19" fmla="*/ 39471 w 40817"/>
                    <a:gd name="connsiteY19" fmla="*/ 10235 h 56327"/>
                    <a:gd name="connsiteX20" fmla="*/ 41285 w 40817"/>
                    <a:gd name="connsiteY20" fmla="*/ 20122 h 56327"/>
                    <a:gd name="connsiteX21" fmla="*/ 39471 w 40817"/>
                    <a:gd name="connsiteY21" fmla="*/ 30553 h 56327"/>
                    <a:gd name="connsiteX22" fmla="*/ 34120 w 40817"/>
                    <a:gd name="connsiteY22" fmla="*/ 37719 h 56327"/>
                    <a:gd name="connsiteX23" fmla="*/ 26410 w 40817"/>
                    <a:gd name="connsiteY23" fmla="*/ 40168 h 56327"/>
                    <a:gd name="connsiteX24" fmla="*/ 20605 w 40817"/>
                    <a:gd name="connsiteY24" fmla="*/ 38807 h 56327"/>
                    <a:gd name="connsiteX25" fmla="*/ 16160 w 40817"/>
                    <a:gd name="connsiteY25" fmla="*/ 35361 h 56327"/>
                    <a:gd name="connsiteX26" fmla="*/ 16160 w 40817"/>
                    <a:gd name="connsiteY26" fmla="*/ 35361 h 56327"/>
                    <a:gd name="connsiteX27" fmla="*/ 16160 w 40817"/>
                    <a:gd name="connsiteY27" fmla="*/ 31279 h 56327"/>
                    <a:gd name="connsiteX28" fmla="*/ 23598 w 40817"/>
                    <a:gd name="connsiteY28" fmla="*/ 36177 h 56327"/>
                    <a:gd name="connsiteX29" fmla="*/ 27136 w 40817"/>
                    <a:gd name="connsiteY29" fmla="*/ 33909 h 56327"/>
                    <a:gd name="connsiteX30" fmla="*/ 29222 w 40817"/>
                    <a:gd name="connsiteY30" fmla="*/ 21029 h 56327"/>
                    <a:gd name="connsiteX31" fmla="*/ 26954 w 40817"/>
                    <a:gd name="connsiteY31" fmla="*/ 7696 h 56327"/>
                    <a:gd name="connsiteX32" fmla="*/ 22872 w 40817"/>
                    <a:gd name="connsiteY32" fmla="*/ 5337 h 56327"/>
                    <a:gd name="connsiteX33" fmla="*/ 16160 w 40817"/>
                    <a:gd name="connsiteY33" fmla="*/ 11233 h 56327"/>
                    <a:gd name="connsiteX34" fmla="*/ 16160 w 40817"/>
                    <a:gd name="connsiteY34" fmla="*/ 31279 h 56327"/>
                    <a:gd name="connsiteX35" fmla="*/ 16160 w 40817"/>
                    <a:gd name="connsiteY35" fmla="*/ 31279 h 56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40817" h="56327">
                      <a:moveTo>
                        <a:pt x="16160" y="35361"/>
                      </a:moveTo>
                      <a:lnTo>
                        <a:pt x="16160" y="49329"/>
                      </a:lnTo>
                      <a:cubicBezTo>
                        <a:pt x="16160" y="51234"/>
                        <a:pt x="16342" y="52594"/>
                        <a:pt x="16614" y="53229"/>
                      </a:cubicBezTo>
                      <a:cubicBezTo>
                        <a:pt x="16977" y="53955"/>
                        <a:pt x="17430" y="54408"/>
                        <a:pt x="18065" y="54771"/>
                      </a:cubicBezTo>
                      <a:cubicBezTo>
                        <a:pt x="18700" y="55134"/>
                        <a:pt x="19970" y="55225"/>
                        <a:pt x="21875" y="55225"/>
                      </a:cubicBezTo>
                      <a:lnTo>
                        <a:pt x="21875" y="56676"/>
                      </a:lnTo>
                      <a:lnTo>
                        <a:pt x="468" y="56676"/>
                      </a:lnTo>
                      <a:lnTo>
                        <a:pt x="468" y="55225"/>
                      </a:lnTo>
                      <a:cubicBezTo>
                        <a:pt x="2101" y="55134"/>
                        <a:pt x="3371" y="54681"/>
                        <a:pt x="4187" y="53774"/>
                      </a:cubicBezTo>
                      <a:cubicBezTo>
                        <a:pt x="4731" y="53139"/>
                        <a:pt x="5004" y="51597"/>
                        <a:pt x="5004" y="48966"/>
                      </a:cubicBezTo>
                      <a:lnTo>
                        <a:pt x="5004" y="9238"/>
                      </a:lnTo>
                      <a:cubicBezTo>
                        <a:pt x="5004" y="6607"/>
                        <a:pt x="4731" y="4884"/>
                        <a:pt x="4097" y="4158"/>
                      </a:cubicBezTo>
                      <a:cubicBezTo>
                        <a:pt x="3462" y="3433"/>
                        <a:pt x="2282" y="2979"/>
                        <a:pt x="559" y="2888"/>
                      </a:cubicBezTo>
                      <a:lnTo>
                        <a:pt x="559" y="1437"/>
                      </a:lnTo>
                      <a:lnTo>
                        <a:pt x="16342" y="1437"/>
                      </a:lnTo>
                      <a:lnTo>
                        <a:pt x="16342" y="6426"/>
                      </a:lnTo>
                      <a:cubicBezTo>
                        <a:pt x="17612" y="4521"/>
                        <a:pt x="18972" y="3070"/>
                        <a:pt x="20333" y="2253"/>
                      </a:cubicBezTo>
                      <a:cubicBezTo>
                        <a:pt x="22328" y="983"/>
                        <a:pt x="24414" y="349"/>
                        <a:pt x="26773" y="349"/>
                      </a:cubicBezTo>
                      <a:cubicBezTo>
                        <a:pt x="29494" y="349"/>
                        <a:pt x="32034" y="1256"/>
                        <a:pt x="34301" y="2979"/>
                      </a:cubicBezTo>
                      <a:cubicBezTo>
                        <a:pt x="36569" y="4702"/>
                        <a:pt x="38292" y="7151"/>
                        <a:pt x="39471" y="10235"/>
                      </a:cubicBezTo>
                      <a:cubicBezTo>
                        <a:pt x="40651" y="13319"/>
                        <a:pt x="41285" y="16585"/>
                        <a:pt x="41285" y="20122"/>
                      </a:cubicBezTo>
                      <a:cubicBezTo>
                        <a:pt x="41285" y="23932"/>
                        <a:pt x="40651" y="27379"/>
                        <a:pt x="39471" y="30553"/>
                      </a:cubicBezTo>
                      <a:cubicBezTo>
                        <a:pt x="38292" y="33728"/>
                        <a:pt x="36478" y="36086"/>
                        <a:pt x="34120" y="37719"/>
                      </a:cubicBezTo>
                      <a:cubicBezTo>
                        <a:pt x="31852" y="39352"/>
                        <a:pt x="29222" y="40168"/>
                        <a:pt x="26410" y="40168"/>
                      </a:cubicBezTo>
                      <a:cubicBezTo>
                        <a:pt x="24324" y="40168"/>
                        <a:pt x="22419" y="39714"/>
                        <a:pt x="20605" y="38807"/>
                      </a:cubicBezTo>
                      <a:cubicBezTo>
                        <a:pt x="19063" y="38263"/>
                        <a:pt x="17702" y="37084"/>
                        <a:pt x="16160" y="35361"/>
                      </a:cubicBezTo>
                      <a:lnTo>
                        <a:pt x="16160" y="35361"/>
                      </a:lnTo>
                      <a:close/>
                      <a:moveTo>
                        <a:pt x="16160" y="31279"/>
                      </a:moveTo>
                      <a:cubicBezTo>
                        <a:pt x="18428" y="34544"/>
                        <a:pt x="20968" y="36177"/>
                        <a:pt x="23598" y="36177"/>
                      </a:cubicBezTo>
                      <a:cubicBezTo>
                        <a:pt x="25049" y="36177"/>
                        <a:pt x="26228" y="35451"/>
                        <a:pt x="27136" y="33909"/>
                      </a:cubicBezTo>
                      <a:cubicBezTo>
                        <a:pt x="28496" y="31642"/>
                        <a:pt x="29222" y="27379"/>
                        <a:pt x="29222" y="21029"/>
                      </a:cubicBezTo>
                      <a:cubicBezTo>
                        <a:pt x="29222" y="14498"/>
                        <a:pt x="28496" y="10054"/>
                        <a:pt x="26954" y="7696"/>
                      </a:cubicBezTo>
                      <a:cubicBezTo>
                        <a:pt x="25956" y="6154"/>
                        <a:pt x="24596" y="5337"/>
                        <a:pt x="22872" y="5337"/>
                      </a:cubicBezTo>
                      <a:cubicBezTo>
                        <a:pt x="20151" y="5337"/>
                        <a:pt x="17974" y="7333"/>
                        <a:pt x="16160" y="11233"/>
                      </a:cubicBezTo>
                      <a:lnTo>
                        <a:pt x="16160" y="31279"/>
                      </a:lnTo>
                      <a:lnTo>
                        <a:pt x="16160" y="31279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89" name="Dowolny kształt: kształt 188">
                  <a:extLst>
                    <a:ext uri="{FF2B5EF4-FFF2-40B4-BE49-F238E27FC236}">
                      <a16:creationId xmlns:a16="http://schemas.microsoft.com/office/drawing/2014/main" id="{E21A83E1-86A5-6C75-F1C2-30B42438B6FB}"/>
                    </a:ext>
                  </a:extLst>
                </p:cNvPr>
                <p:cNvSpPr/>
                <p:nvPr/>
              </p:nvSpPr>
              <p:spPr>
                <a:xfrm>
                  <a:off x="4416281" y="1822663"/>
                  <a:ext cx="31565" cy="39910"/>
                </a:xfrm>
                <a:custGeom>
                  <a:avLst/>
                  <a:gdLst>
                    <a:gd name="connsiteX0" fmla="*/ 32068 w 31565"/>
                    <a:gd name="connsiteY0" fmla="*/ 19027 h 39910"/>
                    <a:gd name="connsiteX1" fmla="*/ 11387 w 31565"/>
                    <a:gd name="connsiteY1" fmla="*/ 19027 h 39910"/>
                    <a:gd name="connsiteX2" fmla="*/ 15378 w 31565"/>
                    <a:gd name="connsiteY2" fmla="*/ 30819 h 39910"/>
                    <a:gd name="connsiteX3" fmla="*/ 22090 w 31565"/>
                    <a:gd name="connsiteY3" fmla="*/ 34175 h 39910"/>
                    <a:gd name="connsiteX4" fmla="*/ 26444 w 31565"/>
                    <a:gd name="connsiteY4" fmla="*/ 32814 h 39910"/>
                    <a:gd name="connsiteX5" fmla="*/ 30707 w 31565"/>
                    <a:gd name="connsiteY5" fmla="*/ 27916 h 39910"/>
                    <a:gd name="connsiteX6" fmla="*/ 32068 w 31565"/>
                    <a:gd name="connsiteY6" fmla="*/ 28823 h 39910"/>
                    <a:gd name="connsiteX7" fmla="*/ 25265 w 31565"/>
                    <a:gd name="connsiteY7" fmla="*/ 37712 h 39910"/>
                    <a:gd name="connsiteX8" fmla="*/ 16648 w 31565"/>
                    <a:gd name="connsiteY8" fmla="*/ 40252 h 39910"/>
                    <a:gd name="connsiteX9" fmla="*/ 3949 w 31565"/>
                    <a:gd name="connsiteY9" fmla="*/ 33812 h 39910"/>
                    <a:gd name="connsiteX10" fmla="*/ 503 w 31565"/>
                    <a:gd name="connsiteY10" fmla="*/ 20932 h 39910"/>
                    <a:gd name="connsiteX11" fmla="*/ 5582 w 31565"/>
                    <a:gd name="connsiteY11" fmla="*/ 5966 h 39910"/>
                    <a:gd name="connsiteX12" fmla="*/ 17555 w 31565"/>
                    <a:gd name="connsiteY12" fmla="*/ 342 h 39910"/>
                    <a:gd name="connsiteX13" fmla="*/ 27442 w 31565"/>
                    <a:gd name="connsiteY13" fmla="*/ 5059 h 39910"/>
                    <a:gd name="connsiteX14" fmla="*/ 32068 w 31565"/>
                    <a:gd name="connsiteY14" fmla="*/ 19027 h 39910"/>
                    <a:gd name="connsiteX15" fmla="*/ 32068 w 31565"/>
                    <a:gd name="connsiteY15" fmla="*/ 19027 h 39910"/>
                    <a:gd name="connsiteX16" fmla="*/ 22181 w 31565"/>
                    <a:gd name="connsiteY16" fmla="*/ 16306 h 39910"/>
                    <a:gd name="connsiteX17" fmla="*/ 21455 w 31565"/>
                    <a:gd name="connsiteY17" fmla="*/ 7417 h 39910"/>
                    <a:gd name="connsiteX18" fmla="*/ 19278 w 31565"/>
                    <a:gd name="connsiteY18" fmla="*/ 3789 h 39910"/>
                    <a:gd name="connsiteX19" fmla="*/ 17011 w 31565"/>
                    <a:gd name="connsiteY19" fmla="*/ 3063 h 39910"/>
                    <a:gd name="connsiteX20" fmla="*/ 13564 w 31565"/>
                    <a:gd name="connsiteY20" fmla="*/ 5149 h 39910"/>
                    <a:gd name="connsiteX21" fmla="*/ 11206 w 31565"/>
                    <a:gd name="connsiteY21" fmla="*/ 14945 h 39910"/>
                    <a:gd name="connsiteX22" fmla="*/ 11206 w 31565"/>
                    <a:gd name="connsiteY22" fmla="*/ 16397 h 39910"/>
                    <a:gd name="connsiteX23" fmla="*/ 22181 w 31565"/>
                    <a:gd name="connsiteY23" fmla="*/ 16397 h 39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31565" h="39910">
                      <a:moveTo>
                        <a:pt x="32068" y="19027"/>
                      </a:moveTo>
                      <a:lnTo>
                        <a:pt x="11387" y="19027"/>
                      </a:lnTo>
                      <a:cubicBezTo>
                        <a:pt x="11659" y="24016"/>
                        <a:pt x="12929" y="27916"/>
                        <a:pt x="15378" y="30819"/>
                      </a:cubicBezTo>
                      <a:cubicBezTo>
                        <a:pt x="17192" y="33086"/>
                        <a:pt x="19460" y="34175"/>
                        <a:pt x="22090" y="34175"/>
                      </a:cubicBezTo>
                      <a:cubicBezTo>
                        <a:pt x="23723" y="34175"/>
                        <a:pt x="25174" y="33721"/>
                        <a:pt x="26444" y="32814"/>
                      </a:cubicBezTo>
                      <a:cubicBezTo>
                        <a:pt x="27714" y="31907"/>
                        <a:pt x="29165" y="30274"/>
                        <a:pt x="30707" y="27916"/>
                      </a:cubicBezTo>
                      <a:lnTo>
                        <a:pt x="32068" y="28823"/>
                      </a:lnTo>
                      <a:cubicBezTo>
                        <a:pt x="30072" y="32996"/>
                        <a:pt x="27805" y="35898"/>
                        <a:pt x="25265" y="37712"/>
                      </a:cubicBezTo>
                      <a:cubicBezTo>
                        <a:pt x="22816" y="39436"/>
                        <a:pt x="19913" y="40252"/>
                        <a:pt x="16648" y="40252"/>
                      </a:cubicBezTo>
                      <a:cubicBezTo>
                        <a:pt x="11024" y="40252"/>
                        <a:pt x="6852" y="38075"/>
                        <a:pt x="3949" y="33812"/>
                      </a:cubicBezTo>
                      <a:cubicBezTo>
                        <a:pt x="1682" y="30365"/>
                        <a:pt x="503" y="26102"/>
                        <a:pt x="503" y="20932"/>
                      </a:cubicBezTo>
                      <a:cubicBezTo>
                        <a:pt x="503" y="14673"/>
                        <a:pt x="2226" y="9685"/>
                        <a:pt x="5582" y="5966"/>
                      </a:cubicBezTo>
                      <a:cubicBezTo>
                        <a:pt x="9029" y="2247"/>
                        <a:pt x="12929" y="342"/>
                        <a:pt x="17555" y="342"/>
                      </a:cubicBezTo>
                      <a:cubicBezTo>
                        <a:pt x="21365" y="342"/>
                        <a:pt x="24630" y="1884"/>
                        <a:pt x="27442" y="5059"/>
                      </a:cubicBezTo>
                      <a:cubicBezTo>
                        <a:pt x="30344" y="8233"/>
                        <a:pt x="31886" y="12859"/>
                        <a:pt x="32068" y="19027"/>
                      </a:cubicBezTo>
                      <a:lnTo>
                        <a:pt x="32068" y="19027"/>
                      </a:lnTo>
                      <a:close/>
                      <a:moveTo>
                        <a:pt x="22181" y="16306"/>
                      </a:moveTo>
                      <a:cubicBezTo>
                        <a:pt x="22181" y="11952"/>
                        <a:pt x="21909" y="9050"/>
                        <a:pt x="21455" y="7417"/>
                      </a:cubicBezTo>
                      <a:cubicBezTo>
                        <a:pt x="21002" y="5784"/>
                        <a:pt x="20276" y="4605"/>
                        <a:pt x="19278" y="3789"/>
                      </a:cubicBezTo>
                      <a:cubicBezTo>
                        <a:pt x="18734" y="3335"/>
                        <a:pt x="18009" y="3063"/>
                        <a:pt x="17011" y="3063"/>
                      </a:cubicBezTo>
                      <a:cubicBezTo>
                        <a:pt x="15650" y="3063"/>
                        <a:pt x="14471" y="3789"/>
                        <a:pt x="13564" y="5149"/>
                      </a:cubicBezTo>
                      <a:cubicBezTo>
                        <a:pt x="12022" y="7508"/>
                        <a:pt x="11206" y="10773"/>
                        <a:pt x="11206" y="14945"/>
                      </a:cubicBezTo>
                      <a:lnTo>
                        <a:pt x="11206" y="16397"/>
                      </a:lnTo>
                      <a:lnTo>
                        <a:pt x="22181" y="16397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90" name="Dowolny kształt: kształt 189">
                  <a:extLst>
                    <a:ext uri="{FF2B5EF4-FFF2-40B4-BE49-F238E27FC236}">
                      <a16:creationId xmlns:a16="http://schemas.microsoft.com/office/drawing/2014/main" id="{829A62E7-B91B-0E98-9B24-E0306820AF83}"/>
                    </a:ext>
                  </a:extLst>
                </p:cNvPr>
                <p:cNvSpPr/>
                <p:nvPr/>
              </p:nvSpPr>
              <p:spPr>
                <a:xfrm>
                  <a:off x="4453379" y="1822754"/>
                  <a:ext cx="36191" cy="39456"/>
                </a:xfrm>
                <a:custGeom>
                  <a:avLst/>
                  <a:gdLst>
                    <a:gd name="connsiteX0" fmla="*/ 20398 w 36191"/>
                    <a:gd name="connsiteY0" fmla="*/ 33540 h 39456"/>
                    <a:gd name="connsiteX1" fmla="*/ 8063 w 36191"/>
                    <a:gd name="connsiteY1" fmla="*/ 39617 h 39456"/>
                    <a:gd name="connsiteX2" fmla="*/ 2711 w 36191"/>
                    <a:gd name="connsiteY2" fmla="*/ 37531 h 39456"/>
                    <a:gd name="connsiteX3" fmla="*/ 534 w 36191"/>
                    <a:gd name="connsiteY3" fmla="*/ 32179 h 39456"/>
                    <a:gd name="connsiteX4" fmla="*/ 4253 w 36191"/>
                    <a:gd name="connsiteY4" fmla="*/ 24469 h 39456"/>
                    <a:gd name="connsiteX5" fmla="*/ 20398 w 36191"/>
                    <a:gd name="connsiteY5" fmla="*/ 15308 h 39456"/>
                    <a:gd name="connsiteX6" fmla="*/ 20398 w 36191"/>
                    <a:gd name="connsiteY6" fmla="*/ 11499 h 39456"/>
                    <a:gd name="connsiteX7" fmla="*/ 19945 w 36191"/>
                    <a:gd name="connsiteY7" fmla="*/ 6147 h 39456"/>
                    <a:gd name="connsiteX8" fmla="*/ 18222 w 36191"/>
                    <a:gd name="connsiteY8" fmla="*/ 4242 h 39456"/>
                    <a:gd name="connsiteX9" fmla="*/ 15319 w 36191"/>
                    <a:gd name="connsiteY9" fmla="*/ 3426 h 39456"/>
                    <a:gd name="connsiteX10" fmla="*/ 11056 w 36191"/>
                    <a:gd name="connsiteY10" fmla="*/ 4605 h 39456"/>
                    <a:gd name="connsiteX11" fmla="*/ 9967 w 36191"/>
                    <a:gd name="connsiteY11" fmla="*/ 6328 h 39456"/>
                    <a:gd name="connsiteX12" fmla="*/ 11056 w 36191"/>
                    <a:gd name="connsiteY12" fmla="*/ 8415 h 39456"/>
                    <a:gd name="connsiteX13" fmla="*/ 12598 w 36191"/>
                    <a:gd name="connsiteY13" fmla="*/ 11771 h 39456"/>
                    <a:gd name="connsiteX14" fmla="*/ 11147 w 36191"/>
                    <a:gd name="connsiteY14" fmla="*/ 15127 h 39456"/>
                    <a:gd name="connsiteX15" fmla="*/ 7337 w 36191"/>
                    <a:gd name="connsiteY15" fmla="*/ 16487 h 39456"/>
                    <a:gd name="connsiteX16" fmla="*/ 3074 w 36191"/>
                    <a:gd name="connsiteY16" fmla="*/ 14945 h 39456"/>
                    <a:gd name="connsiteX17" fmla="*/ 1351 w 36191"/>
                    <a:gd name="connsiteY17" fmla="*/ 11408 h 39456"/>
                    <a:gd name="connsiteX18" fmla="*/ 3618 w 36191"/>
                    <a:gd name="connsiteY18" fmla="*/ 5875 h 39456"/>
                    <a:gd name="connsiteX19" fmla="*/ 10058 w 36191"/>
                    <a:gd name="connsiteY19" fmla="*/ 1793 h 39456"/>
                    <a:gd name="connsiteX20" fmla="*/ 18584 w 36191"/>
                    <a:gd name="connsiteY20" fmla="*/ 342 h 39456"/>
                    <a:gd name="connsiteX21" fmla="*/ 27020 w 36191"/>
                    <a:gd name="connsiteY21" fmla="*/ 2609 h 39456"/>
                    <a:gd name="connsiteX22" fmla="*/ 31102 w 36191"/>
                    <a:gd name="connsiteY22" fmla="*/ 7508 h 39456"/>
                    <a:gd name="connsiteX23" fmla="*/ 31646 w 36191"/>
                    <a:gd name="connsiteY23" fmla="*/ 15308 h 39456"/>
                    <a:gd name="connsiteX24" fmla="*/ 31646 w 36191"/>
                    <a:gd name="connsiteY24" fmla="*/ 29912 h 39456"/>
                    <a:gd name="connsiteX25" fmla="*/ 31827 w 36191"/>
                    <a:gd name="connsiteY25" fmla="*/ 33177 h 39456"/>
                    <a:gd name="connsiteX26" fmla="*/ 32462 w 36191"/>
                    <a:gd name="connsiteY26" fmla="*/ 34175 h 39456"/>
                    <a:gd name="connsiteX27" fmla="*/ 33369 w 36191"/>
                    <a:gd name="connsiteY27" fmla="*/ 34537 h 39456"/>
                    <a:gd name="connsiteX28" fmla="*/ 35546 w 36191"/>
                    <a:gd name="connsiteY28" fmla="*/ 33086 h 39456"/>
                    <a:gd name="connsiteX29" fmla="*/ 36725 w 36191"/>
                    <a:gd name="connsiteY29" fmla="*/ 34084 h 39456"/>
                    <a:gd name="connsiteX30" fmla="*/ 32553 w 36191"/>
                    <a:gd name="connsiteY30" fmla="*/ 38438 h 39456"/>
                    <a:gd name="connsiteX31" fmla="*/ 27655 w 36191"/>
                    <a:gd name="connsiteY31" fmla="*/ 39798 h 39456"/>
                    <a:gd name="connsiteX32" fmla="*/ 22666 w 36191"/>
                    <a:gd name="connsiteY32" fmla="*/ 38347 h 39456"/>
                    <a:gd name="connsiteX33" fmla="*/ 20398 w 36191"/>
                    <a:gd name="connsiteY33" fmla="*/ 33540 h 39456"/>
                    <a:gd name="connsiteX34" fmla="*/ 20398 w 36191"/>
                    <a:gd name="connsiteY34" fmla="*/ 33540 h 39456"/>
                    <a:gd name="connsiteX35" fmla="*/ 20398 w 36191"/>
                    <a:gd name="connsiteY35" fmla="*/ 30637 h 39456"/>
                    <a:gd name="connsiteX36" fmla="*/ 20398 w 36191"/>
                    <a:gd name="connsiteY36" fmla="*/ 18029 h 39456"/>
                    <a:gd name="connsiteX37" fmla="*/ 13142 w 36191"/>
                    <a:gd name="connsiteY37" fmla="*/ 24106 h 39456"/>
                    <a:gd name="connsiteX38" fmla="*/ 11600 w 36191"/>
                    <a:gd name="connsiteY38" fmla="*/ 28460 h 39456"/>
                    <a:gd name="connsiteX39" fmla="*/ 12961 w 36191"/>
                    <a:gd name="connsiteY39" fmla="*/ 31726 h 39456"/>
                    <a:gd name="connsiteX40" fmla="*/ 15773 w 36191"/>
                    <a:gd name="connsiteY40" fmla="*/ 32814 h 39456"/>
                    <a:gd name="connsiteX41" fmla="*/ 20398 w 36191"/>
                    <a:gd name="connsiteY41" fmla="*/ 30637 h 39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6191" h="39456">
                      <a:moveTo>
                        <a:pt x="20398" y="33540"/>
                      </a:moveTo>
                      <a:cubicBezTo>
                        <a:pt x="15773" y="37621"/>
                        <a:pt x="11691" y="39617"/>
                        <a:pt x="8063" y="39617"/>
                      </a:cubicBezTo>
                      <a:cubicBezTo>
                        <a:pt x="5886" y="39617"/>
                        <a:pt x="4162" y="38891"/>
                        <a:pt x="2711" y="37531"/>
                      </a:cubicBezTo>
                      <a:cubicBezTo>
                        <a:pt x="1260" y="36079"/>
                        <a:pt x="534" y="34356"/>
                        <a:pt x="534" y="32179"/>
                      </a:cubicBezTo>
                      <a:cubicBezTo>
                        <a:pt x="534" y="29277"/>
                        <a:pt x="1804" y="26737"/>
                        <a:pt x="4253" y="24469"/>
                      </a:cubicBezTo>
                      <a:cubicBezTo>
                        <a:pt x="6702" y="22202"/>
                        <a:pt x="12144" y="19118"/>
                        <a:pt x="20398" y="15308"/>
                      </a:cubicBezTo>
                      <a:lnTo>
                        <a:pt x="20398" y="11499"/>
                      </a:lnTo>
                      <a:cubicBezTo>
                        <a:pt x="20398" y="8687"/>
                        <a:pt x="20217" y="6873"/>
                        <a:pt x="19945" y="6147"/>
                      </a:cubicBezTo>
                      <a:cubicBezTo>
                        <a:pt x="19673" y="5421"/>
                        <a:pt x="19038" y="4786"/>
                        <a:pt x="18222" y="4242"/>
                      </a:cubicBezTo>
                      <a:cubicBezTo>
                        <a:pt x="17405" y="3698"/>
                        <a:pt x="16407" y="3426"/>
                        <a:pt x="15319" y="3426"/>
                      </a:cubicBezTo>
                      <a:cubicBezTo>
                        <a:pt x="13596" y="3426"/>
                        <a:pt x="12144" y="3789"/>
                        <a:pt x="11056" y="4605"/>
                      </a:cubicBezTo>
                      <a:cubicBezTo>
                        <a:pt x="10330" y="5059"/>
                        <a:pt x="9967" y="5693"/>
                        <a:pt x="9967" y="6328"/>
                      </a:cubicBezTo>
                      <a:cubicBezTo>
                        <a:pt x="9967" y="6873"/>
                        <a:pt x="10330" y="7598"/>
                        <a:pt x="11056" y="8415"/>
                      </a:cubicBezTo>
                      <a:cubicBezTo>
                        <a:pt x="12054" y="9594"/>
                        <a:pt x="12598" y="10682"/>
                        <a:pt x="12598" y="11771"/>
                      </a:cubicBezTo>
                      <a:cubicBezTo>
                        <a:pt x="12598" y="13040"/>
                        <a:pt x="12144" y="14220"/>
                        <a:pt x="11147" y="15127"/>
                      </a:cubicBezTo>
                      <a:cubicBezTo>
                        <a:pt x="10149" y="16034"/>
                        <a:pt x="8879" y="16487"/>
                        <a:pt x="7337" y="16487"/>
                      </a:cubicBezTo>
                      <a:cubicBezTo>
                        <a:pt x="5614" y="16487"/>
                        <a:pt x="4253" y="15943"/>
                        <a:pt x="3074" y="14945"/>
                      </a:cubicBezTo>
                      <a:cubicBezTo>
                        <a:pt x="1985" y="13948"/>
                        <a:pt x="1351" y="12768"/>
                        <a:pt x="1351" y="11408"/>
                      </a:cubicBezTo>
                      <a:cubicBezTo>
                        <a:pt x="1351" y="9503"/>
                        <a:pt x="2076" y="7598"/>
                        <a:pt x="3618" y="5875"/>
                      </a:cubicBezTo>
                      <a:cubicBezTo>
                        <a:pt x="5160" y="4061"/>
                        <a:pt x="7246" y="2791"/>
                        <a:pt x="10058" y="1793"/>
                      </a:cubicBezTo>
                      <a:cubicBezTo>
                        <a:pt x="12779" y="886"/>
                        <a:pt x="15682" y="342"/>
                        <a:pt x="18584" y="342"/>
                      </a:cubicBezTo>
                      <a:cubicBezTo>
                        <a:pt x="22122" y="342"/>
                        <a:pt x="24934" y="1068"/>
                        <a:pt x="27020" y="2609"/>
                      </a:cubicBezTo>
                      <a:cubicBezTo>
                        <a:pt x="29106" y="4151"/>
                        <a:pt x="30467" y="5784"/>
                        <a:pt x="31102" y="7508"/>
                      </a:cubicBezTo>
                      <a:cubicBezTo>
                        <a:pt x="31464" y="8596"/>
                        <a:pt x="31646" y="11226"/>
                        <a:pt x="31646" y="15308"/>
                      </a:cubicBezTo>
                      <a:lnTo>
                        <a:pt x="31646" y="29912"/>
                      </a:lnTo>
                      <a:cubicBezTo>
                        <a:pt x="31646" y="31635"/>
                        <a:pt x="31737" y="32723"/>
                        <a:pt x="31827" y="33177"/>
                      </a:cubicBezTo>
                      <a:cubicBezTo>
                        <a:pt x="31918" y="33630"/>
                        <a:pt x="32190" y="33903"/>
                        <a:pt x="32462" y="34175"/>
                      </a:cubicBezTo>
                      <a:cubicBezTo>
                        <a:pt x="32734" y="34447"/>
                        <a:pt x="33006" y="34537"/>
                        <a:pt x="33369" y="34537"/>
                      </a:cubicBezTo>
                      <a:cubicBezTo>
                        <a:pt x="34095" y="34537"/>
                        <a:pt x="34821" y="34084"/>
                        <a:pt x="35546" y="33086"/>
                      </a:cubicBezTo>
                      <a:lnTo>
                        <a:pt x="36725" y="34084"/>
                      </a:lnTo>
                      <a:cubicBezTo>
                        <a:pt x="35365" y="36079"/>
                        <a:pt x="34004" y="37531"/>
                        <a:pt x="32553" y="38438"/>
                      </a:cubicBezTo>
                      <a:cubicBezTo>
                        <a:pt x="31102" y="39345"/>
                        <a:pt x="29469" y="39798"/>
                        <a:pt x="27655" y="39798"/>
                      </a:cubicBezTo>
                      <a:cubicBezTo>
                        <a:pt x="25478" y="39798"/>
                        <a:pt x="23845" y="39345"/>
                        <a:pt x="22666" y="38347"/>
                      </a:cubicBezTo>
                      <a:cubicBezTo>
                        <a:pt x="21487" y="37077"/>
                        <a:pt x="20671" y="35535"/>
                        <a:pt x="20398" y="33540"/>
                      </a:cubicBezTo>
                      <a:lnTo>
                        <a:pt x="20398" y="33540"/>
                      </a:lnTo>
                      <a:close/>
                      <a:moveTo>
                        <a:pt x="20398" y="30637"/>
                      </a:moveTo>
                      <a:lnTo>
                        <a:pt x="20398" y="18029"/>
                      </a:lnTo>
                      <a:cubicBezTo>
                        <a:pt x="17133" y="19934"/>
                        <a:pt x="14775" y="21930"/>
                        <a:pt x="13142" y="24106"/>
                      </a:cubicBezTo>
                      <a:cubicBezTo>
                        <a:pt x="12054" y="25558"/>
                        <a:pt x="11600" y="27009"/>
                        <a:pt x="11600" y="28460"/>
                      </a:cubicBezTo>
                      <a:cubicBezTo>
                        <a:pt x="11600" y="29730"/>
                        <a:pt x="12054" y="30819"/>
                        <a:pt x="12961" y="31726"/>
                      </a:cubicBezTo>
                      <a:cubicBezTo>
                        <a:pt x="13596" y="32451"/>
                        <a:pt x="14593" y="32814"/>
                        <a:pt x="15773" y="32814"/>
                      </a:cubicBezTo>
                      <a:cubicBezTo>
                        <a:pt x="17133" y="32814"/>
                        <a:pt x="18675" y="32088"/>
                        <a:pt x="20398" y="30637"/>
                      </a:cubicBez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91" name="Dowolny kształt: kształt 190">
                  <a:extLst>
                    <a:ext uri="{FF2B5EF4-FFF2-40B4-BE49-F238E27FC236}">
                      <a16:creationId xmlns:a16="http://schemas.microsoft.com/office/drawing/2014/main" id="{86006ABB-ED21-61F7-88A0-63C4E8B887E7}"/>
                    </a:ext>
                  </a:extLst>
                </p:cNvPr>
                <p:cNvSpPr/>
                <p:nvPr/>
              </p:nvSpPr>
              <p:spPr>
                <a:xfrm>
                  <a:off x="4493470" y="1822754"/>
                  <a:ext cx="40726" cy="38821"/>
                </a:xfrm>
                <a:custGeom>
                  <a:avLst/>
                  <a:gdLst>
                    <a:gd name="connsiteX0" fmla="*/ 16169 w 40726"/>
                    <a:gd name="connsiteY0" fmla="*/ 1430 h 38821"/>
                    <a:gd name="connsiteX1" fmla="*/ 16169 w 40726"/>
                    <a:gd name="connsiteY1" fmla="*/ 6328 h 38821"/>
                    <a:gd name="connsiteX2" fmla="*/ 21702 w 40726"/>
                    <a:gd name="connsiteY2" fmla="*/ 1793 h 38821"/>
                    <a:gd name="connsiteX3" fmla="*/ 27417 w 40726"/>
                    <a:gd name="connsiteY3" fmla="*/ 342 h 38821"/>
                    <a:gd name="connsiteX4" fmla="*/ 33494 w 40726"/>
                    <a:gd name="connsiteY4" fmla="*/ 2428 h 38821"/>
                    <a:gd name="connsiteX5" fmla="*/ 36669 w 40726"/>
                    <a:gd name="connsiteY5" fmla="*/ 7417 h 38821"/>
                    <a:gd name="connsiteX6" fmla="*/ 37303 w 40726"/>
                    <a:gd name="connsiteY6" fmla="*/ 16215 h 38821"/>
                    <a:gd name="connsiteX7" fmla="*/ 37303 w 40726"/>
                    <a:gd name="connsiteY7" fmla="*/ 30909 h 38821"/>
                    <a:gd name="connsiteX8" fmla="*/ 38029 w 40726"/>
                    <a:gd name="connsiteY8" fmla="*/ 36351 h 38821"/>
                    <a:gd name="connsiteX9" fmla="*/ 41295 w 40726"/>
                    <a:gd name="connsiteY9" fmla="*/ 37712 h 38821"/>
                    <a:gd name="connsiteX10" fmla="*/ 41295 w 40726"/>
                    <a:gd name="connsiteY10" fmla="*/ 39163 h 38821"/>
                    <a:gd name="connsiteX11" fmla="*/ 22247 w 40726"/>
                    <a:gd name="connsiteY11" fmla="*/ 39163 h 38821"/>
                    <a:gd name="connsiteX12" fmla="*/ 22247 w 40726"/>
                    <a:gd name="connsiteY12" fmla="*/ 37621 h 38821"/>
                    <a:gd name="connsiteX13" fmla="*/ 25331 w 40726"/>
                    <a:gd name="connsiteY13" fmla="*/ 35807 h 38821"/>
                    <a:gd name="connsiteX14" fmla="*/ 25965 w 40726"/>
                    <a:gd name="connsiteY14" fmla="*/ 30818 h 38821"/>
                    <a:gd name="connsiteX15" fmla="*/ 25965 w 40726"/>
                    <a:gd name="connsiteY15" fmla="*/ 14038 h 38821"/>
                    <a:gd name="connsiteX16" fmla="*/ 25603 w 40726"/>
                    <a:gd name="connsiteY16" fmla="*/ 8233 h 38821"/>
                    <a:gd name="connsiteX17" fmla="*/ 24333 w 40726"/>
                    <a:gd name="connsiteY17" fmla="*/ 6419 h 38821"/>
                    <a:gd name="connsiteX18" fmla="*/ 22428 w 40726"/>
                    <a:gd name="connsiteY18" fmla="*/ 5693 h 38821"/>
                    <a:gd name="connsiteX19" fmla="*/ 15988 w 40726"/>
                    <a:gd name="connsiteY19" fmla="*/ 10682 h 38821"/>
                    <a:gd name="connsiteX20" fmla="*/ 15988 w 40726"/>
                    <a:gd name="connsiteY20" fmla="*/ 30818 h 38821"/>
                    <a:gd name="connsiteX21" fmla="*/ 16714 w 40726"/>
                    <a:gd name="connsiteY21" fmla="*/ 36170 h 38821"/>
                    <a:gd name="connsiteX22" fmla="*/ 19616 w 40726"/>
                    <a:gd name="connsiteY22" fmla="*/ 37621 h 38821"/>
                    <a:gd name="connsiteX23" fmla="*/ 19616 w 40726"/>
                    <a:gd name="connsiteY23" fmla="*/ 39072 h 38821"/>
                    <a:gd name="connsiteX24" fmla="*/ 568 w 40726"/>
                    <a:gd name="connsiteY24" fmla="*/ 39072 h 38821"/>
                    <a:gd name="connsiteX25" fmla="*/ 568 w 40726"/>
                    <a:gd name="connsiteY25" fmla="*/ 37621 h 38821"/>
                    <a:gd name="connsiteX26" fmla="*/ 3924 w 40726"/>
                    <a:gd name="connsiteY26" fmla="*/ 36079 h 38821"/>
                    <a:gd name="connsiteX27" fmla="*/ 4650 w 40726"/>
                    <a:gd name="connsiteY27" fmla="*/ 30818 h 38821"/>
                    <a:gd name="connsiteX28" fmla="*/ 4650 w 40726"/>
                    <a:gd name="connsiteY28" fmla="*/ 9593 h 38821"/>
                    <a:gd name="connsiteX29" fmla="*/ 3834 w 40726"/>
                    <a:gd name="connsiteY29" fmla="*/ 4242 h 38821"/>
                    <a:gd name="connsiteX30" fmla="*/ 568 w 40726"/>
                    <a:gd name="connsiteY30" fmla="*/ 2881 h 38821"/>
                    <a:gd name="connsiteX31" fmla="*/ 568 w 40726"/>
                    <a:gd name="connsiteY31" fmla="*/ 1430 h 38821"/>
                    <a:gd name="connsiteX32" fmla="*/ 16169 w 40726"/>
                    <a:gd name="connsiteY32" fmla="*/ 1430 h 38821"/>
                    <a:gd name="connsiteX33" fmla="*/ 16169 w 40726"/>
                    <a:gd name="connsiteY33" fmla="*/ 1430 h 38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0726" h="38821">
                      <a:moveTo>
                        <a:pt x="16169" y="1430"/>
                      </a:moveTo>
                      <a:lnTo>
                        <a:pt x="16169" y="6328"/>
                      </a:lnTo>
                      <a:cubicBezTo>
                        <a:pt x="18074" y="4242"/>
                        <a:pt x="19979" y="2700"/>
                        <a:pt x="21702" y="1793"/>
                      </a:cubicBezTo>
                      <a:cubicBezTo>
                        <a:pt x="23516" y="795"/>
                        <a:pt x="25421" y="342"/>
                        <a:pt x="27417" y="342"/>
                      </a:cubicBezTo>
                      <a:cubicBezTo>
                        <a:pt x="29866" y="342"/>
                        <a:pt x="31861" y="1067"/>
                        <a:pt x="33494" y="2428"/>
                      </a:cubicBezTo>
                      <a:cubicBezTo>
                        <a:pt x="35127" y="3788"/>
                        <a:pt x="36215" y="5421"/>
                        <a:pt x="36669" y="7417"/>
                      </a:cubicBezTo>
                      <a:cubicBezTo>
                        <a:pt x="37122" y="8959"/>
                        <a:pt x="37303" y="11861"/>
                        <a:pt x="37303" y="16215"/>
                      </a:cubicBezTo>
                      <a:lnTo>
                        <a:pt x="37303" y="30909"/>
                      </a:lnTo>
                      <a:cubicBezTo>
                        <a:pt x="37303" y="33812"/>
                        <a:pt x="37576" y="35626"/>
                        <a:pt x="38029" y="36351"/>
                      </a:cubicBezTo>
                      <a:cubicBezTo>
                        <a:pt x="38573" y="37077"/>
                        <a:pt x="39662" y="37530"/>
                        <a:pt x="41295" y="37712"/>
                      </a:cubicBezTo>
                      <a:lnTo>
                        <a:pt x="41295" y="39163"/>
                      </a:lnTo>
                      <a:lnTo>
                        <a:pt x="22247" y="39163"/>
                      </a:lnTo>
                      <a:lnTo>
                        <a:pt x="22247" y="37621"/>
                      </a:lnTo>
                      <a:cubicBezTo>
                        <a:pt x="23698" y="37440"/>
                        <a:pt x="24696" y="36805"/>
                        <a:pt x="25331" y="35807"/>
                      </a:cubicBezTo>
                      <a:cubicBezTo>
                        <a:pt x="25784" y="35172"/>
                        <a:pt x="25965" y="33449"/>
                        <a:pt x="25965" y="30818"/>
                      </a:cubicBezTo>
                      <a:lnTo>
                        <a:pt x="25965" y="14038"/>
                      </a:lnTo>
                      <a:cubicBezTo>
                        <a:pt x="25965" y="10954"/>
                        <a:pt x="25875" y="9049"/>
                        <a:pt x="25603" y="8233"/>
                      </a:cubicBezTo>
                      <a:cubicBezTo>
                        <a:pt x="25331" y="7417"/>
                        <a:pt x="24968" y="6782"/>
                        <a:pt x="24333" y="6419"/>
                      </a:cubicBezTo>
                      <a:cubicBezTo>
                        <a:pt x="23789" y="5965"/>
                        <a:pt x="23154" y="5693"/>
                        <a:pt x="22428" y="5693"/>
                      </a:cubicBezTo>
                      <a:cubicBezTo>
                        <a:pt x="20160" y="5693"/>
                        <a:pt x="17983" y="7326"/>
                        <a:pt x="15988" y="10682"/>
                      </a:cubicBezTo>
                      <a:lnTo>
                        <a:pt x="15988" y="30818"/>
                      </a:lnTo>
                      <a:cubicBezTo>
                        <a:pt x="15988" y="33630"/>
                        <a:pt x="16260" y="35444"/>
                        <a:pt x="16714" y="36170"/>
                      </a:cubicBezTo>
                      <a:cubicBezTo>
                        <a:pt x="17258" y="36896"/>
                        <a:pt x="18256" y="37349"/>
                        <a:pt x="19616" y="37621"/>
                      </a:cubicBezTo>
                      <a:lnTo>
                        <a:pt x="19616" y="39072"/>
                      </a:lnTo>
                      <a:lnTo>
                        <a:pt x="568" y="39072"/>
                      </a:lnTo>
                      <a:lnTo>
                        <a:pt x="568" y="37621"/>
                      </a:lnTo>
                      <a:cubicBezTo>
                        <a:pt x="2110" y="37440"/>
                        <a:pt x="3289" y="36986"/>
                        <a:pt x="3924" y="36079"/>
                      </a:cubicBezTo>
                      <a:cubicBezTo>
                        <a:pt x="4378" y="35444"/>
                        <a:pt x="4650" y="33721"/>
                        <a:pt x="4650" y="30818"/>
                      </a:cubicBezTo>
                      <a:lnTo>
                        <a:pt x="4650" y="9593"/>
                      </a:lnTo>
                      <a:cubicBezTo>
                        <a:pt x="4650" y="6782"/>
                        <a:pt x="4378" y="4968"/>
                        <a:pt x="3834" y="4242"/>
                      </a:cubicBezTo>
                      <a:cubicBezTo>
                        <a:pt x="3289" y="3516"/>
                        <a:pt x="2201" y="3063"/>
                        <a:pt x="568" y="2881"/>
                      </a:cubicBezTo>
                      <a:lnTo>
                        <a:pt x="568" y="1430"/>
                      </a:lnTo>
                      <a:lnTo>
                        <a:pt x="16169" y="1430"/>
                      </a:lnTo>
                      <a:lnTo>
                        <a:pt x="16169" y="1430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2048" name="Dowolny kształt: kształt 2047">
                  <a:extLst>
                    <a:ext uri="{FF2B5EF4-FFF2-40B4-BE49-F238E27FC236}">
                      <a16:creationId xmlns:a16="http://schemas.microsoft.com/office/drawing/2014/main" id="{29EB35DD-A0F3-F2CF-CEC3-593618CA4079}"/>
                    </a:ext>
                  </a:extLst>
                </p:cNvPr>
                <p:cNvSpPr/>
                <p:nvPr/>
              </p:nvSpPr>
              <p:spPr>
                <a:xfrm>
                  <a:off x="4559050" y="1807062"/>
                  <a:ext cx="50431" cy="54422"/>
                </a:xfrm>
                <a:custGeom>
                  <a:avLst/>
                  <a:gdLst>
                    <a:gd name="connsiteX0" fmla="*/ 35637 w 50431"/>
                    <a:gd name="connsiteY0" fmla="*/ 25823 h 54422"/>
                    <a:gd name="connsiteX1" fmla="*/ 46521 w 50431"/>
                    <a:gd name="connsiteY1" fmla="*/ 30177 h 54422"/>
                    <a:gd name="connsiteX2" fmla="*/ 51056 w 50431"/>
                    <a:gd name="connsiteY2" fmla="*/ 39701 h 54422"/>
                    <a:gd name="connsiteX3" fmla="*/ 46068 w 50431"/>
                    <a:gd name="connsiteY3" fmla="*/ 49860 h 54422"/>
                    <a:gd name="connsiteX4" fmla="*/ 28380 w 50431"/>
                    <a:gd name="connsiteY4" fmla="*/ 54758 h 54422"/>
                    <a:gd name="connsiteX5" fmla="*/ 625 w 50431"/>
                    <a:gd name="connsiteY5" fmla="*/ 54758 h 54422"/>
                    <a:gd name="connsiteX6" fmla="*/ 625 w 50431"/>
                    <a:gd name="connsiteY6" fmla="*/ 53307 h 54422"/>
                    <a:gd name="connsiteX7" fmla="*/ 5704 w 50431"/>
                    <a:gd name="connsiteY7" fmla="*/ 52581 h 54422"/>
                    <a:gd name="connsiteX8" fmla="*/ 7609 w 50431"/>
                    <a:gd name="connsiteY8" fmla="*/ 50767 h 54422"/>
                    <a:gd name="connsiteX9" fmla="*/ 8153 w 50431"/>
                    <a:gd name="connsiteY9" fmla="*/ 45234 h 54422"/>
                    <a:gd name="connsiteX10" fmla="*/ 8153 w 50431"/>
                    <a:gd name="connsiteY10" fmla="*/ 9859 h 54422"/>
                    <a:gd name="connsiteX11" fmla="*/ 7609 w 50431"/>
                    <a:gd name="connsiteY11" fmla="*/ 4326 h 54422"/>
                    <a:gd name="connsiteX12" fmla="*/ 5704 w 50431"/>
                    <a:gd name="connsiteY12" fmla="*/ 2512 h 54422"/>
                    <a:gd name="connsiteX13" fmla="*/ 625 w 50431"/>
                    <a:gd name="connsiteY13" fmla="*/ 1787 h 54422"/>
                    <a:gd name="connsiteX14" fmla="*/ 625 w 50431"/>
                    <a:gd name="connsiteY14" fmla="*/ 335 h 54422"/>
                    <a:gd name="connsiteX15" fmla="*/ 26747 w 50431"/>
                    <a:gd name="connsiteY15" fmla="*/ 335 h 54422"/>
                    <a:gd name="connsiteX16" fmla="*/ 39990 w 50431"/>
                    <a:gd name="connsiteY16" fmla="*/ 2059 h 54422"/>
                    <a:gd name="connsiteX17" fmla="*/ 46158 w 50431"/>
                    <a:gd name="connsiteY17" fmla="*/ 7047 h 54422"/>
                    <a:gd name="connsiteX18" fmla="*/ 48426 w 50431"/>
                    <a:gd name="connsiteY18" fmla="*/ 14122 h 54422"/>
                    <a:gd name="connsiteX19" fmla="*/ 45523 w 50431"/>
                    <a:gd name="connsiteY19" fmla="*/ 21197 h 54422"/>
                    <a:gd name="connsiteX20" fmla="*/ 35637 w 50431"/>
                    <a:gd name="connsiteY20" fmla="*/ 25823 h 54422"/>
                    <a:gd name="connsiteX21" fmla="*/ 35637 w 50431"/>
                    <a:gd name="connsiteY21" fmla="*/ 25823 h 54422"/>
                    <a:gd name="connsiteX22" fmla="*/ 21033 w 50431"/>
                    <a:gd name="connsiteY22" fmla="*/ 24735 h 54422"/>
                    <a:gd name="connsiteX23" fmla="*/ 29469 w 50431"/>
                    <a:gd name="connsiteY23" fmla="*/ 23465 h 54422"/>
                    <a:gd name="connsiteX24" fmla="*/ 33641 w 50431"/>
                    <a:gd name="connsiteY24" fmla="*/ 19837 h 54422"/>
                    <a:gd name="connsiteX25" fmla="*/ 35092 w 50431"/>
                    <a:gd name="connsiteY25" fmla="*/ 13850 h 54422"/>
                    <a:gd name="connsiteX26" fmla="*/ 33641 w 50431"/>
                    <a:gd name="connsiteY26" fmla="*/ 7954 h 54422"/>
                    <a:gd name="connsiteX27" fmla="*/ 29559 w 50431"/>
                    <a:gd name="connsiteY27" fmla="*/ 4417 h 54422"/>
                    <a:gd name="connsiteX28" fmla="*/ 21033 w 50431"/>
                    <a:gd name="connsiteY28" fmla="*/ 3238 h 54422"/>
                    <a:gd name="connsiteX29" fmla="*/ 21033 w 50431"/>
                    <a:gd name="connsiteY29" fmla="*/ 24735 h 54422"/>
                    <a:gd name="connsiteX30" fmla="*/ 21033 w 50431"/>
                    <a:gd name="connsiteY30" fmla="*/ 24735 h 54422"/>
                    <a:gd name="connsiteX31" fmla="*/ 21033 w 50431"/>
                    <a:gd name="connsiteY31" fmla="*/ 27909 h 54422"/>
                    <a:gd name="connsiteX32" fmla="*/ 21033 w 50431"/>
                    <a:gd name="connsiteY32" fmla="*/ 45415 h 54422"/>
                    <a:gd name="connsiteX33" fmla="*/ 21033 w 50431"/>
                    <a:gd name="connsiteY33" fmla="*/ 47411 h 54422"/>
                    <a:gd name="connsiteX34" fmla="*/ 22122 w 50431"/>
                    <a:gd name="connsiteY34" fmla="*/ 50676 h 54422"/>
                    <a:gd name="connsiteX35" fmla="*/ 25387 w 50431"/>
                    <a:gd name="connsiteY35" fmla="*/ 51765 h 54422"/>
                    <a:gd name="connsiteX36" fmla="*/ 31283 w 50431"/>
                    <a:gd name="connsiteY36" fmla="*/ 50313 h 54422"/>
                    <a:gd name="connsiteX37" fmla="*/ 35455 w 50431"/>
                    <a:gd name="connsiteY37" fmla="*/ 46141 h 54422"/>
                    <a:gd name="connsiteX38" fmla="*/ 36906 w 50431"/>
                    <a:gd name="connsiteY38" fmla="*/ 40064 h 54422"/>
                    <a:gd name="connsiteX39" fmla="*/ 35092 w 50431"/>
                    <a:gd name="connsiteY39" fmla="*/ 33261 h 54422"/>
                    <a:gd name="connsiteX40" fmla="*/ 30194 w 50431"/>
                    <a:gd name="connsiteY40" fmla="*/ 28998 h 54422"/>
                    <a:gd name="connsiteX41" fmla="*/ 21033 w 50431"/>
                    <a:gd name="connsiteY41" fmla="*/ 27909 h 54422"/>
                    <a:gd name="connsiteX42" fmla="*/ 21033 w 50431"/>
                    <a:gd name="connsiteY42" fmla="*/ 27909 h 54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50431" h="54422">
                      <a:moveTo>
                        <a:pt x="35637" y="25823"/>
                      </a:moveTo>
                      <a:cubicBezTo>
                        <a:pt x="40807" y="27002"/>
                        <a:pt x="44435" y="28454"/>
                        <a:pt x="46521" y="30177"/>
                      </a:cubicBezTo>
                      <a:cubicBezTo>
                        <a:pt x="49514" y="32626"/>
                        <a:pt x="51056" y="35801"/>
                        <a:pt x="51056" y="39701"/>
                      </a:cubicBezTo>
                      <a:cubicBezTo>
                        <a:pt x="51056" y="43783"/>
                        <a:pt x="49424" y="47230"/>
                        <a:pt x="46068" y="49860"/>
                      </a:cubicBezTo>
                      <a:cubicBezTo>
                        <a:pt x="41986" y="53125"/>
                        <a:pt x="36090" y="54758"/>
                        <a:pt x="28380" y="54758"/>
                      </a:cubicBezTo>
                      <a:lnTo>
                        <a:pt x="625" y="54758"/>
                      </a:lnTo>
                      <a:lnTo>
                        <a:pt x="625" y="53307"/>
                      </a:lnTo>
                      <a:cubicBezTo>
                        <a:pt x="3164" y="53307"/>
                        <a:pt x="4888" y="53035"/>
                        <a:pt x="5704" y="52581"/>
                      </a:cubicBezTo>
                      <a:cubicBezTo>
                        <a:pt x="6611" y="52128"/>
                        <a:pt x="7246" y="51493"/>
                        <a:pt x="7609" y="50767"/>
                      </a:cubicBezTo>
                      <a:cubicBezTo>
                        <a:pt x="7972" y="50041"/>
                        <a:pt x="8153" y="48137"/>
                        <a:pt x="8153" y="45234"/>
                      </a:cubicBezTo>
                      <a:lnTo>
                        <a:pt x="8153" y="9859"/>
                      </a:lnTo>
                      <a:cubicBezTo>
                        <a:pt x="8153" y="6866"/>
                        <a:pt x="7972" y="5052"/>
                        <a:pt x="7609" y="4326"/>
                      </a:cubicBezTo>
                      <a:cubicBezTo>
                        <a:pt x="7246" y="3510"/>
                        <a:pt x="6611" y="2966"/>
                        <a:pt x="5704" y="2512"/>
                      </a:cubicBezTo>
                      <a:cubicBezTo>
                        <a:pt x="4797" y="2059"/>
                        <a:pt x="3074" y="1787"/>
                        <a:pt x="625" y="1787"/>
                      </a:cubicBezTo>
                      <a:lnTo>
                        <a:pt x="625" y="335"/>
                      </a:lnTo>
                      <a:lnTo>
                        <a:pt x="26747" y="335"/>
                      </a:lnTo>
                      <a:cubicBezTo>
                        <a:pt x="33006" y="335"/>
                        <a:pt x="37451" y="880"/>
                        <a:pt x="39990" y="2059"/>
                      </a:cubicBezTo>
                      <a:cubicBezTo>
                        <a:pt x="42621" y="3147"/>
                        <a:pt x="44616" y="4780"/>
                        <a:pt x="46158" y="7047"/>
                      </a:cubicBezTo>
                      <a:cubicBezTo>
                        <a:pt x="47700" y="9224"/>
                        <a:pt x="48426" y="11583"/>
                        <a:pt x="48426" y="14122"/>
                      </a:cubicBezTo>
                      <a:cubicBezTo>
                        <a:pt x="48426" y="16753"/>
                        <a:pt x="47428" y="19111"/>
                        <a:pt x="45523" y="21197"/>
                      </a:cubicBezTo>
                      <a:cubicBezTo>
                        <a:pt x="43800" y="23011"/>
                        <a:pt x="40444" y="24644"/>
                        <a:pt x="35637" y="25823"/>
                      </a:cubicBezTo>
                      <a:lnTo>
                        <a:pt x="35637" y="25823"/>
                      </a:lnTo>
                      <a:close/>
                      <a:moveTo>
                        <a:pt x="21033" y="24735"/>
                      </a:moveTo>
                      <a:cubicBezTo>
                        <a:pt x="24843" y="24735"/>
                        <a:pt x="27655" y="24281"/>
                        <a:pt x="29469" y="23465"/>
                      </a:cubicBezTo>
                      <a:cubicBezTo>
                        <a:pt x="31283" y="22649"/>
                        <a:pt x="32643" y="21379"/>
                        <a:pt x="33641" y="19837"/>
                      </a:cubicBezTo>
                      <a:cubicBezTo>
                        <a:pt x="34639" y="18295"/>
                        <a:pt x="35092" y="16299"/>
                        <a:pt x="35092" y="13850"/>
                      </a:cubicBezTo>
                      <a:cubicBezTo>
                        <a:pt x="35092" y="11401"/>
                        <a:pt x="34639" y="9496"/>
                        <a:pt x="33641" y="7954"/>
                      </a:cubicBezTo>
                      <a:cubicBezTo>
                        <a:pt x="32734" y="6412"/>
                        <a:pt x="31373" y="5233"/>
                        <a:pt x="29559" y="4417"/>
                      </a:cubicBezTo>
                      <a:cubicBezTo>
                        <a:pt x="27745" y="3601"/>
                        <a:pt x="24933" y="3238"/>
                        <a:pt x="21033" y="3238"/>
                      </a:cubicBezTo>
                      <a:lnTo>
                        <a:pt x="21033" y="24735"/>
                      </a:lnTo>
                      <a:lnTo>
                        <a:pt x="21033" y="24735"/>
                      </a:lnTo>
                      <a:close/>
                      <a:moveTo>
                        <a:pt x="21033" y="27909"/>
                      </a:moveTo>
                      <a:lnTo>
                        <a:pt x="21033" y="45415"/>
                      </a:lnTo>
                      <a:lnTo>
                        <a:pt x="21033" y="47411"/>
                      </a:lnTo>
                      <a:cubicBezTo>
                        <a:pt x="21033" y="48862"/>
                        <a:pt x="21396" y="49951"/>
                        <a:pt x="22122" y="50676"/>
                      </a:cubicBezTo>
                      <a:cubicBezTo>
                        <a:pt x="22847" y="51402"/>
                        <a:pt x="23936" y="51765"/>
                        <a:pt x="25387" y="51765"/>
                      </a:cubicBezTo>
                      <a:cubicBezTo>
                        <a:pt x="27564" y="51765"/>
                        <a:pt x="29469" y="51311"/>
                        <a:pt x="31283" y="50313"/>
                      </a:cubicBezTo>
                      <a:cubicBezTo>
                        <a:pt x="33097" y="49316"/>
                        <a:pt x="34457" y="47955"/>
                        <a:pt x="35455" y="46141"/>
                      </a:cubicBezTo>
                      <a:cubicBezTo>
                        <a:pt x="36453" y="44327"/>
                        <a:pt x="36906" y="42331"/>
                        <a:pt x="36906" y="40064"/>
                      </a:cubicBezTo>
                      <a:cubicBezTo>
                        <a:pt x="36906" y="37524"/>
                        <a:pt x="36271" y="35257"/>
                        <a:pt x="35092" y="33261"/>
                      </a:cubicBezTo>
                      <a:cubicBezTo>
                        <a:pt x="33913" y="31266"/>
                        <a:pt x="32280" y="29814"/>
                        <a:pt x="30194" y="28998"/>
                      </a:cubicBezTo>
                      <a:cubicBezTo>
                        <a:pt x="28199" y="28272"/>
                        <a:pt x="25115" y="27819"/>
                        <a:pt x="21033" y="27909"/>
                      </a:cubicBezTo>
                      <a:lnTo>
                        <a:pt x="21033" y="27909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2049" name="Dowolny kształt: kształt 2048">
                  <a:extLst>
                    <a:ext uri="{FF2B5EF4-FFF2-40B4-BE49-F238E27FC236}">
                      <a16:creationId xmlns:a16="http://schemas.microsoft.com/office/drawing/2014/main" id="{ECB02703-7550-02C9-E8C6-40E0A5D99233}"/>
                    </a:ext>
                  </a:extLst>
                </p:cNvPr>
                <p:cNvSpPr/>
                <p:nvPr/>
              </p:nvSpPr>
              <p:spPr>
                <a:xfrm>
                  <a:off x="4616193" y="1822754"/>
                  <a:ext cx="36191" cy="39456"/>
                </a:xfrm>
                <a:custGeom>
                  <a:avLst/>
                  <a:gdLst>
                    <a:gd name="connsiteX0" fmla="*/ 20529 w 36191"/>
                    <a:gd name="connsiteY0" fmla="*/ 33540 h 39456"/>
                    <a:gd name="connsiteX1" fmla="*/ 8193 w 36191"/>
                    <a:gd name="connsiteY1" fmla="*/ 39617 h 39456"/>
                    <a:gd name="connsiteX2" fmla="*/ 2842 w 36191"/>
                    <a:gd name="connsiteY2" fmla="*/ 37531 h 39456"/>
                    <a:gd name="connsiteX3" fmla="*/ 665 w 36191"/>
                    <a:gd name="connsiteY3" fmla="*/ 32179 h 39456"/>
                    <a:gd name="connsiteX4" fmla="*/ 4384 w 36191"/>
                    <a:gd name="connsiteY4" fmla="*/ 24469 h 39456"/>
                    <a:gd name="connsiteX5" fmla="*/ 20529 w 36191"/>
                    <a:gd name="connsiteY5" fmla="*/ 15308 h 39456"/>
                    <a:gd name="connsiteX6" fmla="*/ 20529 w 36191"/>
                    <a:gd name="connsiteY6" fmla="*/ 11499 h 39456"/>
                    <a:gd name="connsiteX7" fmla="*/ 20075 w 36191"/>
                    <a:gd name="connsiteY7" fmla="*/ 6147 h 39456"/>
                    <a:gd name="connsiteX8" fmla="*/ 18352 w 36191"/>
                    <a:gd name="connsiteY8" fmla="*/ 4242 h 39456"/>
                    <a:gd name="connsiteX9" fmla="*/ 15450 w 36191"/>
                    <a:gd name="connsiteY9" fmla="*/ 3426 h 39456"/>
                    <a:gd name="connsiteX10" fmla="*/ 11186 w 36191"/>
                    <a:gd name="connsiteY10" fmla="*/ 4605 h 39456"/>
                    <a:gd name="connsiteX11" fmla="*/ 10098 w 36191"/>
                    <a:gd name="connsiteY11" fmla="*/ 6328 h 39456"/>
                    <a:gd name="connsiteX12" fmla="*/ 11186 w 36191"/>
                    <a:gd name="connsiteY12" fmla="*/ 8415 h 39456"/>
                    <a:gd name="connsiteX13" fmla="*/ 12728 w 36191"/>
                    <a:gd name="connsiteY13" fmla="*/ 11771 h 39456"/>
                    <a:gd name="connsiteX14" fmla="*/ 11277 w 36191"/>
                    <a:gd name="connsiteY14" fmla="*/ 15127 h 39456"/>
                    <a:gd name="connsiteX15" fmla="*/ 7468 w 36191"/>
                    <a:gd name="connsiteY15" fmla="*/ 16487 h 39456"/>
                    <a:gd name="connsiteX16" fmla="*/ 3204 w 36191"/>
                    <a:gd name="connsiteY16" fmla="*/ 14945 h 39456"/>
                    <a:gd name="connsiteX17" fmla="*/ 1481 w 36191"/>
                    <a:gd name="connsiteY17" fmla="*/ 11408 h 39456"/>
                    <a:gd name="connsiteX18" fmla="*/ 3749 w 36191"/>
                    <a:gd name="connsiteY18" fmla="*/ 5875 h 39456"/>
                    <a:gd name="connsiteX19" fmla="*/ 10189 w 36191"/>
                    <a:gd name="connsiteY19" fmla="*/ 1793 h 39456"/>
                    <a:gd name="connsiteX20" fmla="*/ 18715 w 36191"/>
                    <a:gd name="connsiteY20" fmla="*/ 342 h 39456"/>
                    <a:gd name="connsiteX21" fmla="*/ 27150 w 36191"/>
                    <a:gd name="connsiteY21" fmla="*/ 2609 h 39456"/>
                    <a:gd name="connsiteX22" fmla="*/ 31232 w 36191"/>
                    <a:gd name="connsiteY22" fmla="*/ 7508 h 39456"/>
                    <a:gd name="connsiteX23" fmla="*/ 31776 w 36191"/>
                    <a:gd name="connsiteY23" fmla="*/ 15308 h 39456"/>
                    <a:gd name="connsiteX24" fmla="*/ 31776 w 36191"/>
                    <a:gd name="connsiteY24" fmla="*/ 29912 h 39456"/>
                    <a:gd name="connsiteX25" fmla="*/ 31958 w 36191"/>
                    <a:gd name="connsiteY25" fmla="*/ 33177 h 39456"/>
                    <a:gd name="connsiteX26" fmla="*/ 32593 w 36191"/>
                    <a:gd name="connsiteY26" fmla="*/ 34175 h 39456"/>
                    <a:gd name="connsiteX27" fmla="*/ 33500 w 36191"/>
                    <a:gd name="connsiteY27" fmla="*/ 34537 h 39456"/>
                    <a:gd name="connsiteX28" fmla="*/ 35677 w 36191"/>
                    <a:gd name="connsiteY28" fmla="*/ 33086 h 39456"/>
                    <a:gd name="connsiteX29" fmla="*/ 36856 w 36191"/>
                    <a:gd name="connsiteY29" fmla="*/ 34084 h 39456"/>
                    <a:gd name="connsiteX30" fmla="*/ 32683 w 36191"/>
                    <a:gd name="connsiteY30" fmla="*/ 38438 h 39456"/>
                    <a:gd name="connsiteX31" fmla="*/ 27785 w 36191"/>
                    <a:gd name="connsiteY31" fmla="*/ 39798 h 39456"/>
                    <a:gd name="connsiteX32" fmla="*/ 22797 w 36191"/>
                    <a:gd name="connsiteY32" fmla="*/ 38347 h 39456"/>
                    <a:gd name="connsiteX33" fmla="*/ 20529 w 36191"/>
                    <a:gd name="connsiteY33" fmla="*/ 33540 h 39456"/>
                    <a:gd name="connsiteX34" fmla="*/ 20529 w 36191"/>
                    <a:gd name="connsiteY34" fmla="*/ 30637 h 39456"/>
                    <a:gd name="connsiteX35" fmla="*/ 20529 w 36191"/>
                    <a:gd name="connsiteY35" fmla="*/ 18029 h 39456"/>
                    <a:gd name="connsiteX36" fmla="*/ 13273 w 36191"/>
                    <a:gd name="connsiteY36" fmla="*/ 24106 h 39456"/>
                    <a:gd name="connsiteX37" fmla="*/ 11731 w 36191"/>
                    <a:gd name="connsiteY37" fmla="*/ 28460 h 39456"/>
                    <a:gd name="connsiteX38" fmla="*/ 13091 w 36191"/>
                    <a:gd name="connsiteY38" fmla="*/ 31726 h 39456"/>
                    <a:gd name="connsiteX39" fmla="*/ 15903 w 36191"/>
                    <a:gd name="connsiteY39" fmla="*/ 32814 h 39456"/>
                    <a:gd name="connsiteX40" fmla="*/ 20529 w 36191"/>
                    <a:gd name="connsiteY40" fmla="*/ 30637 h 39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36191" h="39456">
                      <a:moveTo>
                        <a:pt x="20529" y="33540"/>
                      </a:moveTo>
                      <a:cubicBezTo>
                        <a:pt x="15903" y="37621"/>
                        <a:pt x="11821" y="39617"/>
                        <a:pt x="8193" y="39617"/>
                      </a:cubicBezTo>
                      <a:cubicBezTo>
                        <a:pt x="6016" y="39617"/>
                        <a:pt x="4293" y="38891"/>
                        <a:pt x="2842" y="37531"/>
                      </a:cubicBezTo>
                      <a:cubicBezTo>
                        <a:pt x="1390" y="36079"/>
                        <a:pt x="665" y="34356"/>
                        <a:pt x="665" y="32179"/>
                      </a:cubicBezTo>
                      <a:cubicBezTo>
                        <a:pt x="665" y="29277"/>
                        <a:pt x="1935" y="26737"/>
                        <a:pt x="4384" y="24469"/>
                      </a:cubicBezTo>
                      <a:cubicBezTo>
                        <a:pt x="6833" y="22202"/>
                        <a:pt x="12275" y="19118"/>
                        <a:pt x="20529" y="15308"/>
                      </a:cubicBezTo>
                      <a:lnTo>
                        <a:pt x="20529" y="11499"/>
                      </a:lnTo>
                      <a:cubicBezTo>
                        <a:pt x="20529" y="8687"/>
                        <a:pt x="20348" y="6873"/>
                        <a:pt x="20075" y="6147"/>
                      </a:cubicBezTo>
                      <a:cubicBezTo>
                        <a:pt x="19803" y="5421"/>
                        <a:pt x="19168" y="4786"/>
                        <a:pt x="18352" y="4242"/>
                      </a:cubicBezTo>
                      <a:cubicBezTo>
                        <a:pt x="17536" y="3698"/>
                        <a:pt x="16538" y="3426"/>
                        <a:pt x="15450" y="3426"/>
                      </a:cubicBezTo>
                      <a:cubicBezTo>
                        <a:pt x="13726" y="3426"/>
                        <a:pt x="12275" y="3789"/>
                        <a:pt x="11186" y="4605"/>
                      </a:cubicBezTo>
                      <a:cubicBezTo>
                        <a:pt x="10461" y="5059"/>
                        <a:pt x="10098" y="5693"/>
                        <a:pt x="10098" y="6328"/>
                      </a:cubicBezTo>
                      <a:cubicBezTo>
                        <a:pt x="10098" y="6873"/>
                        <a:pt x="10461" y="7598"/>
                        <a:pt x="11186" y="8415"/>
                      </a:cubicBezTo>
                      <a:cubicBezTo>
                        <a:pt x="12184" y="9594"/>
                        <a:pt x="12728" y="10682"/>
                        <a:pt x="12728" y="11771"/>
                      </a:cubicBezTo>
                      <a:cubicBezTo>
                        <a:pt x="12728" y="13040"/>
                        <a:pt x="12275" y="14220"/>
                        <a:pt x="11277" y="15127"/>
                      </a:cubicBezTo>
                      <a:cubicBezTo>
                        <a:pt x="10279" y="16034"/>
                        <a:pt x="9009" y="16487"/>
                        <a:pt x="7468" y="16487"/>
                      </a:cubicBezTo>
                      <a:cubicBezTo>
                        <a:pt x="5744" y="16487"/>
                        <a:pt x="4384" y="15943"/>
                        <a:pt x="3204" y="14945"/>
                      </a:cubicBezTo>
                      <a:cubicBezTo>
                        <a:pt x="2116" y="13948"/>
                        <a:pt x="1481" y="12768"/>
                        <a:pt x="1481" y="11408"/>
                      </a:cubicBezTo>
                      <a:cubicBezTo>
                        <a:pt x="1481" y="9503"/>
                        <a:pt x="2207" y="7598"/>
                        <a:pt x="3749" y="5875"/>
                      </a:cubicBezTo>
                      <a:cubicBezTo>
                        <a:pt x="5291" y="4061"/>
                        <a:pt x="7377" y="2791"/>
                        <a:pt x="10189" y="1793"/>
                      </a:cubicBezTo>
                      <a:cubicBezTo>
                        <a:pt x="12910" y="886"/>
                        <a:pt x="15812" y="342"/>
                        <a:pt x="18715" y="342"/>
                      </a:cubicBezTo>
                      <a:cubicBezTo>
                        <a:pt x="22252" y="342"/>
                        <a:pt x="25064" y="1068"/>
                        <a:pt x="27150" y="2609"/>
                      </a:cubicBezTo>
                      <a:cubicBezTo>
                        <a:pt x="29237" y="4151"/>
                        <a:pt x="30597" y="5784"/>
                        <a:pt x="31232" y="7508"/>
                      </a:cubicBezTo>
                      <a:cubicBezTo>
                        <a:pt x="31595" y="8596"/>
                        <a:pt x="31776" y="11226"/>
                        <a:pt x="31776" y="15308"/>
                      </a:cubicBezTo>
                      <a:lnTo>
                        <a:pt x="31776" y="29912"/>
                      </a:lnTo>
                      <a:cubicBezTo>
                        <a:pt x="31776" y="31635"/>
                        <a:pt x="31867" y="32723"/>
                        <a:pt x="31958" y="33177"/>
                      </a:cubicBezTo>
                      <a:cubicBezTo>
                        <a:pt x="32048" y="33630"/>
                        <a:pt x="32321" y="33903"/>
                        <a:pt x="32593" y="34175"/>
                      </a:cubicBezTo>
                      <a:cubicBezTo>
                        <a:pt x="32865" y="34447"/>
                        <a:pt x="33137" y="34537"/>
                        <a:pt x="33500" y="34537"/>
                      </a:cubicBezTo>
                      <a:cubicBezTo>
                        <a:pt x="34225" y="34537"/>
                        <a:pt x="34951" y="34084"/>
                        <a:pt x="35677" y="33086"/>
                      </a:cubicBezTo>
                      <a:lnTo>
                        <a:pt x="36856" y="34084"/>
                      </a:lnTo>
                      <a:cubicBezTo>
                        <a:pt x="35495" y="36079"/>
                        <a:pt x="34135" y="37531"/>
                        <a:pt x="32683" y="38438"/>
                      </a:cubicBezTo>
                      <a:cubicBezTo>
                        <a:pt x="31232" y="39345"/>
                        <a:pt x="29599" y="39798"/>
                        <a:pt x="27785" y="39798"/>
                      </a:cubicBezTo>
                      <a:cubicBezTo>
                        <a:pt x="25608" y="39798"/>
                        <a:pt x="23976" y="39345"/>
                        <a:pt x="22797" y="38347"/>
                      </a:cubicBezTo>
                      <a:cubicBezTo>
                        <a:pt x="21527" y="37077"/>
                        <a:pt x="20801" y="35535"/>
                        <a:pt x="20529" y="33540"/>
                      </a:cubicBezTo>
                      <a:close/>
                      <a:moveTo>
                        <a:pt x="20529" y="30637"/>
                      </a:moveTo>
                      <a:lnTo>
                        <a:pt x="20529" y="18029"/>
                      </a:lnTo>
                      <a:cubicBezTo>
                        <a:pt x="17264" y="19934"/>
                        <a:pt x="14905" y="21930"/>
                        <a:pt x="13273" y="24106"/>
                      </a:cubicBezTo>
                      <a:cubicBezTo>
                        <a:pt x="12184" y="25558"/>
                        <a:pt x="11731" y="27009"/>
                        <a:pt x="11731" y="28460"/>
                      </a:cubicBezTo>
                      <a:cubicBezTo>
                        <a:pt x="11731" y="29730"/>
                        <a:pt x="12184" y="30819"/>
                        <a:pt x="13091" y="31726"/>
                      </a:cubicBezTo>
                      <a:cubicBezTo>
                        <a:pt x="13726" y="32451"/>
                        <a:pt x="14724" y="32814"/>
                        <a:pt x="15903" y="32814"/>
                      </a:cubicBezTo>
                      <a:cubicBezTo>
                        <a:pt x="17173" y="32814"/>
                        <a:pt x="18715" y="32088"/>
                        <a:pt x="20529" y="30637"/>
                      </a:cubicBez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2051" name="Dowolny kształt: kształt 2050">
                  <a:extLst>
                    <a:ext uri="{FF2B5EF4-FFF2-40B4-BE49-F238E27FC236}">
                      <a16:creationId xmlns:a16="http://schemas.microsoft.com/office/drawing/2014/main" id="{E6BBF7A5-E953-58C4-071E-7493E0F71E1B}"/>
                    </a:ext>
                  </a:extLst>
                </p:cNvPr>
                <p:cNvSpPr/>
                <p:nvPr/>
              </p:nvSpPr>
              <p:spPr>
                <a:xfrm>
                  <a:off x="4656285" y="1822754"/>
                  <a:ext cx="40726" cy="38821"/>
                </a:xfrm>
                <a:custGeom>
                  <a:avLst/>
                  <a:gdLst>
                    <a:gd name="connsiteX0" fmla="*/ 16300 w 40726"/>
                    <a:gd name="connsiteY0" fmla="*/ 1430 h 38821"/>
                    <a:gd name="connsiteX1" fmla="*/ 16300 w 40726"/>
                    <a:gd name="connsiteY1" fmla="*/ 6328 h 38821"/>
                    <a:gd name="connsiteX2" fmla="*/ 21833 w 40726"/>
                    <a:gd name="connsiteY2" fmla="*/ 1793 h 38821"/>
                    <a:gd name="connsiteX3" fmla="*/ 27547 w 40726"/>
                    <a:gd name="connsiteY3" fmla="*/ 342 h 38821"/>
                    <a:gd name="connsiteX4" fmla="*/ 33624 w 40726"/>
                    <a:gd name="connsiteY4" fmla="*/ 2428 h 38821"/>
                    <a:gd name="connsiteX5" fmla="*/ 36799 w 40726"/>
                    <a:gd name="connsiteY5" fmla="*/ 7417 h 38821"/>
                    <a:gd name="connsiteX6" fmla="*/ 37434 w 40726"/>
                    <a:gd name="connsiteY6" fmla="*/ 16215 h 38821"/>
                    <a:gd name="connsiteX7" fmla="*/ 37434 w 40726"/>
                    <a:gd name="connsiteY7" fmla="*/ 30909 h 38821"/>
                    <a:gd name="connsiteX8" fmla="*/ 38160 w 40726"/>
                    <a:gd name="connsiteY8" fmla="*/ 36351 h 38821"/>
                    <a:gd name="connsiteX9" fmla="*/ 41425 w 40726"/>
                    <a:gd name="connsiteY9" fmla="*/ 37712 h 38821"/>
                    <a:gd name="connsiteX10" fmla="*/ 41425 w 40726"/>
                    <a:gd name="connsiteY10" fmla="*/ 39163 h 38821"/>
                    <a:gd name="connsiteX11" fmla="*/ 22377 w 40726"/>
                    <a:gd name="connsiteY11" fmla="*/ 39163 h 38821"/>
                    <a:gd name="connsiteX12" fmla="*/ 22377 w 40726"/>
                    <a:gd name="connsiteY12" fmla="*/ 37621 h 38821"/>
                    <a:gd name="connsiteX13" fmla="*/ 25461 w 40726"/>
                    <a:gd name="connsiteY13" fmla="*/ 35807 h 38821"/>
                    <a:gd name="connsiteX14" fmla="*/ 26096 w 40726"/>
                    <a:gd name="connsiteY14" fmla="*/ 30818 h 38821"/>
                    <a:gd name="connsiteX15" fmla="*/ 26096 w 40726"/>
                    <a:gd name="connsiteY15" fmla="*/ 14038 h 38821"/>
                    <a:gd name="connsiteX16" fmla="*/ 25733 w 40726"/>
                    <a:gd name="connsiteY16" fmla="*/ 8233 h 38821"/>
                    <a:gd name="connsiteX17" fmla="*/ 24463 w 40726"/>
                    <a:gd name="connsiteY17" fmla="*/ 6419 h 38821"/>
                    <a:gd name="connsiteX18" fmla="*/ 22558 w 40726"/>
                    <a:gd name="connsiteY18" fmla="*/ 5693 h 38821"/>
                    <a:gd name="connsiteX19" fmla="*/ 16118 w 40726"/>
                    <a:gd name="connsiteY19" fmla="*/ 10682 h 38821"/>
                    <a:gd name="connsiteX20" fmla="*/ 16118 w 40726"/>
                    <a:gd name="connsiteY20" fmla="*/ 30818 h 38821"/>
                    <a:gd name="connsiteX21" fmla="*/ 16844 w 40726"/>
                    <a:gd name="connsiteY21" fmla="*/ 36170 h 38821"/>
                    <a:gd name="connsiteX22" fmla="*/ 19747 w 40726"/>
                    <a:gd name="connsiteY22" fmla="*/ 37621 h 38821"/>
                    <a:gd name="connsiteX23" fmla="*/ 19747 w 40726"/>
                    <a:gd name="connsiteY23" fmla="*/ 39072 h 38821"/>
                    <a:gd name="connsiteX24" fmla="*/ 699 w 40726"/>
                    <a:gd name="connsiteY24" fmla="*/ 39072 h 38821"/>
                    <a:gd name="connsiteX25" fmla="*/ 699 w 40726"/>
                    <a:gd name="connsiteY25" fmla="*/ 37621 h 38821"/>
                    <a:gd name="connsiteX26" fmla="*/ 4055 w 40726"/>
                    <a:gd name="connsiteY26" fmla="*/ 36079 h 38821"/>
                    <a:gd name="connsiteX27" fmla="*/ 4780 w 40726"/>
                    <a:gd name="connsiteY27" fmla="*/ 30818 h 38821"/>
                    <a:gd name="connsiteX28" fmla="*/ 4780 w 40726"/>
                    <a:gd name="connsiteY28" fmla="*/ 9593 h 38821"/>
                    <a:gd name="connsiteX29" fmla="*/ 3964 w 40726"/>
                    <a:gd name="connsiteY29" fmla="*/ 4242 h 38821"/>
                    <a:gd name="connsiteX30" fmla="*/ 699 w 40726"/>
                    <a:gd name="connsiteY30" fmla="*/ 2881 h 38821"/>
                    <a:gd name="connsiteX31" fmla="*/ 699 w 40726"/>
                    <a:gd name="connsiteY31" fmla="*/ 1430 h 38821"/>
                    <a:gd name="connsiteX32" fmla="*/ 16300 w 40726"/>
                    <a:gd name="connsiteY32" fmla="*/ 1430 h 38821"/>
                    <a:gd name="connsiteX33" fmla="*/ 16300 w 40726"/>
                    <a:gd name="connsiteY33" fmla="*/ 1430 h 38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0726" h="38821">
                      <a:moveTo>
                        <a:pt x="16300" y="1430"/>
                      </a:moveTo>
                      <a:lnTo>
                        <a:pt x="16300" y="6328"/>
                      </a:lnTo>
                      <a:cubicBezTo>
                        <a:pt x="18205" y="4242"/>
                        <a:pt x="20109" y="2700"/>
                        <a:pt x="21833" y="1793"/>
                      </a:cubicBezTo>
                      <a:cubicBezTo>
                        <a:pt x="23647" y="795"/>
                        <a:pt x="25552" y="342"/>
                        <a:pt x="27547" y="342"/>
                      </a:cubicBezTo>
                      <a:cubicBezTo>
                        <a:pt x="29996" y="342"/>
                        <a:pt x="31992" y="1067"/>
                        <a:pt x="33624" y="2428"/>
                      </a:cubicBezTo>
                      <a:cubicBezTo>
                        <a:pt x="35257" y="3788"/>
                        <a:pt x="36346" y="5421"/>
                        <a:pt x="36799" y="7417"/>
                      </a:cubicBezTo>
                      <a:cubicBezTo>
                        <a:pt x="37253" y="8959"/>
                        <a:pt x="37434" y="11861"/>
                        <a:pt x="37434" y="16215"/>
                      </a:cubicBezTo>
                      <a:lnTo>
                        <a:pt x="37434" y="30909"/>
                      </a:lnTo>
                      <a:cubicBezTo>
                        <a:pt x="37434" y="33812"/>
                        <a:pt x="37706" y="35626"/>
                        <a:pt x="38160" y="36351"/>
                      </a:cubicBezTo>
                      <a:cubicBezTo>
                        <a:pt x="38704" y="37077"/>
                        <a:pt x="39792" y="37530"/>
                        <a:pt x="41425" y="37712"/>
                      </a:cubicBezTo>
                      <a:lnTo>
                        <a:pt x="41425" y="39163"/>
                      </a:lnTo>
                      <a:lnTo>
                        <a:pt x="22377" y="39163"/>
                      </a:lnTo>
                      <a:lnTo>
                        <a:pt x="22377" y="37621"/>
                      </a:lnTo>
                      <a:cubicBezTo>
                        <a:pt x="23828" y="37440"/>
                        <a:pt x="24826" y="36805"/>
                        <a:pt x="25461" y="35807"/>
                      </a:cubicBezTo>
                      <a:cubicBezTo>
                        <a:pt x="25915" y="35172"/>
                        <a:pt x="26096" y="33449"/>
                        <a:pt x="26096" y="30818"/>
                      </a:cubicBezTo>
                      <a:lnTo>
                        <a:pt x="26096" y="14038"/>
                      </a:lnTo>
                      <a:cubicBezTo>
                        <a:pt x="26096" y="10954"/>
                        <a:pt x="26005" y="9049"/>
                        <a:pt x="25733" y="8233"/>
                      </a:cubicBezTo>
                      <a:cubicBezTo>
                        <a:pt x="25461" y="7417"/>
                        <a:pt x="25098" y="6782"/>
                        <a:pt x="24463" y="6419"/>
                      </a:cubicBezTo>
                      <a:cubicBezTo>
                        <a:pt x="23919" y="5965"/>
                        <a:pt x="23284" y="5693"/>
                        <a:pt x="22558" y="5693"/>
                      </a:cubicBezTo>
                      <a:cubicBezTo>
                        <a:pt x="20291" y="5693"/>
                        <a:pt x="18114" y="7326"/>
                        <a:pt x="16118" y="10682"/>
                      </a:cubicBezTo>
                      <a:lnTo>
                        <a:pt x="16118" y="30818"/>
                      </a:lnTo>
                      <a:cubicBezTo>
                        <a:pt x="16118" y="33630"/>
                        <a:pt x="16391" y="35444"/>
                        <a:pt x="16844" y="36170"/>
                      </a:cubicBezTo>
                      <a:cubicBezTo>
                        <a:pt x="17388" y="36896"/>
                        <a:pt x="18386" y="37349"/>
                        <a:pt x="19747" y="37621"/>
                      </a:cubicBezTo>
                      <a:lnTo>
                        <a:pt x="19747" y="39072"/>
                      </a:lnTo>
                      <a:lnTo>
                        <a:pt x="699" y="39072"/>
                      </a:lnTo>
                      <a:lnTo>
                        <a:pt x="699" y="37621"/>
                      </a:lnTo>
                      <a:cubicBezTo>
                        <a:pt x="2241" y="37440"/>
                        <a:pt x="3420" y="36986"/>
                        <a:pt x="4055" y="36079"/>
                      </a:cubicBezTo>
                      <a:cubicBezTo>
                        <a:pt x="4508" y="35444"/>
                        <a:pt x="4780" y="33721"/>
                        <a:pt x="4780" y="30818"/>
                      </a:cubicBezTo>
                      <a:lnTo>
                        <a:pt x="4780" y="9593"/>
                      </a:lnTo>
                      <a:cubicBezTo>
                        <a:pt x="4780" y="6782"/>
                        <a:pt x="4508" y="4968"/>
                        <a:pt x="3964" y="4242"/>
                      </a:cubicBezTo>
                      <a:cubicBezTo>
                        <a:pt x="3420" y="3516"/>
                        <a:pt x="2331" y="3063"/>
                        <a:pt x="699" y="2881"/>
                      </a:cubicBezTo>
                      <a:lnTo>
                        <a:pt x="699" y="1430"/>
                      </a:lnTo>
                      <a:lnTo>
                        <a:pt x="16300" y="1430"/>
                      </a:lnTo>
                      <a:lnTo>
                        <a:pt x="16300" y="1430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2052" name="Dowolny kształt: kształt 2051">
                  <a:extLst>
                    <a:ext uri="{FF2B5EF4-FFF2-40B4-BE49-F238E27FC236}">
                      <a16:creationId xmlns:a16="http://schemas.microsoft.com/office/drawing/2014/main" id="{05CC0648-16B2-DBD1-B740-4ADDF11E28B6}"/>
                    </a:ext>
                  </a:extLst>
                </p:cNvPr>
                <p:cNvSpPr/>
                <p:nvPr/>
              </p:nvSpPr>
              <p:spPr>
                <a:xfrm>
                  <a:off x="4702272" y="1806881"/>
                  <a:ext cx="43991" cy="54604"/>
                </a:xfrm>
                <a:custGeom>
                  <a:avLst/>
                  <a:gdLst>
                    <a:gd name="connsiteX0" fmla="*/ 16157 w 43991"/>
                    <a:gd name="connsiteY0" fmla="*/ 335 h 54604"/>
                    <a:gd name="connsiteX1" fmla="*/ 16157 w 43991"/>
                    <a:gd name="connsiteY1" fmla="*/ 36254 h 54604"/>
                    <a:gd name="connsiteX2" fmla="*/ 24864 w 43991"/>
                    <a:gd name="connsiteY2" fmla="*/ 27637 h 54604"/>
                    <a:gd name="connsiteX3" fmla="*/ 28220 w 43991"/>
                    <a:gd name="connsiteY3" fmla="*/ 23828 h 54604"/>
                    <a:gd name="connsiteX4" fmla="*/ 28946 w 43991"/>
                    <a:gd name="connsiteY4" fmla="*/ 21560 h 54604"/>
                    <a:gd name="connsiteX5" fmla="*/ 28039 w 43991"/>
                    <a:gd name="connsiteY5" fmla="*/ 19746 h 54604"/>
                    <a:gd name="connsiteX6" fmla="*/ 24592 w 43991"/>
                    <a:gd name="connsiteY6" fmla="*/ 18658 h 54604"/>
                    <a:gd name="connsiteX7" fmla="*/ 24592 w 43991"/>
                    <a:gd name="connsiteY7" fmla="*/ 17206 h 54604"/>
                    <a:gd name="connsiteX8" fmla="*/ 41463 w 43991"/>
                    <a:gd name="connsiteY8" fmla="*/ 17206 h 54604"/>
                    <a:gd name="connsiteX9" fmla="*/ 41463 w 43991"/>
                    <a:gd name="connsiteY9" fmla="*/ 18658 h 54604"/>
                    <a:gd name="connsiteX10" fmla="*/ 37200 w 43991"/>
                    <a:gd name="connsiteY10" fmla="*/ 19837 h 54604"/>
                    <a:gd name="connsiteX11" fmla="*/ 30125 w 43991"/>
                    <a:gd name="connsiteY11" fmla="*/ 26005 h 54604"/>
                    <a:gd name="connsiteX12" fmla="*/ 26043 w 43991"/>
                    <a:gd name="connsiteY12" fmla="*/ 29996 h 54604"/>
                    <a:gd name="connsiteX13" fmla="*/ 34932 w 43991"/>
                    <a:gd name="connsiteY13" fmla="*/ 42966 h 54604"/>
                    <a:gd name="connsiteX14" fmla="*/ 41282 w 43991"/>
                    <a:gd name="connsiteY14" fmla="*/ 51855 h 54604"/>
                    <a:gd name="connsiteX15" fmla="*/ 44729 w 43991"/>
                    <a:gd name="connsiteY15" fmla="*/ 53397 h 54604"/>
                    <a:gd name="connsiteX16" fmla="*/ 44729 w 43991"/>
                    <a:gd name="connsiteY16" fmla="*/ 54849 h 54604"/>
                    <a:gd name="connsiteX17" fmla="*/ 25227 w 43991"/>
                    <a:gd name="connsiteY17" fmla="*/ 54849 h 54604"/>
                    <a:gd name="connsiteX18" fmla="*/ 25227 w 43991"/>
                    <a:gd name="connsiteY18" fmla="*/ 53488 h 54604"/>
                    <a:gd name="connsiteX19" fmla="*/ 27041 w 43991"/>
                    <a:gd name="connsiteY19" fmla="*/ 53035 h 54604"/>
                    <a:gd name="connsiteX20" fmla="*/ 27676 w 43991"/>
                    <a:gd name="connsiteY20" fmla="*/ 51946 h 54604"/>
                    <a:gd name="connsiteX21" fmla="*/ 25953 w 43991"/>
                    <a:gd name="connsiteY21" fmla="*/ 48499 h 54604"/>
                    <a:gd name="connsiteX22" fmla="*/ 18515 w 43991"/>
                    <a:gd name="connsiteY22" fmla="*/ 37615 h 54604"/>
                    <a:gd name="connsiteX23" fmla="*/ 16066 w 43991"/>
                    <a:gd name="connsiteY23" fmla="*/ 39973 h 54604"/>
                    <a:gd name="connsiteX24" fmla="*/ 16066 w 43991"/>
                    <a:gd name="connsiteY24" fmla="*/ 46776 h 54604"/>
                    <a:gd name="connsiteX25" fmla="*/ 16882 w 43991"/>
                    <a:gd name="connsiteY25" fmla="*/ 52128 h 54604"/>
                    <a:gd name="connsiteX26" fmla="*/ 20148 w 43991"/>
                    <a:gd name="connsiteY26" fmla="*/ 53488 h 54604"/>
                    <a:gd name="connsiteX27" fmla="*/ 20148 w 43991"/>
                    <a:gd name="connsiteY27" fmla="*/ 54939 h 54604"/>
                    <a:gd name="connsiteX28" fmla="*/ 737 w 43991"/>
                    <a:gd name="connsiteY28" fmla="*/ 54939 h 54604"/>
                    <a:gd name="connsiteX29" fmla="*/ 737 w 43991"/>
                    <a:gd name="connsiteY29" fmla="*/ 53488 h 54604"/>
                    <a:gd name="connsiteX30" fmla="*/ 4093 w 43991"/>
                    <a:gd name="connsiteY30" fmla="*/ 51946 h 54604"/>
                    <a:gd name="connsiteX31" fmla="*/ 4818 w 43991"/>
                    <a:gd name="connsiteY31" fmla="*/ 46776 h 54604"/>
                    <a:gd name="connsiteX32" fmla="*/ 4818 w 43991"/>
                    <a:gd name="connsiteY32" fmla="*/ 8499 h 54604"/>
                    <a:gd name="connsiteX33" fmla="*/ 4002 w 43991"/>
                    <a:gd name="connsiteY33" fmla="*/ 3147 h 54604"/>
                    <a:gd name="connsiteX34" fmla="*/ 737 w 43991"/>
                    <a:gd name="connsiteY34" fmla="*/ 1786 h 54604"/>
                    <a:gd name="connsiteX35" fmla="*/ 737 w 43991"/>
                    <a:gd name="connsiteY35" fmla="*/ 335 h 54604"/>
                    <a:gd name="connsiteX36" fmla="*/ 16157 w 43991"/>
                    <a:gd name="connsiteY36" fmla="*/ 335 h 54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3991" h="54604">
                      <a:moveTo>
                        <a:pt x="16157" y="335"/>
                      </a:moveTo>
                      <a:lnTo>
                        <a:pt x="16157" y="36254"/>
                      </a:lnTo>
                      <a:lnTo>
                        <a:pt x="24864" y="27637"/>
                      </a:lnTo>
                      <a:cubicBezTo>
                        <a:pt x="26678" y="25914"/>
                        <a:pt x="27767" y="24644"/>
                        <a:pt x="28220" y="23828"/>
                      </a:cubicBezTo>
                      <a:cubicBezTo>
                        <a:pt x="28674" y="23011"/>
                        <a:pt x="28946" y="22286"/>
                        <a:pt x="28946" y="21560"/>
                      </a:cubicBezTo>
                      <a:cubicBezTo>
                        <a:pt x="28946" y="20834"/>
                        <a:pt x="28674" y="20200"/>
                        <a:pt x="28039" y="19746"/>
                      </a:cubicBezTo>
                      <a:cubicBezTo>
                        <a:pt x="27404" y="19292"/>
                        <a:pt x="26315" y="18930"/>
                        <a:pt x="24592" y="18658"/>
                      </a:cubicBezTo>
                      <a:lnTo>
                        <a:pt x="24592" y="17206"/>
                      </a:lnTo>
                      <a:lnTo>
                        <a:pt x="41463" y="17206"/>
                      </a:lnTo>
                      <a:lnTo>
                        <a:pt x="41463" y="18658"/>
                      </a:lnTo>
                      <a:cubicBezTo>
                        <a:pt x="39830" y="18748"/>
                        <a:pt x="38470" y="19111"/>
                        <a:pt x="37200" y="19837"/>
                      </a:cubicBezTo>
                      <a:cubicBezTo>
                        <a:pt x="36021" y="20472"/>
                        <a:pt x="33663" y="22558"/>
                        <a:pt x="30125" y="26005"/>
                      </a:cubicBezTo>
                      <a:lnTo>
                        <a:pt x="26043" y="29996"/>
                      </a:lnTo>
                      <a:lnTo>
                        <a:pt x="34932" y="42966"/>
                      </a:lnTo>
                      <a:cubicBezTo>
                        <a:pt x="38470" y="48227"/>
                        <a:pt x="40647" y="51220"/>
                        <a:pt x="41282" y="51855"/>
                      </a:cubicBezTo>
                      <a:cubicBezTo>
                        <a:pt x="42189" y="52762"/>
                        <a:pt x="43368" y="53307"/>
                        <a:pt x="44729" y="53397"/>
                      </a:cubicBezTo>
                      <a:lnTo>
                        <a:pt x="44729" y="54849"/>
                      </a:lnTo>
                      <a:lnTo>
                        <a:pt x="25227" y="54849"/>
                      </a:lnTo>
                      <a:lnTo>
                        <a:pt x="25227" y="53488"/>
                      </a:lnTo>
                      <a:cubicBezTo>
                        <a:pt x="26043" y="53488"/>
                        <a:pt x="26678" y="53307"/>
                        <a:pt x="27041" y="53035"/>
                      </a:cubicBezTo>
                      <a:cubicBezTo>
                        <a:pt x="27404" y="52672"/>
                        <a:pt x="27676" y="52400"/>
                        <a:pt x="27676" y="51946"/>
                      </a:cubicBezTo>
                      <a:cubicBezTo>
                        <a:pt x="27676" y="51311"/>
                        <a:pt x="27132" y="50223"/>
                        <a:pt x="25953" y="48499"/>
                      </a:cubicBezTo>
                      <a:lnTo>
                        <a:pt x="18515" y="37615"/>
                      </a:lnTo>
                      <a:lnTo>
                        <a:pt x="16066" y="39973"/>
                      </a:lnTo>
                      <a:lnTo>
                        <a:pt x="16066" y="46776"/>
                      </a:lnTo>
                      <a:cubicBezTo>
                        <a:pt x="16066" y="49678"/>
                        <a:pt x="16338" y="51402"/>
                        <a:pt x="16882" y="52128"/>
                      </a:cubicBezTo>
                      <a:cubicBezTo>
                        <a:pt x="17426" y="52853"/>
                        <a:pt x="18515" y="53307"/>
                        <a:pt x="20148" y="53488"/>
                      </a:cubicBezTo>
                      <a:lnTo>
                        <a:pt x="20148" y="54939"/>
                      </a:lnTo>
                      <a:lnTo>
                        <a:pt x="737" y="54939"/>
                      </a:lnTo>
                      <a:lnTo>
                        <a:pt x="737" y="53488"/>
                      </a:lnTo>
                      <a:cubicBezTo>
                        <a:pt x="2279" y="53307"/>
                        <a:pt x="3458" y="52853"/>
                        <a:pt x="4093" y="51946"/>
                      </a:cubicBezTo>
                      <a:cubicBezTo>
                        <a:pt x="4546" y="51311"/>
                        <a:pt x="4818" y="49588"/>
                        <a:pt x="4818" y="46776"/>
                      </a:cubicBezTo>
                      <a:lnTo>
                        <a:pt x="4818" y="8499"/>
                      </a:lnTo>
                      <a:cubicBezTo>
                        <a:pt x="4818" y="5687"/>
                        <a:pt x="4546" y="3873"/>
                        <a:pt x="4002" y="3147"/>
                      </a:cubicBezTo>
                      <a:cubicBezTo>
                        <a:pt x="3458" y="2421"/>
                        <a:pt x="2369" y="1968"/>
                        <a:pt x="737" y="1786"/>
                      </a:cubicBezTo>
                      <a:lnTo>
                        <a:pt x="737" y="335"/>
                      </a:lnTo>
                      <a:lnTo>
                        <a:pt x="16157" y="335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</p:grpSp>
          <p:grpSp>
            <p:nvGrpSpPr>
              <p:cNvPr id="152" name="Grafika 12">
                <a:extLst>
                  <a:ext uri="{FF2B5EF4-FFF2-40B4-BE49-F238E27FC236}">
                    <a16:creationId xmlns:a16="http://schemas.microsoft.com/office/drawing/2014/main" id="{CCCC3FD3-2C43-0F35-5BD3-9DF760424BF9}"/>
                  </a:ext>
                </a:extLst>
              </p:cNvPr>
              <p:cNvGrpSpPr/>
              <p:nvPr/>
            </p:nvGrpSpPr>
            <p:grpSpPr>
              <a:xfrm>
                <a:off x="4095784" y="1676950"/>
                <a:ext cx="638923" cy="39456"/>
                <a:chOff x="4151167" y="1889785"/>
                <a:chExt cx="638923" cy="39456"/>
              </a:xfrm>
              <a:grpFill/>
            </p:grpSpPr>
            <p:sp>
              <p:nvSpPr>
                <p:cNvPr id="153" name="Dowolny kształt: kształt 152">
                  <a:extLst>
                    <a:ext uri="{FF2B5EF4-FFF2-40B4-BE49-F238E27FC236}">
                      <a16:creationId xmlns:a16="http://schemas.microsoft.com/office/drawing/2014/main" id="{107CDD34-9423-861E-1156-67B2B1484964}"/>
                    </a:ext>
                  </a:extLst>
                </p:cNvPr>
                <p:cNvSpPr/>
                <p:nvPr/>
              </p:nvSpPr>
              <p:spPr>
                <a:xfrm>
                  <a:off x="4151167" y="1889785"/>
                  <a:ext cx="17143" cy="30113"/>
                </a:xfrm>
                <a:custGeom>
                  <a:avLst/>
                  <a:gdLst>
                    <a:gd name="connsiteX0" fmla="*/ 7430 w 17143"/>
                    <a:gd name="connsiteY0" fmla="*/ 12728 h 30113"/>
                    <a:gd name="connsiteX1" fmla="*/ 7430 w 17143"/>
                    <a:gd name="connsiteY1" fmla="*/ 25426 h 30113"/>
                    <a:gd name="connsiteX2" fmla="*/ 8064 w 17143"/>
                    <a:gd name="connsiteY2" fmla="*/ 28873 h 30113"/>
                    <a:gd name="connsiteX3" fmla="*/ 10151 w 17143"/>
                    <a:gd name="connsiteY3" fmla="*/ 29780 h 30113"/>
                    <a:gd name="connsiteX4" fmla="*/ 11874 w 17143"/>
                    <a:gd name="connsiteY4" fmla="*/ 29780 h 30113"/>
                    <a:gd name="connsiteX5" fmla="*/ 11874 w 17143"/>
                    <a:gd name="connsiteY5" fmla="*/ 30506 h 30113"/>
                    <a:gd name="connsiteX6" fmla="*/ 264 w 17143"/>
                    <a:gd name="connsiteY6" fmla="*/ 30506 h 30113"/>
                    <a:gd name="connsiteX7" fmla="*/ 264 w 17143"/>
                    <a:gd name="connsiteY7" fmla="*/ 29780 h 30113"/>
                    <a:gd name="connsiteX8" fmla="*/ 1171 w 17143"/>
                    <a:gd name="connsiteY8" fmla="*/ 29780 h 30113"/>
                    <a:gd name="connsiteX9" fmla="*/ 2713 w 17143"/>
                    <a:gd name="connsiteY9" fmla="*/ 29327 h 30113"/>
                    <a:gd name="connsiteX10" fmla="*/ 3620 w 17143"/>
                    <a:gd name="connsiteY10" fmla="*/ 28147 h 30113"/>
                    <a:gd name="connsiteX11" fmla="*/ 3892 w 17143"/>
                    <a:gd name="connsiteY11" fmla="*/ 25336 h 30113"/>
                    <a:gd name="connsiteX12" fmla="*/ 3892 w 17143"/>
                    <a:gd name="connsiteY12" fmla="*/ 12637 h 30113"/>
                    <a:gd name="connsiteX13" fmla="*/ 173 w 17143"/>
                    <a:gd name="connsiteY13" fmla="*/ 12637 h 30113"/>
                    <a:gd name="connsiteX14" fmla="*/ 173 w 17143"/>
                    <a:gd name="connsiteY14" fmla="*/ 11095 h 30113"/>
                    <a:gd name="connsiteX15" fmla="*/ 3892 w 17143"/>
                    <a:gd name="connsiteY15" fmla="*/ 11095 h 30113"/>
                    <a:gd name="connsiteX16" fmla="*/ 3892 w 17143"/>
                    <a:gd name="connsiteY16" fmla="*/ 9825 h 30113"/>
                    <a:gd name="connsiteX17" fmla="*/ 4799 w 17143"/>
                    <a:gd name="connsiteY17" fmla="*/ 4927 h 30113"/>
                    <a:gd name="connsiteX18" fmla="*/ 7611 w 17143"/>
                    <a:gd name="connsiteY18" fmla="*/ 1662 h 30113"/>
                    <a:gd name="connsiteX19" fmla="*/ 11965 w 17143"/>
                    <a:gd name="connsiteY19" fmla="*/ 392 h 30113"/>
                    <a:gd name="connsiteX20" fmla="*/ 16046 w 17143"/>
                    <a:gd name="connsiteY20" fmla="*/ 1843 h 30113"/>
                    <a:gd name="connsiteX21" fmla="*/ 17316 w 17143"/>
                    <a:gd name="connsiteY21" fmla="*/ 4020 h 30113"/>
                    <a:gd name="connsiteX22" fmla="*/ 16772 w 17143"/>
                    <a:gd name="connsiteY22" fmla="*/ 5199 h 30113"/>
                    <a:gd name="connsiteX23" fmla="*/ 15593 w 17143"/>
                    <a:gd name="connsiteY23" fmla="*/ 5743 h 30113"/>
                    <a:gd name="connsiteX24" fmla="*/ 14595 w 17143"/>
                    <a:gd name="connsiteY24" fmla="*/ 5381 h 30113"/>
                    <a:gd name="connsiteX25" fmla="*/ 13325 w 17143"/>
                    <a:gd name="connsiteY25" fmla="*/ 3839 h 30113"/>
                    <a:gd name="connsiteX26" fmla="*/ 11874 w 17143"/>
                    <a:gd name="connsiteY26" fmla="*/ 2297 h 30113"/>
                    <a:gd name="connsiteX27" fmla="*/ 10423 w 17143"/>
                    <a:gd name="connsiteY27" fmla="*/ 1934 h 30113"/>
                    <a:gd name="connsiteX28" fmla="*/ 8790 w 17143"/>
                    <a:gd name="connsiteY28" fmla="*/ 2478 h 30113"/>
                    <a:gd name="connsiteX29" fmla="*/ 7792 w 17143"/>
                    <a:gd name="connsiteY29" fmla="*/ 4111 h 30113"/>
                    <a:gd name="connsiteX30" fmla="*/ 7520 w 17143"/>
                    <a:gd name="connsiteY30" fmla="*/ 9734 h 30113"/>
                    <a:gd name="connsiteX31" fmla="*/ 7520 w 17143"/>
                    <a:gd name="connsiteY31" fmla="*/ 11095 h 30113"/>
                    <a:gd name="connsiteX32" fmla="*/ 12509 w 17143"/>
                    <a:gd name="connsiteY32" fmla="*/ 11095 h 30113"/>
                    <a:gd name="connsiteX33" fmla="*/ 12509 w 17143"/>
                    <a:gd name="connsiteY33" fmla="*/ 12637 h 30113"/>
                    <a:gd name="connsiteX34" fmla="*/ 7430 w 17143"/>
                    <a:gd name="connsiteY34" fmla="*/ 12637 h 30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7143" h="30113">
                      <a:moveTo>
                        <a:pt x="7430" y="12728"/>
                      </a:moveTo>
                      <a:lnTo>
                        <a:pt x="7430" y="25426"/>
                      </a:lnTo>
                      <a:cubicBezTo>
                        <a:pt x="7430" y="27240"/>
                        <a:pt x="7611" y="28329"/>
                        <a:pt x="8064" y="28873"/>
                      </a:cubicBezTo>
                      <a:cubicBezTo>
                        <a:pt x="8609" y="29508"/>
                        <a:pt x="9244" y="29780"/>
                        <a:pt x="10151" y="29780"/>
                      </a:cubicBezTo>
                      <a:lnTo>
                        <a:pt x="11874" y="29780"/>
                      </a:lnTo>
                      <a:lnTo>
                        <a:pt x="11874" y="30506"/>
                      </a:lnTo>
                      <a:lnTo>
                        <a:pt x="264" y="30506"/>
                      </a:lnTo>
                      <a:lnTo>
                        <a:pt x="264" y="29780"/>
                      </a:lnTo>
                      <a:lnTo>
                        <a:pt x="1171" y="29780"/>
                      </a:lnTo>
                      <a:cubicBezTo>
                        <a:pt x="1715" y="29780"/>
                        <a:pt x="2259" y="29599"/>
                        <a:pt x="2713" y="29327"/>
                      </a:cubicBezTo>
                      <a:cubicBezTo>
                        <a:pt x="3166" y="29054"/>
                        <a:pt x="3529" y="28692"/>
                        <a:pt x="3620" y="28147"/>
                      </a:cubicBezTo>
                      <a:cubicBezTo>
                        <a:pt x="3801" y="27694"/>
                        <a:pt x="3892" y="26696"/>
                        <a:pt x="3892" y="25336"/>
                      </a:cubicBezTo>
                      <a:lnTo>
                        <a:pt x="3892" y="12637"/>
                      </a:lnTo>
                      <a:lnTo>
                        <a:pt x="173" y="12637"/>
                      </a:lnTo>
                      <a:lnTo>
                        <a:pt x="173" y="11095"/>
                      </a:lnTo>
                      <a:lnTo>
                        <a:pt x="3892" y="11095"/>
                      </a:lnTo>
                      <a:lnTo>
                        <a:pt x="3892" y="9825"/>
                      </a:lnTo>
                      <a:cubicBezTo>
                        <a:pt x="3892" y="7920"/>
                        <a:pt x="4164" y="6288"/>
                        <a:pt x="4799" y="4927"/>
                      </a:cubicBezTo>
                      <a:cubicBezTo>
                        <a:pt x="5434" y="3566"/>
                        <a:pt x="6341" y="2478"/>
                        <a:pt x="7611" y="1662"/>
                      </a:cubicBezTo>
                      <a:cubicBezTo>
                        <a:pt x="8881" y="845"/>
                        <a:pt x="10332" y="392"/>
                        <a:pt x="11965" y="392"/>
                      </a:cubicBezTo>
                      <a:cubicBezTo>
                        <a:pt x="13416" y="392"/>
                        <a:pt x="14777" y="845"/>
                        <a:pt x="16046" y="1843"/>
                      </a:cubicBezTo>
                      <a:cubicBezTo>
                        <a:pt x="16863" y="2478"/>
                        <a:pt x="17316" y="3204"/>
                        <a:pt x="17316" y="4020"/>
                      </a:cubicBezTo>
                      <a:cubicBezTo>
                        <a:pt x="17316" y="4474"/>
                        <a:pt x="17135" y="4836"/>
                        <a:pt x="16772" y="5199"/>
                      </a:cubicBezTo>
                      <a:cubicBezTo>
                        <a:pt x="16409" y="5562"/>
                        <a:pt x="16046" y="5743"/>
                        <a:pt x="15593" y="5743"/>
                      </a:cubicBezTo>
                      <a:cubicBezTo>
                        <a:pt x="15230" y="5743"/>
                        <a:pt x="14958" y="5653"/>
                        <a:pt x="14595" y="5381"/>
                      </a:cubicBezTo>
                      <a:cubicBezTo>
                        <a:pt x="14232" y="5108"/>
                        <a:pt x="13779" y="4655"/>
                        <a:pt x="13325" y="3839"/>
                      </a:cubicBezTo>
                      <a:cubicBezTo>
                        <a:pt x="12781" y="3022"/>
                        <a:pt x="12328" y="2569"/>
                        <a:pt x="11874" y="2297"/>
                      </a:cubicBezTo>
                      <a:cubicBezTo>
                        <a:pt x="11421" y="2025"/>
                        <a:pt x="10967" y="1934"/>
                        <a:pt x="10423" y="1934"/>
                      </a:cubicBezTo>
                      <a:cubicBezTo>
                        <a:pt x="9788" y="1934"/>
                        <a:pt x="9244" y="2115"/>
                        <a:pt x="8790" y="2478"/>
                      </a:cubicBezTo>
                      <a:cubicBezTo>
                        <a:pt x="8337" y="2841"/>
                        <a:pt x="7974" y="3385"/>
                        <a:pt x="7792" y="4111"/>
                      </a:cubicBezTo>
                      <a:cubicBezTo>
                        <a:pt x="7611" y="4836"/>
                        <a:pt x="7520" y="6741"/>
                        <a:pt x="7520" y="9734"/>
                      </a:cubicBezTo>
                      <a:lnTo>
                        <a:pt x="7520" y="11095"/>
                      </a:lnTo>
                      <a:lnTo>
                        <a:pt x="12509" y="11095"/>
                      </a:lnTo>
                      <a:lnTo>
                        <a:pt x="12509" y="12637"/>
                      </a:lnTo>
                      <a:lnTo>
                        <a:pt x="7430" y="12637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54" name="Dowolny kształt: kształt 153">
                  <a:extLst>
                    <a:ext uri="{FF2B5EF4-FFF2-40B4-BE49-F238E27FC236}">
                      <a16:creationId xmlns:a16="http://schemas.microsoft.com/office/drawing/2014/main" id="{E916C6F4-9CAD-AE5A-D1D3-7E61EB108BED}"/>
                    </a:ext>
                  </a:extLst>
                </p:cNvPr>
                <p:cNvSpPr/>
                <p:nvPr/>
              </p:nvSpPr>
              <p:spPr>
                <a:xfrm>
                  <a:off x="4165317" y="1900034"/>
                  <a:ext cx="18775" cy="20499"/>
                </a:xfrm>
                <a:custGeom>
                  <a:avLst/>
                  <a:gdLst>
                    <a:gd name="connsiteX0" fmla="*/ 9618 w 18775"/>
                    <a:gd name="connsiteY0" fmla="*/ 396 h 20499"/>
                    <a:gd name="connsiteX1" fmla="*/ 16693 w 18775"/>
                    <a:gd name="connsiteY1" fmla="*/ 3752 h 20499"/>
                    <a:gd name="connsiteX2" fmla="*/ 18961 w 18775"/>
                    <a:gd name="connsiteY2" fmla="*/ 10283 h 20499"/>
                    <a:gd name="connsiteX3" fmla="*/ 17691 w 18775"/>
                    <a:gd name="connsiteY3" fmla="*/ 15544 h 20499"/>
                    <a:gd name="connsiteX4" fmla="*/ 14244 w 18775"/>
                    <a:gd name="connsiteY4" fmla="*/ 19535 h 20499"/>
                    <a:gd name="connsiteX5" fmla="*/ 9346 w 18775"/>
                    <a:gd name="connsiteY5" fmla="*/ 20895 h 20499"/>
                    <a:gd name="connsiteX6" fmla="*/ 2362 w 18775"/>
                    <a:gd name="connsiteY6" fmla="*/ 17449 h 20499"/>
                    <a:gd name="connsiteX7" fmla="*/ 185 w 18775"/>
                    <a:gd name="connsiteY7" fmla="*/ 10827 h 20499"/>
                    <a:gd name="connsiteX8" fmla="*/ 1455 w 18775"/>
                    <a:gd name="connsiteY8" fmla="*/ 5566 h 20499"/>
                    <a:gd name="connsiteX9" fmla="*/ 4902 w 18775"/>
                    <a:gd name="connsiteY9" fmla="*/ 1666 h 20499"/>
                    <a:gd name="connsiteX10" fmla="*/ 9618 w 18775"/>
                    <a:gd name="connsiteY10" fmla="*/ 396 h 20499"/>
                    <a:gd name="connsiteX11" fmla="*/ 9618 w 18775"/>
                    <a:gd name="connsiteY11" fmla="*/ 396 h 20499"/>
                    <a:gd name="connsiteX12" fmla="*/ 8984 w 18775"/>
                    <a:gd name="connsiteY12" fmla="*/ 1757 h 20499"/>
                    <a:gd name="connsiteX13" fmla="*/ 6716 w 18775"/>
                    <a:gd name="connsiteY13" fmla="*/ 2392 h 20499"/>
                    <a:gd name="connsiteX14" fmla="*/ 4902 w 18775"/>
                    <a:gd name="connsiteY14" fmla="*/ 4750 h 20499"/>
                    <a:gd name="connsiteX15" fmla="*/ 4176 w 18775"/>
                    <a:gd name="connsiteY15" fmla="*/ 9013 h 20499"/>
                    <a:gd name="connsiteX16" fmla="*/ 5809 w 18775"/>
                    <a:gd name="connsiteY16" fmla="*/ 16269 h 20499"/>
                    <a:gd name="connsiteX17" fmla="*/ 10253 w 18775"/>
                    <a:gd name="connsiteY17" fmla="*/ 19353 h 20499"/>
                    <a:gd name="connsiteX18" fmla="*/ 13609 w 18775"/>
                    <a:gd name="connsiteY18" fmla="*/ 17630 h 20499"/>
                    <a:gd name="connsiteX19" fmla="*/ 14970 w 18775"/>
                    <a:gd name="connsiteY19" fmla="*/ 11825 h 20499"/>
                    <a:gd name="connsiteX20" fmla="*/ 12793 w 18775"/>
                    <a:gd name="connsiteY20" fmla="*/ 3752 h 20499"/>
                    <a:gd name="connsiteX21" fmla="*/ 8984 w 18775"/>
                    <a:gd name="connsiteY21" fmla="*/ 1757 h 20499"/>
                    <a:gd name="connsiteX22" fmla="*/ 8984 w 18775"/>
                    <a:gd name="connsiteY22" fmla="*/ 1757 h 20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8775" h="20499">
                      <a:moveTo>
                        <a:pt x="9618" y="396"/>
                      </a:moveTo>
                      <a:cubicBezTo>
                        <a:pt x="12521" y="396"/>
                        <a:pt x="14879" y="1485"/>
                        <a:pt x="16693" y="3752"/>
                      </a:cubicBezTo>
                      <a:cubicBezTo>
                        <a:pt x="18235" y="5657"/>
                        <a:pt x="18961" y="7834"/>
                        <a:pt x="18961" y="10283"/>
                      </a:cubicBezTo>
                      <a:cubicBezTo>
                        <a:pt x="18961" y="12006"/>
                        <a:pt x="18508" y="13730"/>
                        <a:pt x="17691" y="15544"/>
                      </a:cubicBezTo>
                      <a:cubicBezTo>
                        <a:pt x="16875" y="17358"/>
                        <a:pt x="15696" y="18628"/>
                        <a:pt x="14244" y="19535"/>
                      </a:cubicBezTo>
                      <a:cubicBezTo>
                        <a:pt x="12793" y="20442"/>
                        <a:pt x="11160" y="20895"/>
                        <a:pt x="9346" y="20895"/>
                      </a:cubicBezTo>
                      <a:cubicBezTo>
                        <a:pt x="6444" y="20895"/>
                        <a:pt x="4085" y="19716"/>
                        <a:pt x="2362" y="17449"/>
                      </a:cubicBezTo>
                      <a:cubicBezTo>
                        <a:pt x="911" y="15453"/>
                        <a:pt x="185" y="13276"/>
                        <a:pt x="185" y="10827"/>
                      </a:cubicBezTo>
                      <a:cubicBezTo>
                        <a:pt x="185" y="9013"/>
                        <a:pt x="639" y="7290"/>
                        <a:pt x="1455" y="5566"/>
                      </a:cubicBezTo>
                      <a:cubicBezTo>
                        <a:pt x="2362" y="3843"/>
                        <a:pt x="3541" y="2482"/>
                        <a:pt x="4902" y="1666"/>
                      </a:cubicBezTo>
                      <a:cubicBezTo>
                        <a:pt x="6535" y="850"/>
                        <a:pt x="8076" y="396"/>
                        <a:pt x="9618" y="396"/>
                      </a:cubicBezTo>
                      <a:lnTo>
                        <a:pt x="9618" y="396"/>
                      </a:lnTo>
                      <a:close/>
                      <a:moveTo>
                        <a:pt x="8984" y="1757"/>
                      </a:moveTo>
                      <a:cubicBezTo>
                        <a:pt x="8258" y="1757"/>
                        <a:pt x="7442" y="1938"/>
                        <a:pt x="6716" y="2392"/>
                      </a:cubicBezTo>
                      <a:cubicBezTo>
                        <a:pt x="5990" y="2845"/>
                        <a:pt x="5355" y="3571"/>
                        <a:pt x="4902" y="4750"/>
                      </a:cubicBezTo>
                      <a:cubicBezTo>
                        <a:pt x="4448" y="5929"/>
                        <a:pt x="4176" y="7290"/>
                        <a:pt x="4176" y="9013"/>
                      </a:cubicBezTo>
                      <a:cubicBezTo>
                        <a:pt x="4176" y="11825"/>
                        <a:pt x="4720" y="14274"/>
                        <a:pt x="5809" y="16269"/>
                      </a:cubicBezTo>
                      <a:cubicBezTo>
                        <a:pt x="6897" y="18356"/>
                        <a:pt x="8439" y="19353"/>
                        <a:pt x="10253" y="19353"/>
                      </a:cubicBezTo>
                      <a:cubicBezTo>
                        <a:pt x="11614" y="19353"/>
                        <a:pt x="12702" y="18809"/>
                        <a:pt x="13609" y="17630"/>
                      </a:cubicBezTo>
                      <a:cubicBezTo>
                        <a:pt x="14517" y="16542"/>
                        <a:pt x="14970" y="14546"/>
                        <a:pt x="14970" y="11825"/>
                      </a:cubicBezTo>
                      <a:cubicBezTo>
                        <a:pt x="14970" y="8378"/>
                        <a:pt x="14244" y="5657"/>
                        <a:pt x="12793" y="3752"/>
                      </a:cubicBezTo>
                      <a:cubicBezTo>
                        <a:pt x="11795" y="2392"/>
                        <a:pt x="10526" y="1757"/>
                        <a:pt x="8984" y="1757"/>
                      </a:cubicBezTo>
                      <a:lnTo>
                        <a:pt x="8984" y="1757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55" name="Dowolny kształt: kształt 154">
                  <a:extLst>
                    <a:ext uri="{FF2B5EF4-FFF2-40B4-BE49-F238E27FC236}">
                      <a16:creationId xmlns:a16="http://schemas.microsoft.com/office/drawing/2014/main" id="{01FD65A2-7A3F-13AA-757C-A6B176965202}"/>
                    </a:ext>
                  </a:extLst>
                </p:cNvPr>
                <p:cNvSpPr/>
                <p:nvPr/>
              </p:nvSpPr>
              <p:spPr>
                <a:xfrm>
                  <a:off x="4185816" y="1900034"/>
                  <a:ext cx="14422" cy="19773"/>
                </a:xfrm>
                <a:custGeom>
                  <a:avLst/>
                  <a:gdLst>
                    <a:gd name="connsiteX0" fmla="*/ 7003 w 14422"/>
                    <a:gd name="connsiteY0" fmla="*/ 396 h 19773"/>
                    <a:gd name="connsiteX1" fmla="*/ 7003 w 14422"/>
                    <a:gd name="connsiteY1" fmla="*/ 4750 h 19773"/>
                    <a:gd name="connsiteX2" fmla="*/ 11991 w 14422"/>
                    <a:gd name="connsiteY2" fmla="*/ 396 h 19773"/>
                    <a:gd name="connsiteX3" fmla="*/ 13896 w 14422"/>
                    <a:gd name="connsiteY3" fmla="*/ 1122 h 19773"/>
                    <a:gd name="connsiteX4" fmla="*/ 14622 w 14422"/>
                    <a:gd name="connsiteY4" fmla="*/ 2754 h 19773"/>
                    <a:gd name="connsiteX5" fmla="*/ 14078 w 14422"/>
                    <a:gd name="connsiteY5" fmla="*/ 4115 h 19773"/>
                    <a:gd name="connsiteX6" fmla="*/ 12808 w 14422"/>
                    <a:gd name="connsiteY6" fmla="*/ 4659 h 19773"/>
                    <a:gd name="connsiteX7" fmla="*/ 11175 w 14422"/>
                    <a:gd name="connsiteY7" fmla="*/ 3933 h 19773"/>
                    <a:gd name="connsiteX8" fmla="*/ 9815 w 14422"/>
                    <a:gd name="connsiteY8" fmla="*/ 3208 h 19773"/>
                    <a:gd name="connsiteX9" fmla="*/ 8998 w 14422"/>
                    <a:gd name="connsiteY9" fmla="*/ 3661 h 19773"/>
                    <a:gd name="connsiteX10" fmla="*/ 7003 w 14422"/>
                    <a:gd name="connsiteY10" fmla="*/ 6473 h 19773"/>
                    <a:gd name="connsiteX11" fmla="*/ 7003 w 14422"/>
                    <a:gd name="connsiteY11" fmla="*/ 15725 h 19773"/>
                    <a:gd name="connsiteX12" fmla="*/ 7366 w 14422"/>
                    <a:gd name="connsiteY12" fmla="*/ 18174 h 19773"/>
                    <a:gd name="connsiteX13" fmla="*/ 8363 w 14422"/>
                    <a:gd name="connsiteY13" fmla="*/ 19081 h 19773"/>
                    <a:gd name="connsiteX14" fmla="*/ 10359 w 14422"/>
                    <a:gd name="connsiteY14" fmla="*/ 19444 h 19773"/>
                    <a:gd name="connsiteX15" fmla="*/ 10359 w 14422"/>
                    <a:gd name="connsiteY15" fmla="*/ 20169 h 19773"/>
                    <a:gd name="connsiteX16" fmla="*/ 472 w 14422"/>
                    <a:gd name="connsiteY16" fmla="*/ 20169 h 19773"/>
                    <a:gd name="connsiteX17" fmla="*/ 472 w 14422"/>
                    <a:gd name="connsiteY17" fmla="*/ 19444 h 19773"/>
                    <a:gd name="connsiteX18" fmla="*/ 2649 w 14422"/>
                    <a:gd name="connsiteY18" fmla="*/ 18990 h 19773"/>
                    <a:gd name="connsiteX19" fmla="*/ 3375 w 14422"/>
                    <a:gd name="connsiteY19" fmla="*/ 17902 h 19773"/>
                    <a:gd name="connsiteX20" fmla="*/ 3465 w 14422"/>
                    <a:gd name="connsiteY20" fmla="*/ 15816 h 19773"/>
                    <a:gd name="connsiteX21" fmla="*/ 3465 w 14422"/>
                    <a:gd name="connsiteY21" fmla="*/ 8469 h 19773"/>
                    <a:gd name="connsiteX22" fmla="*/ 3284 w 14422"/>
                    <a:gd name="connsiteY22" fmla="*/ 4478 h 19773"/>
                    <a:gd name="connsiteX23" fmla="*/ 2740 w 14422"/>
                    <a:gd name="connsiteY23" fmla="*/ 3571 h 19773"/>
                    <a:gd name="connsiteX24" fmla="*/ 1833 w 14422"/>
                    <a:gd name="connsiteY24" fmla="*/ 3298 h 19773"/>
                    <a:gd name="connsiteX25" fmla="*/ 381 w 14422"/>
                    <a:gd name="connsiteY25" fmla="*/ 3571 h 19773"/>
                    <a:gd name="connsiteX26" fmla="*/ 200 w 14422"/>
                    <a:gd name="connsiteY26" fmla="*/ 2845 h 19773"/>
                    <a:gd name="connsiteX27" fmla="*/ 6096 w 14422"/>
                    <a:gd name="connsiteY27" fmla="*/ 487 h 19773"/>
                    <a:gd name="connsiteX28" fmla="*/ 7003 w 14422"/>
                    <a:gd name="connsiteY28" fmla="*/ 396 h 19773"/>
                    <a:gd name="connsiteX29" fmla="*/ 7003 w 14422"/>
                    <a:gd name="connsiteY29" fmla="*/ 396 h 19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4422" h="19773">
                      <a:moveTo>
                        <a:pt x="7003" y="396"/>
                      </a:moveTo>
                      <a:lnTo>
                        <a:pt x="7003" y="4750"/>
                      </a:lnTo>
                      <a:cubicBezTo>
                        <a:pt x="8635" y="1847"/>
                        <a:pt x="10268" y="396"/>
                        <a:pt x="11991" y="396"/>
                      </a:cubicBezTo>
                      <a:cubicBezTo>
                        <a:pt x="12808" y="396"/>
                        <a:pt x="13443" y="668"/>
                        <a:pt x="13896" y="1122"/>
                      </a:cubicBezTo>
                      <a:cubicBezTo>
                        <a:pt x="14440" y="1575"/>
                        <a:pt x="14622" y="2119"/>
                        <a:pt x="14622" y="2754"/>
                      </a:cubicBezTo>
                      <a:cubicBezTo>
                        <a:pt x="14622" y="3298"/>
                        <a:pt x="14440" y="3752"/>
                        <a:pt x="14078" y="4115"/>
                      </a:cubicBezTo>
                      <a:cubicBezTo>
                        <a:pt x="13715" y="4478"/>
                        <a:pt x="13261" y="4659"/>
                        <a:pt x="12808" y="4659"/>
                      </a:cubicBezTo>
                      <a:cubicBezTo>
                        <a:pt x="12354" y="4659"/>
                        <a:pt x="11719" y="4387"/>
                        <a:pt x="11175" y="3933"/>
                      </a:cubicBezTo>
                      <a:cubicBezTo>
                        <a:pt x="10540" y="3480"/>
                        <a:pt x="10087" y="3208"/>
                        <a:pt x="9815" y="3208"/>
                      </a:cubicBezTo>
                      <a:cubicBezTo>
                        <a:pt x="9542" y="3208"/>
                        <a:pt x="9270" y="3389"/>
                        <a:pt x="8998" y="3661"/>
                      </a:cubicBezTo>
                      <a:cubicBezTo>
                        <a:pt x="8363" y="4205"/>
                        <a:pt x="7728" y="5203"/>
                        <a:pt x="7003" y="6473"/>
                      </a:cubicBezTo>
                      <a:lnTo>
                        <a:pt x="7003" y="15725"/>
                      </a:lnTo>
                      <a:cubicBezTo>
                        <a:pt x="7003" y="16813"/>
                        <a:pt x="7093" y="17630"/>
                        <a:pt x="7366" y="18174"/>
                      </a:cubicBezTo>
                      <a:cubicBezTo>
                        <a:pt x="7547" y="18537"/>
                        <a:pt x="7910" y="18900"/>
                        <a:pt x="8363" y="19081"/>
                      </a:cubicBezTo>
                      <a:cubicBezTo>
                        <a:pt x="8817" y="19262"/>
                        <a:pt x="9542" y="19444"/>
                        <a:pt x="10359" y="19444"/>
                      </a:cubicBezTo>
                      <a:lnTo>
                        <a:pt x="10359" y="20169"/>
                      </a:lnTo>
                      <a:lnTo>
                        <a:pt x="472" y="20169"/>
                      </a:lnTo>
                      <a:lnTo>
                        <a:pt x="472" y="19444"/>
                      </a:lnTo>
                      <a:cubicBezTo>
                        <a:pt x="1470" y="19444"/>
                        <a:pt x="2195" y="19262"/>
                        <a:pt x="2649" y="18990"/>
                      </a:cubicBezTo>
                      <a:cubicBezTo>
                        <a:pt x="3012" y="18809"/>
                        <a:pt x="3284" y="18446"/>
                        <a:pt x="3375" y="17902"/>
                      </a:cubicBezTo>
                      <a:cubicBezTo>
                        <a:pt x="3465" y="17630"/>
                        <a:pt x="3465" y="16995"/>
                        <a:pt x="3465" y="15816"/>
                      </a:cubicBezTo>
                      <a:lnTo>
                        <a:pt x="3465" y="8469"/>
                      </a:lnTo>
                      <a:cubicBezTo>
                        <a:pt x="3465" y="6201"/>
                        <a:pt x="3375" y="4840"/>
                        <a:pt x="3284" y="4478"/>
                      </a:cubicBezTo>
                      <a:cubicBezTo>
                        <a:pt x="3193" y="4024"/>
                        <a:pt x="3012" y="3752"/>
                        <a:pt x="2740" y="3571"/>
                      </a:cubicBezTo>
                      <a:cubicBezTo>
                        <a:pt x="2467" y="3389"/>
                        <a:pt x="2195" y="3298"/>
                        <a:pt x="1833" y="3298"/>
                      </a:cubicBezTo>
                      <a:cubicBezTo>
                        <a:pt x="1379" y="3298"/>
                        <a:pt x="926" y="3389"/>
                        <a:pt x="381" y="3571"/>
                      </a:cubicBezTo>
                      <a:lnTo>
                        <a:pt x="200" y="2845"/>
                      </a:lnTo>
                      <a:lnTo>
                        <a:pt x="6096" y="487"/>
                      </a:lnTo>
                      <a:lnTo>
                        <a:pt x="7003" y="396"/>
                      </a:lnTo>
                      <a:lnTo>
                        <a:pt x="7003" y="396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56" name="Dowolny kształt: kształt 155">
                  <a:extLst>
                    <a:ext uri="{FF2B5EF4-FFF2-40B4-BE49-F238E27FC236}">
                      <a16:creationId xmlns:a16="http://schemas.microsoft.com/office/drawing/2014/main" id="{39FEDD6C-3AA6-3DC8-B774-27C7C8ECB0EC}"/>
                    </a:ext>
                  </a:extLst>
                </p:cNvPr>
                <p:cNvSpPr/>
                <p:nvPr/>
              </p:nvSpPr>
              <p:spPr>
                <a:xfrm>
                  <a:off x="4211576" y="1891327"/>
                  <a:ext cx="28571" cy="28662"/>
                </a:xfrm>
                <a:custGeom>
                  <a:avLst/>
                  <a:gdLst>
                    <a:gd name="connsiteX0" fmla="*/ 28798 w 28571"/>
                    <a:gd name="connsiteY0" fmla="*/ 29055 h 28662"/>
                    <a:gd name="connsiteX1" fmla="*/ 21179 w 28571"/>
                    <a:gd name="connsiteY1" fmla="*/ 29055 h 28662"/>
                    <a:gd name="connsiteX2" fmla="*/ 11474 w 28571"/>
                    <a:gd name="connsiteY2" fmla="*/ 15631 h 28662"/>
                    <a:gd name="connsiteX3" fmla="*/ 9750 w 28571"/>
                    <a:gd name="connsiteY3" fmla="*/ 15631 h 28662"/>
                    <a:gd name="connsiteX4" fmla="*/ 9115 w 28571"/>
                    <a:gd name="connsiteY4" fmla="*/ 15631 h 28662"/>
                    <a:gd name="connsiteX5" fmla="*/ 8480 w 28571"/>
                    <a:gd name="connsiteY5" fmla="*/ 15631 h 28662"/>
                    <a:gd name="connsiteX6" fmla="*/ 8480 w 28571"/>
                    <a:gd name="connsiteY6" fmla="*/ 23976 h 28662"/>
                    <a:gd name="connsiteX7" fmla="*/ 9115 w 28571"/>
                    <a:gd name="connsiteY7" fmla="*/ 27332 h 28662"/>
                    <a:gd name="connsiteX8" fmla="*/ 11564 w 28571"/>
                    <a:gd name="connsiteY8" fmla="*/ 28239 h 28662"/>
                    <a:gd name="connsiteX9" fmla="*/ 12653 w 28571"/>
                    <a:gd name="connsiteY9" fmla="*/ 28239 h 28662"/>
                    <a:gd name="connsiteX10" fmla="*/ 12653 w 28571"/>
                    <a:gd name="connsiteY10" fmla="*/ 29055 h 28662"/>
                    <a:gd name="connsiteX11" fmla="*/ 226 w 28571"/>
                    <a:gd name="connsiteY11" fmla="*/ 29055 h 28662"/>
                    <a:gd name="connsiteX12" fmla="*/ 226 w 28571"/>
                    <a:gd name="connsiteY12" fmla="*/ 28239 h 28662"/>
                    <a:gd name="connsiteX13" fmla="*/ 1315 w 28571"/>
                    <a:gd name="connsiteY13" fmla="*/ 28239 h 28662"/>
                    <a:gd name="connsiteX14" fmla="*/ 3945 w 28571"/>
                    <a:gd name="connsiteY14" fmla="*/ 27060 h 28662"/>
                    <a:gd name="connsiteX15" fmla="*/ 4399 w 28571"/>
                    <a:gd name="connsiteY15" fmla="*/ 23976 h 28662"/>
                    <a:gd name="connsiteX16" fmla="*/ 4399 w 28571"/>
                    <a:gd name="connsiteY16" fmla="*/ 5472 h 28662"/>
                    <a:gd name="connsiteX17" fmla="*/ 3764 w 28571"/>
                    <a:gd name="connsiteY17" fmla="*/ 2116 h 28662"/>
                    <a:gd name="connsiteX18" fmla="*/ 1315 w 28571"/>
                    <a:gd name="connsiteY18" fmla="*/ 1209 h 28662"/>
                    <a:gd name="connsiteX19" fmla="*/ 226 w 28571"/>
                    <a:gd name="connsiteY19" fmla="*/ 1209 h 28662"/>
                    <a:gd name="connsiteX20" fmla="*/ 226 w 28571"/>
                    <a:gd name="connsiteY20" fmla="*/ 392 h 28662"/>
                    <a:gd name="connsiteX21" fmla="*/ 10657 w 28571"/>
                    <a:gd name="connsiteY21" fmla="*/ 392 h 28662"/>
                    <a:gd name="connsiteX22" fmla="*/ 17369 w 28571"/>
                    <a:gd name="connsiteY22" fmla="*/ 1027 h 28662"/>
                    <a:gd name="connsiteX23" fmla="*/ 21088 w 28571"/>
                    <a:gd name="connsiteY23" fmla="*/ 3476 h 28662"/>
                    <a:gd name="connsiteX24" fmla="*/ 22630 w 28571"/>
                    <a:gd name="connsiteY24" fmla="*/ 7740 h 28662"/>
                    <a:gd name="connsiteX25" fmla="*/ 20907 w 28571"/>
                    <a:gd name="connsiteY25" fmla="*/ 12366 h 28662"/>
                    <a:gd name="connsiteX26" fmla="*/ 15555 w 28571"/>
                    <a:gd name="connsiteY26" fmla="*/ 15087 h 28662"/>
                    <a:gd name="connsiteX27" fmla="*/ 21451 w 28571"/>
                    <a:gd name="connsiteY27" fmla="*/ 23341 h 28662"/>
                    <a:gd name="connsiteX28" fmla="*/ 24898 w 28571"/>
                    <a:gd name="connsiteY28" fmla="*/ 27060 h 28662"/>
                    <a:gd name="connsiteX29" fmla="*/ 28707 w 28571"/>
                    <a:gd name="connsiteY29" fmla="*/ 28239 h 28662"/>
                    <a:gd name="connsiteX30" fmla="*/ 28707 w 28571"/>
                    <a:gd name="connsiteY30" fmla="*/ 29055 h 28662"/>
                    <a:gd name="connsiteX31" fmla="*/ 28798 w 28571"/>
                    <a:gd name="connsiteY31" fmla="*/ 29055 h 28662"/>
                    <a:gd name="connsiteX32" fmla="*/ 8390 w 28571"/>
                    <a:gd name="connsiteY32" fmla="*/ 14270 h 28662"/>
                    <a:gd name="connsiteX33" fmla="*/ 9115 w 28571"/>
                    <a:gd name="connsiteY33" fmla="*/ 14270 h 28662"/>
                    <a:gd name="connsiteX34" fmla="*/ 9569 w 28571"/>
                    <a:gd name="connsiteY34" fmla="*/ 14270 h 28662"/>
                    <a:gd name="connsiteX35" fmla="*/ 15737 w 28571"/>
                    <a:gd name="connsiteY35" fmla="*/ 12456 h 28662"/>
                    <a:gd name="connsiteX36" fmla="*/ 17823 w 28571"/>
                    <a:gd name="connsiteY36" fmla="*/ 7921 h 28662"/>
                    <a:gd name="connsiteX37" fmla="*/ 16099 w 28571"/>
                    <a:gd name="connsiteY37" fmla="*/ 3567 h 28662"/>
                    <a:gd name="connsiteX38" fmla="*/ 11655 w 28571"/>
                    <a:gd name="connsiteY38" fmla="*/ 1844 h 28662"/>
                    <a:gd name="connsiteX39" fmla="*/ 8299 w 28571"/>
                    <a:gd name="connsiteY39" fmla="*/ 2207 h 28662"/>
                    <a:gd name="connsiteX40" fmla="*/ 8390 w 28571"/>
                    <a:gd name="connsiteY40" fmla="*/ 14270 h 28662"/>
                    <a:gd name="connsiteX41" fmla="*/ 8390 w 28571"/>
                    <a:gd name="connsiteY41" fmla="*/ 14270 h 28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8571" h="28662">
                      <a:moveTo>
                        <a:pt x="28798" y="29055"/>
                      </a:moveTo>
                      <a:lnTo>
                        <a:pt x="21179" y="29055"/>
                      </a:lnTo>
                      <a:lnTo>
                        <a:pt x="11474" y="15631"/>
                      </a:lnTo>
                      <a:cubicBezTo>
                        <a:pt x="10748" y="15631"/>
                        <a:pt x="10204" y="15631"/>
                        <a:pt x="9750" y="15631"/>
                      </a:cubicBezTo>
                      <a:cubicBezTo>
                        <a:pt x="9569" y="15631"/>
                        <a:pt x="9387" y="15631"/>
                        <a:pt x="9115" y="15631"/>
                      </a:cubicBezTo>
                      <a:cubicBezTo>
                        <a:pt x="8934" y="15631"/>
                        <a:pt x="8662" y="15631"/>
                        <a:pt x="8480" y="15631"/>
                      </a:cubicBezTo>
                      <a:lnTo>
                        <a:pt x="8480" y="23976"/>
                      </a:lnTo>
                      <a:cubicBezTo>
                        <a:pt x="8480" y="25790"/>
                        <a:pt x="8662" y="26878"/>
                        <a:pt x="9115" y="27332"/>
                      </a:cubicBezTo>
                      <a:cubicBezTo>
                        <a:pt x="9659" y="27967"/>
                        <a:pt x="10476" y="28239"/>
                        <a:pt x="11564" y="28239"/>
                      </a:cubicBezTo>
                      <a:lnTo>
                        <a:pt x="12653" y="28239"/>
                      </a:lnTo>
                      <a:lnTo>
                        <a:pt x="12653" y="29055"/>
                      </a:lnTo>
                      <a:lnTo>
                        <a:pt x="226" y="29055"/>
                      </a:lnTo>
                      <a:lnTo>
                        <a:pt x="226" y="28239"/>
                      </a:lnTo>
                      <a:lnTo>
                        <a:pt x="1315" y="28239"/>
                      </a:lnTo>
                      <a:cubicBezTo>
                        <a:pt x="2494" y="28239"/>
                        <a:pt x="3401" y="27876"/>
                        <a:pt x="3945" y="27060"/>
                      </a:cubicBezTo>
                      <a:cubicBezTo>
                        <a:pt x="4217" y="26606"/>
                        <a:pt x="4399" y="25608"/>
                        <a:pt x="4399" y="23976"/>
                      </a:cubicBezTo>
                      <a:lnTo>
                        <a:pt x="4399" y="5472"/>
                      </a:lnTo>
                      <a:cubicBezTo>
                        <a:pt x="4399" y="3658"/>
                        <a:pt x="4217" y="2569"/>
                        <a:pt x="3764" y="2116"/>
                      </a:cubicBezTo>
                      <a:cubicBezTo>
                        <a:pt x="3219" y="1481"/>
                        <a:pt x="2403" y="1209"/>
                        <a:pt x="1315" y="1209"/>
                      </a:cubicBezTo>
                      <a:lnTo>
                        <a:pt x="226" y="1209"/>
                      </a:lnTo>
                      <a:lnTo>
                        <a:pt x="226" y="392"/>
                      </a:lnTo>
                      <a:lnTo>
                        <a:pt x="10657" y="392"/>
                      </a:lnTo>
                      <a:cubicBezTo>
                        <a:pt x="13741" y="392"/>
                        <a:pt x="15918" y="574"/>
                        <a:pt x="17369" y="1027"/>
                      </a:cubicBezTo>
                      <a:cubicBezTo>
                        <a:pt x="18821" y="1481"/>
                        <a:pt x="20090" y="2297"/>
                        <a:pt x="21088" y="3476"/>
                      </a:cubicBezTo>
                      <a:cubicBezTo>
                        <a:pt x="22086" y="4656"/>
                        <a:pt x="22630" y="6107"/>
                        <a:pt x="22630" y="7740"/>
                      </a:cubicBezTo>
                      <a:cubicBezTo>
                        <a:pt x="22630" y="9463"/>
                        <a:pt x="22086" y="11005"/>
                        <a:pt x="20907" y="12366"/>
                      </a:cubicBezTo>
                      <a:cubicBezTo>
                        <a:pt x="19728" y="13635"/>
                        <a:pt x="18004" y="14542"/>
                        <a:pt x="15555" y="15087"/>
                      </a:cubicBezTo>
                      <a:lnTo>
                        <a:pt x="21451" y="23341"/>
                      </a:lnTo>
                      <a:cubicBezTo>
                        <a:pt x="22812" y="25246"/>
                        <a:pt x="23991" y="26515"/>
                        <a:pt x="24898" y="27060"/>
                      </a:cubicBezTo>
                      <a:cubicBezTo>
                        <a:pt x="25896" y="27695"/>
                        <a:pt x="27165" y="28057"/>
                        <a:pt x="28707" y="28239"/>
                      </a:cubicBezTo>
                      <a:lnTo>
                        <a:pt x="28707" y="29055"/>
                      </a:lnTo>
                      <a:lnTo>
                        <a:pt x="28798" y="29055"/>
                      </a:lnTo>
                      <a:close/>
                      <a:moveTo>
                        <a:pt x="8390" y="14270"/>
                      </a:moveTo>
                      <a:cubicBezTo>
                        <a:pt x="8662" y="14270"/>
                        <a:pt x="8934" y="14270"/>
                        <a:pt x="9115" y="14270"/>
                      </a:cubicBezTo>
                      <a:cubicBezTo>
                        <a:pt x="9297" y="14270"/>
                        <a:pt x="9478" y="14270"/>
                        <a:pt x="9569" y="14270"/>
                      </a:cubicBezTo>
                      <a:cubicBezTo>
                        <a:pt x="12290" y="14270"/>
                        <a:pt x="14376" y="13635"/>
                        <a:pt x="15737" y="12456"/>
                      </a:cubicBezTo>
                      <a:cubicBezTo>
                        <a:pt x="17097" y="11277"/>
                        <a:pt x="17823" y="9735"/>
                        <a:pt x="17823" y="7921"/>
                      </a:cubicBezTo>
                      <a:cubicBezTo>
                        <a:pt x="17823" y="6107"/>
                        <a:pt x="17279" y="4656"/>
                        <a:pt x="16099" y="3567"/>
                      </a:cubicBezTo>
                      <a:cubicBezTo>
                        <a:pt x="15011" y="2479"/>
                        <a:pt x="13469" y="1844"/>
                        <a:pt x="11655" y="1844"/>
                      </a:cubicBezTo>
                      <a:cubicBezTo>
                        <a:pt x="10839" y="1844"/>
                        <a:pt x="9750" y="1934"/>
                        <a:pt x="8299" y="2207"/>
                      </a:cubicBezTo>
                      <a:lnTo>
                        <a:pt x="8390" y="14270"/>
                      </a:lnTo>
                      <a:lnTo>
                        <a:pt x="8390" y="14270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57" name="Dowolny kształt: kształt 156">
                  <a:extLst>
                    <a:ext uri="{FF2B5EF4-FFF2-40B4-BE49-F238E27FC236}">
                      <a16:creationId xmlns:a16="http://schemas.microsoft.com/office/drawing/2014/main" id="{FA2DAF87-2658-33F1-FC41-DBC4967E4019}"/>
                    </a:ext>
                  </a:extLst>
                </p:cNvPr>
                <p:cNvSpPr/>
                <p:nvPr/>
              </p:nvSpPr>
              <p:spPr>
                <a:xfrm>
                  <a:off x="4241418" y="1900034"/>
                  <a:ext cx="16417" cy="20589"/>
                </a:xfrm>
                <a:custGeom>
                  <a:avLst/>
                  <a:gdLst>
                    <a:gd name="connsiteX0" fmla="*/ 3238 w 16417"/>
                    <a:gd name="connsiteY0" fmla="*/ 8288 h 20589"/>
                    <a:gd name="connsiteX1" fmla="*/ 5325 w 16417"/>
                    <a:gd name="connsiteY1" fmla="*/ 15090 h 20589"/>
                    <a:gd name="connsiteX2" fmla="*/ 10313 w 16417"/>
                    <a:gd name="connsiteY2" fmla="*/ 17539 h 20589"/>
                    <a:gd name="connsiteX3" fmla="*/ 13579 w 16417"/>
                    <a:gd name="connsiteY3" fmla="*/ 16542 h 20589"/>
                    <a:gd name="connsiteX4" fmla="*/ 15937 w 16417"/>
                    <a:gd name="connsiteY4" fmla="*/ 12913 h 20589"/>
                    <a:gd name="connsiteX5" fmla="*/ 16572 w 16417"/>
                    <a:gd name="connsiteY5" fmla="*/ 13367 h 20589"/>
                    <a:gd name="connsiteX6" fmla="*/ 14032 w 16417"/>
                    <a:gd name="connsiteY6" fmla="*/ 18628 h 20589"/>
                    <a:gd name="connsiteX7" fmla="*/ 8681 w 16417"/>
                    <a:gd name="connsiteY7" fmla="*/ 20986 h 20589"/>
                    <a:gd name="connsiteX8" fmla="*/ 2694 w 16417"/>
                    <a:gd name="connsiteY8" fmla="*/ 18265 h 20589"/>
                    <a:gd name="connsiteX9" fmla="*/ 245 w 16417"/>
                    <a:gd name="connsiteY9" fmla="*/ 10918 h 20589"/>
                    <a:gd name="connsiteX10" fmla="*/ 2785 w 16417"/>
                    <a:gd name="connsiteY10" fmla="*/ 3208 h 20589"/>
                    <a:gd name="connsiteX11" fmla="*/ 9225 w 16417"/>
                    <a:gd name="connsiteY11" fmla="*/ 396 h 20589"/>
                    <a:gd name="connsiteX12" fmla="*/ 14577 w 16417"/>
                    <a:gd name="connsiteY12" fmla="*/ 2573 h 20589"/>
                    <a:gd name="connsiteX13" fmla="*/ 16663 w 16417"/>
                    <a:gd name="connsiteY13" fmla="*/ 8288 h 20589"/>
                    <a:gd name="connsiteX14" fmla="*/ 3238 w 16417"/>
                    <a:gd name="connsiteY14" fmla="*/ 8288 h 20589"/>
                    <a:gd name="connsiteX15" fmla="*/ 3238 w 16417"/>
                    <a:gd name="connsiteY15" fmla="*/ 7018 h 20589"/>
                    <a:gd name="connsiteX16" fmla="*/ 12218 w 16417"/>
                    <a:gd name="connsiteY16" fmla="*/ 7018 h 20589"/>
                    <a:gd name="connsiteX17" fmla="*/ 11765 w 16417"/>
                    <a:gd name="connsiteY17" fmla="*/ 4387 h 20589"/>
                    <a:gd name="connsiteX18" fmla="*/ 10223 w 16417"/>
                    <a:gd name="connsiteY18" fmla="*/ 2482 h 20589"/>
                    <a:gd name="connsiteX19" fmla="*/ 8046 w 16417"/>
                    <a:gd name="connsiteY19" fmla="*/ 1848 h 20589"/>
                    <a:gd name="connsiteX20" fmla="*/ 4871 w 16417"/>
                    <a:gd name="connsiteY20" fmla="*/ 3208 h 20589"/>
                    <a:gd name="connsiteX21" fmla="*/ 3238 w 16417"/>
                    <a:gd name="connsiteY21" fmla="*/ 7018 h 20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6417" h="20589">
                      <a:moveTo>
                        <a:pt x="3238" y="8288"/>
                      </a:moveTo>
                      <a:cubicBezTo>
                        <a:pt x="3238" y="11190"/>
                        <a:pt x="3964" y="13458"/>
                        <a:pt x="5325" y="15090"/>
                      </a:cubicBezTo>
                      <a:cubicBezTo>
                        <a:pt x="6685" y="16723"/>
                        <a:pt x="8409" y="17539"/>
                        <a:pt x="10313" y="17539"/>
                      </a:cubicBezTo>
                      <a:cubicBezTo>
                        <a:pt x="11583" y="17539"/>
                        <a:pt x="12672" y="17177"/>
                        <a:pt x="13579" y="16542"/>
                      </a:cubicBezTo>
                      <a:cubicBezTo>
                        <a:pt x="14486" y="15816"/>
                        <a:pt x="15302" y="14637"/>
                        <a:pt x="15937" y="12913"/>
                      </a:cubicBezTo>
                      <a:lnTo>
                        <a:pt x="16572" y="13367"/>
                      </a:lnTo>
                      <a:cubicBezTo>
                        <a:pt x="16300" y="15272"/>
                        <a:pt x="15393" y="17086"/>
                        <a:pt x="14032" y="18628"/>
                      </a:cubicBezTo>
                      <a:cubicBezTo>
                        <a:pt x="12581" y="20170"/>
                        <a:pt x="10858" y="20986"/>
                        <a:pt x="8681" y="20986"/>
                      </a:cubicBezTo>
                      <a:cubicBezTo>
                        <a:pt x="6322" y="20986"/>
                        <a:pt x="4327" y="20079"/>
                        <a:pt x="2694" y="18265"/>
                      </a:cubicBezTo>
                      <a:cubicBezTo>
                        <a:pt x="1062" y="16451"/>
                        <a:pt x="245" y="14002"/>
                        <a:pt x="245" y="10918"/>
                      </a:cubicBezTo>
                      <a:cubicBezTo>
                        <a:pt x="245" y="7562"/>
                        <a:pt x="1062" y="5022"/>
                        <a:pt x="2785" y="3208"/>
                      </a:cubicBezTo>
                      <a:cubicBezTo>
                        <a:pt x="4508" y="1303"/>
                        <a:pt x="6595" y="396"/>
                        <a:pt x="9225" y="396"/>
                      </a:cubicBezTo>
                      <a:cubicBezTo>
                        <a:pt x="11402" y="396"/>
                        <a:pt x="13216" y="1122"/>
                        <a:pt x="14577" y="2573"/>
                      </a:cubicBezTo>
                      <a:cubicBezTo>
                        <a:pt x="15937" y="4024"/>
                        <a:pt x="16663" y="5929"/>
                        <a:pt x="16663" y="8288"/>
                      </a:cubicBezTo>
                      <a:lnTo>
                        <a:pt x="3238" y="8288"/>
                      </a:lnTo>
                      <a:close/>
                      <a:moveTo>
                        <a:pt x="3238" y="7018"/>
                      </a:moveTo>
                      <a:lnTo>
                        <a:pt x="12218" y="7018"/>
                      </a:lnTo>
                      <a:cubicBezTo>
                        <a:pt x="12128" y="5748"/>
                        <a:pt x="12037" y="4931"/>
                        <a:pt x="11765" y="4387"/>
                      </a:cubicBezTo>
                      <a:cubicBezTo>
                        <a:pt x="11402" y="3571"/>
                        <a:pt x="10858" y="2936"/>
                        <a:pt x="10223" y="2482"/>
                      </a:cubicBezTo>
                      <a:cubicBezTo>
                        <a:pt x="9497" y="2029"/>
                        <a:pt x="8771" y="1848"/>
                        <a:pt x="8046" y="1848"/>
                      </a:cubicBezTo>
                      <a:cubicBezTo>
                        <a:pt x="6867" y="1848"/>
                        <a:pt x="5869" y="2301"/>
                        <a:pt x="4871" y="3208"/>
                      </a:cubicBezTo>
                      <a:cubicBezTo>
                        <a:pt x="3873" y="4115"/>
                        <a:pt x="3329" y="5385"/>
                        <a:pt x="3238" y="7018"/>
                      </a:cubicBez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58" name="Dowolny kształt: kształt 157">
                  <a:extLst>
                    <a:ext uri="{FF2B5EF4-FFF2-40B4-BE49-F238E27FC236}">
                      <a16:creationId xmlns:a16="http://schemas.microsoft.com/office/drawing/2014/main" id="{E50EBD7D-3234-3A71-E0E7-46C406A3E16E}"/>
                    </a:ext>
                  </a:extLst>
                </p:cNvPr>
                <p:cNvSpPr/>
                <p:nvPr/>
              </p:nvSpPr>
              <p:spPr>
                <a:xfrm>
                  <a:off x="4260466" y="1900034"/>
                  <a:ext cx="16326" cy="20499"/>
                </a:xfrm>
                <a:custGeom>
                  <a:avLst/>
                  <a:gdLst>
                    <a:gd name="connsiteX0" fmla="*/ 16587 w 16326"/>
                    <a:gd name="connsiteY0" fmla="*/ 12913 h 20499"/>
                    <a:gd name="connsiteX1" fmla="*/ 13503 w 16326"/>
                    <a:gd name="connsiteY1" fmla="*/ 18809 h 20499"/>
                    <a:gd name="connsiteX2" fmla="*/ 8424 w 16326"/>
                    <a:gd name="connsiteY2" fmla="*/ 20895 h 20499"/>
                    <a:gd name="connsiteX3" fmla="*/ 2709 w 16326"/>
                    <a:gd name="connsiteY3" fmla="*/ 18084 h 20499"/>
                    <a:gd name="connsiteX4" fmla="*/ 260 w 16326"/>
                    <a:gd name="connsiteY4" fmla="*/ 10646 h 20499"/>
                    <a:gd name="connsiteX5" fmla="*/ 2982 w 16326"/>
                    <a:gd name="connsiteY5" fmla="*/ 3208 h 20499"/>
                    <a:gd name="connsiteX6" fmla="*/ 9512 w 16326"/>
                    <a:gd name="connsiteY6" fmla="*/ 396 h 20499"/>
                    <a:gd name="connsiteX7" fmla="*/ 14229 w 16326"/>
                    <a:gd name="connsiteY7" fmla="*/ 1938 h 20499"/>
                    <a:gd name="connsiteX8" fmla="*/ 16043 w 16326"/>
                    <a:gd name="connsiteY8" fmla="*/ 5022 h 20499"/>
                    <a:gd name="connsiteX9" fmla="*/ 15499 w 16326"/>
                    <a:gd name="connsiteY9" fmla="*/ 6292 h 20499"/>
                    <a:gd name="connsiteX10" fmla="*/ 14048 w 16326"/>
                    <a:gd name="connsiteY10" fmla="*/ 6746 h 20499"/>
                    <a:gd name="connsiteX11" fmla="*/ 12143 w 16326"/>
                    <a:gd name="connsiteY11" fmla="*/ 5929 h 20499"/>
                    <a:gd name="connsiteX12" fmla="*/ 11689 w 16326"/>
                    <a:gd name="connsiteY12" fmla="*/ 4206 h 20499"/>
                    <a:gd name="connsiteX13" fmla="*/ 10873 w 16326"/>
                    <a:gd name="connsiteY13" fmla="*/ 2301 h 20499"/>
                    <a:gd name="connsiteX14" fmla="*/ 8787 w 16326"/>
                    <a:gd name="connsiteY14" fmla="*/ 1666 h 20499"/>
                    <a:gd name="connsiteX15" fmla="*/ 5340 w 16326"/>
                    <a:gd name="connsiteY15" fmla="*/ 3208 h 20499"/>
                    <a:gd name="connsiteX16" fmla="*/ 3617 w 16326"/>
                    <a:gd name="connsiteY16" fmla="*/ 8650 h 20499"/>
                    <a:gd name="connsiteX17" fmla="*/ 5340 w 16326"/>
                    <a:gd name="connsiteY17" fmla="*/ 14818 h 20499"/>
                    <a:gd name="connsiteX18" fmla="*/ 9966 w 16326"/>
                    <a:gd name="connsiteY18" fmla="*/ 17449 h 20499"/>
                    <a:gd name="connsiteX19" fmla="*/ 13685 w 16326"/>
                    <a:gd name="connsiteY19" fmla="*/ 15997 h 20499"/>
                    <a:gd name="connsiteX20" fmla="*/ 15952 w 16326"/>
                    <a:gd name="connsiteY20" fmla="*/ 12460 h 20499"/>
                    <a:gd name="connsiteX21" fmla="*/ 16587 w 16326"/>
                    <a:gd name="connsiteY21" fmla="*/ 12913 h 20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6326" h="20499">
                      <a:moveTo>
                        <a:pt x="16587" y="12913"/>
                      </a:moveTo>
                      <a:cubicBezTo>
                        <a:pt x="16043" y="15453"/>
                        <a:pt x="15045" y="17449"/>
                        <a:pt x="13503" y="18809"/>
                      </a:cubicBezTo>
                      <a:cubicBezTo>
                        <a:pt x="11961" y="20170"/>
                        <a:pt x="10329" y="20895"/>
                        <a:pt x="8424" y="20895"/>
                      </a:cubicBezTo>
                      <a:cubicBezTo>
                        <a:pt x="6247" y="20895"/>
                        <a:pt x="4342" y="19988"/>
                        <a:pt x="2709" y="18084"/>
                      </a:cubicBezTo>
                      <a:cubicBezTo>
                        <a:pt x="1077" y="16179"/>
                        <a:pt x="260" y="13730"/>
                        <a:pt x="260" y="10646"/>
                      </a:cubicBezTo>
                      <a:cubicBezTo>
                        <a:pt x="260" y="7562"/>
                        <a:pt x="1168" y="5113"/>
                        <a:pt x="2982" y="3208"/>
                      </a:cubicBezTo>
                      <a:cubicBezTo>
                        <a:pt x="4796" y="1303"/>
                        <a:pt x="6973" y="396"/>
                        <a:pt x="9512" y="396"/>
                      </a:cubicBezTo>
                      <a:cubicBezTo>
                        <a:pt x="11417" y="396"/>
                        <a:pt x="12959" y="940"/>
                        <a:pt x="14229" y="1938"/>
                      </a:cubicBezTo>
                      <a:cubicBezTo>
                        <a:pt x="15499" y="2936"/>
                        <a:pt x="16043" y="4024"/>
                        <a:pt x="16043" y="5022"/>
                      </a:cubicBezTo>
                      <a:cubicBezTo>
                        <a:pt x="16043" y="5566"/>
                        <a:pt x="15862" y="6020"/>
                        <a:pt x="15499" y="6292"/>
                      </a:cubicBezTo>
                      <a:cubicBezTo>
                        <a:pt x="15136" y="6655"/>
                        <a:pt x="14682" y="6746"/>
                        <a:pt x="14048" y="6746"/>
                      </a:cubicBezTo>
                      <a:cubicBezTo>
                        <a:pt x="13231" y="6746"/>
                        <a:pt x="12596" y="6473"/>
                        <a:pt x="12143" y="5929"/>
                      </a:cubicBezTo>
                      <a:cubicBezTo>
                        <a:pt x="11871" y="5657"/>
                        <a:pt x="11780" y="5113"/>
                        <a:pt x="11689" y="4206"/>
                      </a:cubicBezTo>
                      <a:cubicBezTo>
                        <a:pt x="11599" y="3389"/>
                        <a:pt x="11326" y="2755"/>
                        <a:pt x="10873" y="2301"/>
                      </a:cubicBezTo>
                      <a:cubicBezTo>
                        <a:pt x="10419" y="1847"/>
                        <a:pt x="9694" y="1666"/>
                        <a:pt x="8787" y="1666"/>
                      </a:cubicBezTo>
                      <a:cubicBezTo>
                        <a:pt x="7335" y="1666"/>
                        <a:pt x="6247" y="2210"/>
                        <a:pt x="5340" y="3208"/>
                      </a:cubicBezTo>
                      <a:cubicBezTo>
                        <a:pt x="4161" y="4569"/>
                        <a:pt x="3617" y="6383"/>
                        <a:pt x="3617" y="8650"/>
                      </a:cubicBezTo>
                      <a:cubicBezTo>
                        <a:pt x="3617" y="10918"/>
                        <a:pt x="4161" y="13004"/>
                        <a:pt x="5340" y="14818"/>
                      </a:cubicBezTo>
                      <a:cubicBezTo>
                        <a:pt x="6519" y="16542"/>
                        <a:pt x="8061" y="17449"/>
                        <a:pt x="9966" y="17449"/>
                      </a:cubicBezTo>
                      <a:cubicBezTo>
                        <a:pt x="11326" y="17449"/>
                        <a:pt x="12596" y="16995"/>
                        <a:pt x="13685" y="15997"/>
                      </a:cubicBezTo>
                      <a:cubicBezTo>
                        <a:pt x="14501" y="15362"/>
                        <a:pt x="15227" y="14183"/>
                        <a:pt x="15952" y="12460"/>
                      </a:cubicBezTo>
                      <a:lnTo>
                        <a:pt x="16587" y="12913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59" name="Dowolny kształt: kształt 158">
                  <a:extLst>
                    <a:ext uri="{FF2B5EF4-FFF2-40B4-BE49-F238E27FC236}">
                      <a16:creationId xmlns:a16="http://schemas.microsoft.com/office/drawing/2014/main" id="{E64FDC1C-20D5-FF2E-4C57-690CE8B2D377}"/>
                    </a:ext>
                  </a:extLst>
                </p:cNvPr>
                <p:cNvSpPr/>
                <p:nvPr/>
              </p:nvSpPr>
              <p:spPr>
                <a:xfrm>
                  <a:off x="4279514" y="1900034"/>
                  <a:ext cx="18775" cy="20499"/>
                </a:xfrm>
                <a:custGeom>
                  <a:avLst/>
                  <a:gdLst>
                    <a:gd name="connsiteX0" fmla="*/ 9710 w 18775"/>
                    <a:gd name="connsiteY0" fmla="*/ 396 h 20499"/>
                    <a:gd name="connsiteX1" fmla="*/ 16785 w 18775"/>
                    <a:gd name="connsiteY1" fmla="*/ 3752 h 20499"/>
                    <a:gd name="connsiteX2" fmla="*/ 19053 w 18775"/>
                    <a:gd name="connsiteY2" fmla="*/ 10283 h 20499"/>
                    <a:gd name="connsiteX3" fmla="*/ 17783 w 18775"/>
                    <a:gd name="connsiteY3" fmla="*/ 15544 h 20499"/>
                    <a:gd name="connsiteX4" fmla="*/ 14336 w 18775"/>
                    <a:gd name="connsiteY4" fmla="*/ 19535 h 20499"/>
                    <a:gd name="connsiteX5" fmla="*/ 9438 w 18775"/>
                    <a:gd name="connsiteY5" fmla="*/ 20895 h 20499"/>
                    <a:gd name="connsiteX6" fmla="*/ 2454 w 18775"/>
                    <a:gd name="connsiteY6" fmla="*/ 17449 h 20499"/>
                    <a:gd name="connsiteX7" fmla="*/ 277 w 18775"/>
                    <a:gd name="connsiteY7" fmla="*/ 10827 h 20499"/>
                    <a:gd name="connsiteX8" fmla="*/ 1547 w 18775"/>
                    <a:gd name="connsiteY8" fmla="*/ 5566 h 20499"/>
                    <a:gd name="connsiteX9" fmla="*/ 4993 w 18775"/>
                    <a:gd name="connsiteY9" fmla="*/ 1666 h 20499"/>
                    <a:gd name="connsiteX10" fmla="*/ 9710 w 18775"/>
                    <a:gd name="connsiteY10" fmla="*/ 396 h 20499"/>
                    <a:gd name="connsiteX11" fmla="*/ 9710 w 18775"/>
                    <a:gd name="connsiteY11" fmla="*/ 396 h 20499"/>
                    <a:gd name="connsiteX12" fmla="*/ 9075 w 18775"/>
                    <a:gd name="connsiteY12" fmla="*/ 1757 h 20499"/>
                    <a:gd name="connsiteX13" fmla="*/ 6807 w 18775"/>
                    <a:gd name="connsiteY13" fmla="*/ 2392 h 20499"/>
                    <a:gd name="connsiteX14" fmla="*/ 4993 w 18775"/>
                    <a:gd name="connsiteY14" fmla="*/ 4750 h 20499"/>
                    <a:gd name="connsiteX15" fmla="*/ 4268 w 18775"/>
                    <a:gd name="connsiteY15" fmla="*/ 9013 h 20499"/>
                    <a:gd name="connsiteX16" fmla="*/ 5900 w 18775"/>
                    <a:gd name="connsiteY16" fmla="*/ 16269 h 20499"/>
                    <a:gd name="connsiteX17" fmla="*/ 10345 w 18775"/>
                    <a:gd name="connsiteY17" fmla="*/ 19353 h 20499"/>
                    <a:gd name="connsiteX18" fmla="*/ 13701 w 18775"/>
                    <a:gd name="connsiteY18" fmla="*/ 17630 h 20499"/>
                    <a:gd name="connsiteX19" fmla="*/ 15062 w 18775"/>
                    <a:gd name="connsiteY19" fmla="*/ 11825 h 20499"/>
                    <a:gd name="connsiteX20" fmla="*/ 12885 w 18775"/>
                    <a:gd name="connsiteY20" fmla="*/ 3752 h 20499"/>
                    <a:gd name="connsiteX21" fmla="*/ 9075 w 18775"/>
                    <a:gd name="connsiteY21" fmla="*/ 1757 h 20499"/>
                    <a:gd name="connsiteX22" fmla="*/ 9075 w 18775"/>
                    <a:gd name="connsiteY22" fmla="*/ 1757 h 20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8775" h="20499">
                      <a:moveTo>
                        <a:pt x="9710" y="396"/>
                      </a:moveTo>
                      <a:cubicBezTo>
                        <a:pt x="12613" y="396"/>
                        <a:pt x="14971" y="1485"/>
                        <a:pt x="16785" y="3752"/>
                      </a:cubicBezTo>
                      <a:cubicBezTo>
                        <a:pt x="18327" y="5657"/>
                        <a:pt x="19053" y="7834"/>
                        <a:pt x="19053" y="10283"/>
                      </a:cubicBezTo>
                      <a:cubicBezTo>
                        <a:pt x="19053" y="12006"/>
                        <a:pt x="18599" y="13730"/>
                        <a:pt x="17783" y="15544"/>
                      </a:cubicBezTo>
                      <a:cubicBezTo>
                        <a:pt x="16966" y="17358"/>
                        <a:pt x="15787" y="18628"/>
                        <a:pt x="14336" y="19535"/>
                      </a:cubicBezTo>
                      <a:cubicBezTo>
                        <a:pt x="12885" y="20442"/>
                        <a:pt x="11252" y="20895"/>
                        <a:pt x="9438" y="20895"/>
                      </a:cubicBezTo>
                      <a:cubicBezTo>
                        <a:pt x="6535" y="20895"/>
                        <a:pt x="4177" y="19716"/>
                        <a:pt x="2454" y="17449"/>
                      </a:cubicBezTo>
                      <a:cubicBezTo>
                        <a:pt x="1002" y="15453"/>
                        <a:pt x="277" y="13276"/>
                        <a:pt x="277" y="10827"/>
                      </a:cubicBezTo>
                      <a:cubicBezTo>
                        <a:pt x="277" y="9013"/>
                        <a:pt x="730" y="7290"/>
                        <a:pt x="1547" y="5566"/>
                      </a:cubicBezTo>
                      <a:cubicBezTo>
                        <a:pt x="2454" y="3843"/>
                        <a:pt x="3633" y="2482"/>
                        <a:pt x="4993" y="1666"/>
                      </a:cubicBezTo>
                      <a:cubicBezTo>
                        <a:pt x="6626" y="850"/>
                        <a:pt x="8168" y="396"/>
                        <a:pt x="9710" y="396"/>
                      </a:cubicBezTo>
                      <a:lnTo>
                        <a:pt x="9710" y="396"/>
                      </a:lnTo>
                      <a:close/>
                      <a:moveTo>
                        <a:pt x="9075" y="1757"/>
                      </a:moveTo>
                      <a:cubicBezTo>
                        <a:pt x="8349" y="1757"/>
                        <a:pt x="7533" y="1938"/>
                        <a:pt x="6807" y="2392"/>
                      </a:cubicBezTo>
                      <a:cubicBezTo>
                        <a:pt x="6082" y="2845"/>
                        <a:pt x="5447" y="3571"/>
                        <a:pt x="4993" y="4750"/>
                      </a:cubicBezTo>
                      <a:cubicBezTo>
                        <a:pt x="4540" y="5838"/>
                        <a:pt x="4268" y="7290"/>
                        <a:pt x="4268" y="9013"/>
                      </a:cubicBezTo>
                      <a:cubicBezTo>
                        <a:pt x="4268" y="11825"/>
                        <a:pt x="4812" y="14274"/>
                        <a:pt x="5900" y="16269"/>
                      </a:cubicBezTo>
                      <a:cubicBezTo>
                        <a:pt x="6989" y="18356"/>
                        <a:pt x="8531" y="19353"/>
                        <a:pt x="10345" y="19353"/>
                      </a:cubicBezTo>
                      <a:cubicBezTo>
                        <a:pt x="11705" y="19353"/>
                        <a:pt x="12794" y="18809"/>
                        <a:pt x="13701" y="17630"/>
                      </a:cubicBezTo>
                      <a:cubicBezTo>
                        <a:pt x="14608" y="16451"/>
                        <a:pt x="15062" y="14546"/>
                        <a:pt x="15062" y="11825"/>
                      </a:cubicBezTo>
                      <a:cubicBezTo>
                        <a:pt x="15062" y="8378"/>
                        <a:pt x="14336" y="5657"/>
                        <a:pt x="12885" y="3752"/>
                      </a:cubicBezTo>
                      <a:cubicBezTo>
                        <a:pt x="11887" y="2392"/>
                        <a:pt x="10617" y="1757"/>
                        <a:pt x="9075" y="1757"/>
                      </a:cubicBezTo>
                      <a:lnTo>
                        <a:pt x="9075" y="1757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60" name="Dowolny kształt: kształt 159">
                  <a:extLst>
                    <a:ext uri="{FF2B5EF4-FFF2-40B4-BE49-F238E27FC236}">
                      <a16:creationId xmlns:a16="http://schemas.microsoft.com/office/drawing/2014/main" id="{D3089A0A-61CC-BFBB-08ED-8E2BB1EFABC5}"/>
                    </a:ext>
                  </a:extLst>
                </p:cNvPr>
                <p:cNvSpPr/>
                <p:nvPr/>
              </p:nvSpPr>
              <p:spPr>
                <a:xfrm>
                  <a:off x="4300013" y="1900034"/>
                  <a:ext cx="21224" cy="19955"/>
                </a:xfrm>
                <a:custGeom>
                  <a:avLst/>
                  <a:gdLst>
                    <a:gd name="connsiteX0" fmla="*/ 7097 w 21224"/>
                    <a:gd name="connsiteY0" fmla="*/ 4478 h 19955"/>
                    <a:gd name="connsiteX1" fmla="*/ 13628 w 21224"/>
                    <a:gd name="connsiteY1" fmla="*/ 396 h 19955"/>
                    <a:gd name="connsiteX2" fmla="*/ 16349 w 21224"/>
                    <a:gd name="connsiteY2" fmla="*/ 1212 h 19955"/>
                    <a:gd name="connsiteX3" fmla="*/ 18163 w 21224"/>
                    <a:gd name="connsiteY3" fmla="*/ 3843 h 19955"/>
                    <a:gd name="connsiteX4" fmla="*/ 18616 w 21224"/>
                    <a:gd name="connsiteY4" fmla="*/ 7743 h 19955"/>
                    <a:gd name="connsiteX5" fmla="*/ 18616 w 21224"/>
                    <a:gd name="connsiteY5" fmla="*/ 15997 h 19955"/>
                    <a:gd name="connsiteX6" fmla="*/ 18889 w 21224"/>
                    <a:gd name="connsiteY6" fmla="*/ 18446 h 19955"/>
                    <a:gd name="connsiteX7" fmla="*/ 19614 w 21224"/>
                    <a:gd name="connsiteY7" fmla="*/ 19263 h 19955"/>
                    <a:gd name="connsiteX8" fmla="*/ 21519 w 21224"/>
                    <a:gd name="connsiteY8" fmla="*/ 19535 h 19955"/>
                    <a:gd name="connsiteX9" fmla="*/ 21519 w 21224"/>
                    <a:gd name="connsiteY9" fmla="*/ 20260 h 19955"/>
                    <a:gd name="connsiteX10" fmla="*/ 11904 w 21224"/>
                    <a:gd name="connsiteY10" fmla="*/ 20260 h 19955"/>
                    <a:gd name="connsiteX11" fmla="*/ 11904 w 21224"/>
                    <a:gd name="connsiteY11" fmla="*/ 19535 h 19955"/>
                    <a:gd name="connsiteX12" fmla="*/ 12267 w 21224"/>
                    <a:gd name="connsiteY12" fmla="*/ 19535 h 19955"/>
                    <a:gd name="connsiteX13" fmla="*/ 14172 w 21224"/>
                    <a:gd name="connsiteY13" fmla="*/ 19172 h 19955"/>
                    <a:gd name="connsiteX14" fmla="*/ 14898 w 21224"/>
                    <a:gd name="connsiteY14" fmla="*/ 17902 h 19955"/>
                    <a:gd name="connsiteX15" fmla="*/ 14988 w 21224"/>
                    <a:gd name="connsiteY15" fmla="*/ 15906 h 19955"/>
                    <a:gd name="connsiteX16" fmla="*/ 14988 w 21224"/>
                    <a:gd name="connsiteY16" fmla="*/ 8015 h 19955"/>
                    <a:gd name="connsiteX17" fmla="*/ 14263 w 21224"/>
                    <a:gd name="connsiteY17" fmla="*/ 4206 h 19955"/>
                    <a:gd name="connsiteX18" fmla="*/ 11995 w 21224"/>
                    <a:gd name="connsiteY18" fmla="*/ 3026 h 19955"/>
                    <a:gd name="connsiteX19" fmla="*/ 7006 w 21224"/>
                    <a:gd name="connsiteY19" fmla="*/ 5748 h 19955"/>
                    <a:gd name="connsiteX20" fmla="*/ 7006 w 21224"/>
                    <a:gd name="connsiteY20" fmla="*/ 15997 h 19955"/>
                    <a:gd name="connsiteX21" fmla="*/ 7278 w 21224"/>
                    <a:gd name="connsiteY21" fmla="*/ 18446 h 19955"/>
                    <a:gd name="connsiteX22" fmla="*/ 8095 w 21224"/>
                    <a:gd name="connsiteY22" fmla="*/ 19353 h 19955"/>
                    <a:gd name="connsiteX23" fmla="*/ 10181 w 21224"/>
                    <a:gd name="connsiteY23" fmla="*/ 19625 h 19955"/>
                    <a:gd name="connsiteX24" fmla="*/ 10181 w 21224"/>
                    <a:gd name="connsiteY24" fmla="*/ 20351 h 19955"/>
                    <a:gd name="connsiteX25" fmla="*/ 566 w 21224"/>
                    <a:gd name="connsiteY25" fmla="*/ 20351 h 19955"/>
                    <a:gd name="connsiteX26" fmla="*/ 566 w 21224"/>
                    <a:gd name="connsiteY26" fmla="*/ 19625 h 19955"/>
                    <a:gd name="connsiteX27" fmla="*/ 1020 w 21224"/>
                    <a:gd name="connsiteY27" fmla="*/ 19625 h 19955"/>
                    <a:gd name="connsiteX28" fmla="*/ 3015 w 21224"/>
                    <a:gd name="connsiteY28" fmla="*/ 18900 h 19955"/>
                    <a:gd name="connsiteX29" fmla="*/ 3559 w 21224"/>
                    <a:gd name="connsiteY29" fmla="*/ 15997 h 19955"/>
                    <a:gd name="connsiteX30" fmla="*/ 3559 w 21224"/>
                    <a:gd name="connsiteY30" fmla="*/ 8831 h 19955"/>
                    <a:gd name="connsiteX31" fmla="*/ 3378 w 21224"/>
                    <a:gd name="connsiteY31" fmla="*/ 4568 h 19955"/>
                    <a:gd name="connsiteX32" fmla="*/ 2925 w 21224"/>
                    <a:gd name="connsiteY32" fmla="*/ 3571 h 19955"/>
                    <a:gd name="connsiteX33" fmla="*/ 2018 w 21224"/>
                    <a:gd name="connsiteY33" fmla="*/ 3299 h 19955"/>
                    <a:gd name="connsiteX34" fmla="*/ 566 w 21224"/>
                    <a:gd name="connsiteY34" fmla="*/ 3571 h 19955"/>
                    <a:gd name="connsiteX35" fmla="*/ 294 w 21224"/>
                    <a:gd name="connsiteY35" fmla="*/ 2845 h 19955"/>
                    <a:gd name="connsiteX36" fmla="*/ 6099 w 21224"/>
                    <a:gd name="connsiteY36" fmla="*/ 487 h 19955"/>
                    <a:gd name="connsiteX37" fmla="*/ 7006 w 21224"/>
                    <a:gd name="connsiteY37" fmla="*/ 487 h 19955"/>
                    <a:gd name="connsiteX38" fmla="*/ 7006 w 21224"/>
                    <a:gd name="connsiteY38" fmla="*/ 4478 h 19955"/>
                    <a:gd name="connsiteX39" fmla="*/ 7097 w 21224"/>
                    <a:gd name="connsiteY39" fmla="*/ 4478 h 19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21224" h="19955">
                      <a:moveTo>
                        <a:pt x="7097" y="4478"/>
                      </a:moveTo>
                      <a:cubicBezTo>
                        <a:pt x="9365" y="1757"/>
                        <a:pt x="11541" y="396"/>
                        <a:pt x="13628" y="396"/>
                      </a:cubicBezTo>
                      <a:cubicBezTo>
                        <a:pt x="14716" y="396"/>
                        <a:pt x="15623" y="668"/>
                        <a:pt x="16349" y="1212"/>
                      </a:cubicBezTo>
                      <a:cubicBezTo>
                        <a:pt x="17074" y="1757"/>
                        <a:pt x="17709" y="2573"/>
                        <a:pt x="18163" y="3843"/>
                      </a:cubicBezTo>
                      <a:cubicBezTo>
                        <a:pt x="18435" y="4659"/>
                        <a:pt x="18616" y="6020"/>
                        <a:pt x="18616" y="7743"/>
                      </a:cubicBezTo>
                      <a:lnTo>
                        <a:pt x="18616" y="15997"/>
                      </a:lnTo>
                      <a:cubicBezTo>
                        <a:pt x="18616" y="17267"/>
                        <a:pt x="18707" y="18083"/>
                        <a:pt x="18889" y="18446"/>
                      </a:cubicBezTo>
                      <a:cubicBezTo>
                        <a:pt x="19070" y="18809"/>
                        <a:pt x="19251" y="19081"/>
                        <a:pt x="19614" y="19263"/>
                      </a:cubicBezTo>
                      <a:cubicBezTo>
                        <a:pt x="19977" y="19444"/>
                        <a:pt x="20612" y="19535"/>
                        <a:pt x="21519" y="19535"/>
                      </a:cubicBezTo>
                      <a:lnTo>
                        <a:pt x="21519" y="20260"/>
                      </a:lnTo>
                      <a:lnTo>
                        <a:pt x="11904" y="20260"/>
                      </a:lnTo>
                      <a:lnTo>
                        <a:pt x="11904" y="19535"/>
                      </a:lnTo>
                      <a:lnTo>
                        <a:pt x="12267" y="19535"/>
                      </a:lnTo>
                      <a:cubicBezTo>
                        <a:pt x="13174" y="19535"/>
                        <a:pt x="13809" y="19444"/>
                        <a:pt x="14172" y="19172"/>
                      </a:cubicBezTo>
                      <a:cubicBezTo>
                        <a:pt x="14535" y="18900"/>
                        <a:pt x="14807" y="18446"/>
                        <a:pt x="14898" y="17902"/>
                      </a:cubicBezTo>
                      <a:cubicBezTo>
                        <a:pt x="14988" y="17721"/>
                        <a:pt x="14988" y="16995"/>
                        <a:pt x="14988" y="15906"/>
                      </a:cubicBezTo>
                      <a:lnTo>
                        <a:pt x="14988" y="8015"/>
                      </a:lnTo>
                      <a:cubicBezTo>
                        <a:pt x="14988" y="6292"/>
                        <a:pt x="14716" y="5022"/>
                        <a:pt x="14263" y="4206"/>
                      </a:cubicBezTo>
                      <a:cubicBezTo>
                        <a:pt x="13809" y="3389"/>
                        <a:pt x="13083" y="3026"/>
                        <a:pt x="11995" y="3026"/>
                      </a:cubicBezTo>
                      <a:cubicBezTo>
                        <a:pt x="10362" y="3026"/>
                        <a:pt x="8639" y="3933"/>
                        <a:pt x="7006" y="5748"/>
                      </a:cubicBezTo>
                      <a:lnTo>
                        <a:pt x="7006" y="15997"/>
                      </a:lnTo>
                      <a:cubicBezTo>
                        <a:pt x="7006" y="17267"/>
                        <a:pt x="7097" y="18083"/>
                        <a:pt x="7278" y="18446"/>
                      </a:cubicBezTo>
                      <a:cubicBezTo>
                        <a:pt x="7460" y="18900"/>
                        <a:pt x="7732" y="19172"/>
                        <a:pt x="8095" y="19353"/>
                      </a:cubicBezTo>
                      <a:cubicBezTo>
                        <a:pt x="8458" y="19535"/>
                        <a:pt x="9183" y="19625"/>
                        <a:pt x="10181" y="19625"/>
                      </a:cubicBezTo>
                      <a:lnTo>
                        <a:pt x="10181" y="20351"/>
                      </a:lnTo>
                      <a:lnTo>
                        <a:pt x="566" y="20351"/>
                      </a:lnTo>
                      <a:lnTo>
                        <a:pt x="566" y="19625"/>
                      </a:lnTo>
                      <a:lnTo>
                        <a:pt x="1020" y="19625"/>
                      </a:lnTo>
                      <a:cubicBezTo>
                        <a:pt x="2018" y="19625"/>
                        <a:pt x="2652" y="19353"/>
                        <a:pt x="3015" y="18900"/>
                      </a:cubicBezTo>
                      <a:cubicBezTo>
                        <a:pt x="3378" y="18355"/>
                        <a:pt x="3559" y="17448"/>
                        <a:pt x="3559" y="15997"/>
                      </a:cubicBezTo>
                      <a:lnTo>
                        <a:pt x="3559" y="8831"/>
                      </a:lnTo>
                      <a:cubicBezTo>
                        <a:pt x="3559" y="6473"/>
                        <a:pt x="3469" y="5113"/>
                        <a:pt x="3378" y="4568"/>
                      </a:cubicBezTo>
                      <a:cubicBezTo>
                        <a:pt x="3287" y="4024"/>
                        <a:pt x="3106" y="3752"/>
                        <a:pt x="2925" y="3571"/>
                      </a:cubicBezTo>
                      <a:cubicBezTo>
                        <a:pt x="2743" y="3389"/>
                        <a:pt x="2380" y="3299"/>
                        <a:pt x="2018" y="3299"/>
                      </a:cubicBezTo>
                      <a:cubicBezTo>
                        <a:pt x="1655" y="3299"/>
                        <a:pt x="1110" y="3389"/>
                        <a:pt x="566" y="3571"/>
                      </a:cubicBezTo>
                      <a:lnTo>
                        <a:pt x="294" y="2845"/>
                      </a:lnTo>
                      <a:lnTo>
                        <a:pt x="6099" y="487"/>
                      </a:lnTo>
                      <a:lnTo>
                        <a:pt x="7006" y="487"/>
                      </a:lnTo>
                      <a:lnTo>
                        <a:pt x="7006" y="4478"/>
                      </a:lnTo>
                      <a:lnTo>
                        <a:pt x="7097" y="4478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61" name="Dowolny kształt: kształt 160">
                  <a:extLst>
                    <a:ext uri="{FF2B5EF4-FFF2-40B4-BE49-F238E27FC236}">
                      <a16:creationId xmlns:a16="http://schemas.microsoft.com/office/drawing/2014/main" id="{A643E122-B286-DD5E-E120-76AD2B59FA2E}"/>
                    </a:ext>
                  </a:extLst>
                </p:cNvPr>
                <p:cNvSpPr/>
                <p:nvPr/>
              </p:nvSpPr>
              <p:spPr>
                <a:xfrm>
                  <a:off x="4323506" y="1900034"/>
                  <a:ext cx="13152" cy="20589"/>
                </a:xfrm>
                <a:custGeom>
                  <a:avLst/>
                  <a:gdLst>
                    <a:gd name="connsiteX0" fmla="*/ 12101 w 13152"/>
                    <a:gd name="connsiteY0" fmla="*/ 396 h 20589"/>
                    <a:gd name="connsiteX1" fmla="*/ 12101 w 13152"/>
                    <a:gd name="connsiteY1" fmla="*/ 7018 h 20589"/>
                    <a:gd name="connsiteX2" fmla="*/ 11376 w 13152"/>
                    <a:gd name="connsiteY2" fmla="*/ 7018 h 20589"/>
                    <a:gd name="connsiteX3" fmla="*/ 9289 w 13152"/>
                    <a:gd name="connsiteY3" fmla="*/ 2755 h 20589"/>
                    <a:gd name="connsiteX4" fmla="*/ 6115 w 13152"/>
                    <a:gd name="connsiteY4" fmla="*/ 1666 h 20589"/>
                    <a:gd name="connsiteX5" fmla="*/ 3756 w 13152"/>
                    <a:gd name="connsiteY5" fmla="*/ 2482 h 20589"/>
                    <a:gd name="connsiteX6" fmla="*/ 2849 w 13152"/>
                    <a:gd name="connsiteY6" fmla="*/ 4206 h 20589"/>
                    <a:gd name="connsiteX7" fmla="*/ 3484 w 13152"/>
                    <a:gd name="connsiteY7" fmla="*/ 6201 h 20589"/>
                    <a:gd name="connsiteX8" fmla="*/ 6115 w 13152"/>
                    <a:gd name="connsiteY8" fmla="*/ 8015 h 20589"/>
                    <a:gd name="connsiteX9" fmla="*/ 9199 w 13152"/>
                    <a:gd name="connsiteY9" fmla="*/ 9557 h 20589"/>
                    <a:gd name="connsiteX10" fmla="*/ 13462 w 13152"/>
                    <a:gd name="connsiteY10" fmla="*/ 15090 h 20589"/>
                    <a:gd name="connsiteX11" fmla="*/ 11466 w 13152"/>
                    <a:gd name="connsiteY11" fmla="*/ 19353 h 20589"/>
                    <a:gd name="connsiteX12" fmla="*/ 7022 w 13152"/>
                    <a:gd name="connsiteY12" fmla="*/ 20986 h 20589"/>
                    <a:gd name="connsiteX13" fmla="*/ 2940 w 13152"/>
                    <a:gd name="connsiteY13" fmla="*/ 20351 h 20589"/>
                    <a:gd name="connsiteX14" fmla="*/ 1761 w 13152"/>
                    <a:gd name="connsiteY14" fmla="*/ 20170 h 20589"/>
                    <a:gd name="connsiteX15" fmla="*/ 1035 w 13152"/>
                    <a:gd name="connsiteY15" fmla="*/ 20714 h 20589"/>
                    <a:gd name="connsiteX16" fmla="*/ 310 w 13152"/>
                    <a:gd name="connsiteY16" fmla="*/ 20714 h 20589"/>
                    <a:gd name="connsiteX17" fmla="*/ 310 w 13152"/>
                    <a:gd name="connsiteY17" fmla="*/ 13820 h 20589"/>
                    <a:gd name="connsiteX18" fmla="*/ 1035 w 13152"/>
                    <a:gd name="connsiteY18" fmla="*/ 13820 h 20589"/>
                    <a:gd name="connsiteX19" fmla="*/ 3303 w 13152"/>
                    <a:gd name="connsiteY19" fmla="*/ 18265 h 20589"/>
                    <a:gd name="connsiteX20" fmla="*/ 7022 w 13152"/>
                    <a:gd name="connsiteY20" fmla="*/ 19807 h 20589"/>
                    <a:gd name="connsiteX21" fmla="*/ 9380 w 13152"/>
                    <a:gd name="connsiteY21" fmla="*/ 18991 h 20589"/>
                    <a:gd name="connsiteX22" fmla="*/ 10287 w 13152"/>
                    <a:gd name="connsiteY22" fmla="*/ 16904 h 20589"/>
                    <a:gd name="connsiteX23" fmla="*/ 9289 w 13152"/>
                    <a:gd name="connsiteY23" fmla="*/ 14455 h 20589"/>
                    <a:gd name="connsiteX24" fmla="*/ 5208 w 13152"/>
                    <a:gd name="connsiteY24" fmla="*/ 11916 h 20589"/>
                    <a:gd name="connsiteX25" fmla="*/ 1217 w 13152"/>
                    <a:gd name="connsiteY25" fmla="*/ 9195 h 20589"/>
                    <a:gd name="connsiteX26" fmla="*/ 310 w 13152"/>
                    <a:gd name="connsiteY26" fmla="*/ 6111 h 20589"/>
                    <a:gd name="connsiteX27" fmla="*/ 1942 w 13152"/>
                    <a:gd name="connsiteY27" fmla="*/ 2120 h 20589"/>
                    <a:gd name="connsiteX28" fmla="*/ 6206 w 13152"/>
                    <a:gd name="connsiteY28" fmla="*/ 487 h 20589"/>
                    <a:gd name="connsiteX29" fmla="*/ 9017 w 13152"/>
                    <a:gd name="connsiteY29" fmla="*/ 940 h 20589"/>
                    <a:gd name="connsiteX30" fmla="*/ 10469 w 13152"/>
                    <a:gd name="connsiteY30" fmla="*/ 1213 h 20589"/>
                    <a:gd name="connsiteX31" fmla="*/ 11013 w 13152"/>
                    <a:gd name="connsiteY31" fmla="*/ 1031 h 20589"/>
                    <a:gd name="connsiteX32" fmla="*/ 11466 w 13152"/>
                    <a:gd name="connsiteY32" fmla="*/ 396 h 20589"/>
                    <a:gd name="connsiteX33" fmla="*/ 12101 w 13152"/>
                    <a:gd name="connsiteY33" fmla="*/ 396 h 20589"/>
                    <a:gd name="connsiteX34" fmla="*/ 12101 w 13152"/>
                    <a:gd name="connsiteY34" fmla="*/ 396 h 20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152" h="20589">
                      <a:moveTo>
                        <a:pt x="12101" y="396"/>
                      </a:moveTo>
                      <a:lnTo>
                        <a:pt x="12101" y="7018"/>
                      </a:lnTo>
                      <a:lnTo>
                        <a:pt x="11376" y="7018"/>
                      </a:lnTo>
                      <a:cubicBezTo>
                        <a:pt x="10831" y="4931"/>
                        <a:pt x="10106" y="3571"/>
                        <a:pt x="9289" y="2755"/>
                      </a:cubicBezTo>
                      <a:cubicBezTo>
                        <a:pt x="8473" y="2029"/>
                        <a:pt x="7385" y="1666"/>
                        <a:pt x="6115" y="1666"/>
                      </a:cubicBezTo>
                      <a:cubicBezTo>
                        <a:pt x="5117" y="1666"/>
                        <a:pt x="4301" y="1938"/>
                        <a:pt x="3756" y="2482"/>
                      </a:cubicBezTo>
                      <a:cubicBezTo>
                        <a:pt x="3122" y="3027"/>
                        <a:pt x="2849" y="3571"/>
                        <a:pt x="2849" y="4206"/>
                      </a:cubicBezTo>
                      <a:cubicBezTo>
                        <a:pt x="2849" y="5022"/>
                        <a:pt x="3031" y="5657"/>
                        <a:pt x="3484" y="6201"/>
                      </a:cubicBezTo>
                      <a:cubicBezTo>
                        <a:pt x="3938" y="6746"/>
                        <a:pt x="4845" y="7380"/>
                        <a:pt x="6115" y="8015"/>
                      </a:cubicBezTo>
                      <a:lnTo>
                        <a:pt x="9199" y="9557"/>
                      </a:lnTo>
                      <a:cubicBezTo>
                        <a:pt x="12101" y="10918"/>
                        <a:pt x="13462" y="12823"/>
                        <a:pt x="13462" y="15090"/>
                      </a:cubicBezTo>
                      <a:cubicBezTo>
                        <a:pt x="13462" y="16814"/>
                        <a:pt x="12827" y="18265"/>
                        <a:pt x="11466" y="19353"/>
                      </a:cubicBezTo>
                      <a:cubicBezTo>
                        <a:pt x="10106" y="20442"/>
                        <a:pt x="8655" y="20986"/>
                        <a:pt x="7022" y="20986"/>
                      </a:cubicBezTo>
                      <a:cubicBezTo>
                        <a:pt x="5843" y="20986"/>
                        <a:pt x="4482" y="20805"/>
                        <a:pt x="2940" y="20351"/>
                      </a:cubicBezTo>
                      <a:cubicBezTo>
                        <a:pt x="2487" y="20170"/>
                        <a:pt x="2124" y="20170"/>
                        <a:pt x="1761" y="20170"/>
                      </a:cubicBezTo>
                      <a:cubicBezTo>
                        <a:pt x="1398" y="20170"/>
                        <a:pt x="1217" y="20351"/>
                        <a:pt x="1035" y="20714"/>
                      </a:cubicBezTo>
                      <a:lnTo>
                        <a:pt x="310" y="20714"/>
                      </a:lnTo>
                      <a:lnTo>
                        <a:pt x="310" y="13820"/>
                      </a:lnTo>
                      <a:lnTo>
                        <a:pt x="1035" y="13820"/>
                      </a:lnTo>
                      <a:cubicBezTo>
                        <a:pt x="1398" y="15816"/>
                        <a:pt x="2214" y="17267"/>
                        <a:pt x="3303" y="18265"/>
                      </a:cubicBezTo>
                      <a:cubicBezTo>
                        <a:pt x="4391" y="19263"/>
                        <a:pt x="5661" y="19807"/>
                        <a:pt x="7022" y="19807"/>
                      </a:cubicBezTo>
                      <a:cubicBezTo>
                        <a:pt x="8020" y="19807"/>
                        <a:pt x="8745" y="19535"/>
                        <a:pt x="9380" y="18991"/>
                      </a:cubicBezTo>
                      <a:cubicBezTo>
                        <a:pt x="10015" y="18446"/>
                        <a:pt x="10287" y="17721"/>
                        <a:pt x="10287" y="16904"/>
                      </a:cubicBezTo>
                      <a:cubicBezTo>
                        <a:pt x="10287" y="15907"/>
                        <a:pt x="9924" y="15090"/>
                        <a:pt x="9289" y="14455"/>
                      </a:cubicBezTo>
                      <a:cubicBezTo>
                        <a:pt x="8655" y="13820"/>
                        <a:pt x="7294" y="12913"/>
                        <a:pt x="5208" y="11916"/>
                      </a:cubicBezTo>
                      <a:cubicBezTo>
                        <a:pt x="3122" y="10918"/>
                        <a:pt x="1852" y="10011"/>
                        <a:pt x="1217" y="9195"/>
                      </a:cubicBezTo>
                      <a:cubicBezTo>
                        <a:pt x="582" y="8378"/>
                        <a:pt x="310" y="7380"/>
                        <a:pt x="310" y="6111"/>
                      </a:cubicBezTo>
                      <a:cubicBezTo>
                        <a:pt x="310" y="4478"/>
                        <a:pt x="854" y="3208"/>
                        <a:pt x="1942" y="2120"/>
                      </a:cubicBezTo>
                      <a:cubicBezTo>
                        <a:pt x="3031" y="1031"/>
                        <a:pt x="4482" y="487"/>
                        <a:pt x="6206" y="487"/>
                      </a:cubicBezTo>
                      <a:cubicBezTo>
                        <a:pt x="6931" y="487"/>
                        <a:pt x="7929" y="668"/>
                        <a:pt x="9017" y="940"/>
                      </a:cubicBezTo>
                      <a:cubicBezTo>
                        <a:pt x="9743" y="1122"/>
                        <a:pt x="10196" y="1213"/>
                        <a:pt x="10469" y="1213"/>
                      </a:cubicBezTo>
                      <a:cubicBezTo>
                        <a:pt x="10650" y="1213"/>
                        <a:pt x="10831" y="1122"/>
                        <a:pt x="11013" y="1031"/>
                      </a:cubicBezTo>
                      <a:cubicBezTo>
                        <a:pt x="11194" y="940"/>
                        <a:pt x="11285" y="759"/>
                        <a:pt x="11466" y="396"/>
                      </a:cubicBezTo>
                      <a:lnTo>
                        <a:pt x="12101" y="396"/>
                      </a:lnTo>
                      <a:lnTo>
                        <a:pt x="12101" y="396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62" name="Dowolny kształt: kształt 161">
                  <a:extLst>
                    <a:ext uri="{FF2B5EF4-FFF2-40B4-BE49-F238E27FC236}">
                      <a16:creationId xmlns:a16="http://schemas.microsoft.com/office/drawing/2014/main" id="{3CC2B132-ACDF-CF7D-DD90-BCDBA6D74088}"/>
                    </a:ext>
                  </a:extLst>
                </p:cNvPr>
                <p:cNvSpPr/>
                <p:nvPr/>
              </p:nvSpPr>
              <p:spPr>
                <a:xfrm>
                  <a:off x="4338653" y="1894048"/>
                  <a:ext cx="11700" cy="26032"/>
                </a:xfrm>
                <a:custGeom>
                  <a:avLst/>
                  <a:gdLst>
                    <a:gd name="connsiteX0" fmla="*/ 6943 w 11700"/>
                    <a:gd name="connsiteY0" fmla="*/ 575 h 26032"/>
                    <a:gd name="connsiteX1" fmla="*/ 6943 w 11700"/>
                    <a:gd name="connsiteY1" fmla="*/ 6924 h 26032"/>
                    <a:gd name="connsiteX2" fmla="*/ 11478 w 11700"/>
                    <a:gd name="connsiteY2" fmla="*/ 6924 h 26032"/>
                    <a:gd name="connsiteX3" fmla="*/ 11478 w 11700"/>
                    <a:gd name="connsiteY3" fmla="*/ 8376 h 26032"/>
                    <a:gd name="connsiteX4" fmla="*/ 6943 w 11700"/>
                    <a:gd name="connsiteY4" fmla="*/ 8376 h 26032"/>
                    <a:gd name="connsiteX5" fmla="*/ 6943 w 11700"/>
                    <a:gd name="connsiteY5" fmla="*/ 20893 h 26032"/>
                    <a:gd name="connsiteX6" fmla="*/ 7487 w 11700"/>
                    <a:gd name="connsiteY6" fmla="*/ 23433 h 26032"/>
                    <a:gd name="connsiteX7" fmla="*/ 8847 w 11700"/>
                    <a:gd name="connsiteY7" fmla="*/ 24068 h 26032"/>
                    <a:gd name="connsiteX8" fmla="*/ 10208 w 11700"/>
                    <a:gd name="connsiteY8" fmla="*/ 23614 h 26032"/>
                    <a:gd name="connsiteX9" fmla="*/ 11206 w 11700"/>
                    <a:gd name="connsiteY9" fmla="*/ 22344 h 26032"/>
                    <a:gd name="connsiteX10" fmla="*/ 12022 w 11700"/>
                    <a:gd name="connsiteY10" fmla="*/ 22344 h 26032"/>
                    <a:gd name="connsiteX11" fmla="*/ 9936 w 11700"/>
                    <a:gd name="connsiteY11" fmla="*/ 25428 h 26032"/>
                    <a:gd name="connsiteX12" fmla="*/ 7124 w 11700"/>
                    <a:gd name="connsiteY12" fmla="*/ 26426 h 26032"/>
                    <a:gd name="connsiteX13" fmla="*/ 5219 w 11700"/>
                    <a:gd name="connsiteY13" fmla="*/ 25882 h 26032"/>
                    <a:gd name="connsiteX14" fmla="*/ 3859 w 11700"/>
                    <a:gd name="connsiteY14" fmla="*/ 24340 h 26032"/>
                    <a:gd name="connsiteX15" fmla="*/ 3405 w 11700"/>
                    <a:gd name="connsiteY15" fmla="*/ 21256 h 26032"/>
                    <a:gd name="connsiteX16" fmla="*/ 3405 w 11700"/>
                    <a:gd name="connsiteY16" fmla="*/ 8194 h 26032"/>
                    <a:gd name="connsiteX17" fmla="*/ 321 w 11700"/>
                    <a:gd name="connsiteY17" fmla="*/ 8194 h 26032"/>
                    <a:gd name="connsiteX18" fmla="*/ 321 w 11700"/>
                    <a:gd name="connsiteY18" fmla="*/ 7469 h 26032"/>
                    <a:gd name="connsiteX19" fmla="*/ 2680 w 11700"/>
                    <a:gd name="connsiteY19" fmla="*/ 5927 h 26032"/>
                    <a:gd name="connsiteX20" fmla="*/ 4856 w 11700"/>
                    <a:gd name="connsiteY20" fmla="*/ 3296 h 26032"/>
                    <a:gd name="connsiteX21" fmla="*/ 6217 w 11700"/>
                    <a:gd name="connsiteY21" fmla="*/ 394 h 26032"/>
                    <a:gd name="connsiteX22" fmla="*/ 6943 w 11700"/>
                    <a:gd name="connsiteY22" fmla="*/ 575 h 26032"/>
                    <a:gd name="connsiteX23" fmla="*/ 6943 w 11700"/>
                    <a:gd name="connsiteY23" fmla="*/ 575 h 26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1700" h="26032">
                      <a:moveTo>
                        <a:pt x="6943" y="575"/>
                      </a:moveTo>
                      <a:lnTo>
                        <a:pt x="6943" y="6924"/>
                      </a:lnTo>
                      <a:lnTo>
                        <a:pt x="11478" y="6924"/>
                      </a:lnTo>
                      <a:lnTo>
                        <a:pt x="11478" y="8376"/>
                      </a:lnTo>
                      <a:lnTo>
                        <a:pt x="6943" y="8376"/>
                      </a:lnTo>
                      <a:lnTo>
                        <a:pt x="6943" y="20893"/>
                      </a:lnTo>
                      <a:cubicBezTo>
                        <a:pt x="6943" y="22163"/>
                        <a:pt x="7124" y="22979"/>
                        <a:pt x="7487" y="23433"/>
                      </a:cubicBezTo>
                      <a:cubicBezTo>
                        <a:pt x="7850" y="23886"/>
                        <a:pt x="8303" y="24068"/>
                        <a:pt x="8847" y="24068"/>
                      </a:cubicBezTo>
                      <a:cubicBezTo>
                        <a:pt x="9301" y="24068"/>
                        <a:pt x="9755" y="23886"/>
                        <a:pt x="10208" y="23614"/>
                      </a:cubicBezTo>
                      <a:cubicBezTo>
                        <a:pt x="10662" y="23342"/>
                        <a:pt x="11024" y="22888"/>
                        <a:pt x="11206" y="22344"/>
                      </a:cubicBezTo>
                      <a:lnTo>
                        <a:pt x="12022" y="22344"/>
                      </a:lnTo>
                      <a:cubicBezTo>
                        <a:pt x="11569" y="23705"/>
                        <a:pt x="10843" y="24793"/>
                        <a:pt x="9936" y="25428"/>
                      </a:cubicBezTo>
                      <a:cubicBezTo>
                        <a:pt x="9029" y="26154"/>
                        <a:pt x="8122" y="26426"/>
                        <a:pt x="7124" y="26426"/>
                      </a:cubicBezTo>
                      <a:cubicBezTo>
                        <a:pt x="6489" y="26426"/>
                        <a:pt x="5854" y="26244"/>
                        <a:pt x="5219" y="25882"/>
                      </a:cubicBezTo>
                      <a:cubicBezTo>
                        <a:pt x="4584" y="25519"/>
                        <a:pt x="4131" y="24975"/>
                        <a:pt x="3859" y="24340"/>
                      </a:cubicBezTo>
                      <a:cubicBezTo>
                        <a:pt x="3587" y="23705"/>
                        <a:pt x="3405" y="22616"/>
                        <a:pt x="3405" y="21256"/>
                      </a:cubicBezTo>
                      <a:lnTo>
                        <a:pt x="3405" y="8194"/>
                      </a:lnTo>
                      <a:lnTo>
                        <a:pt x="321" y="8194"/>
                      </a:lnTo>
                      <a:lnTo>
                        <a:pt x="321" y="7469"/>
                      </a:lnTo>
                      <a:cubicBezTo>
                        <a:pt x="1138" y="7196"/>
                        <a:pt x="1863" y="6652"/>
                        <a:pt x="2680" y="5927"/>
                      </a:cubicBezTo>
                      <a:cubicBezTo>
                        <a:pt x="3496" y="5201"/>
                        <a:pt x="4222" y="4294"/>
                        <a:pt x="4856" y="3296"/>
                      </a:cubicBezTo>
                      <a:cubicBezTo>
                        <a:pt x="5219" y="2752"/>
                        <a:pt x="5673" y="1754"/>
                        <a:pt x="6217" y="394"/>
                      </a:cubicBezTo>
                      <a:lnTo>
                        <a:pt x="6943" y="575"/>
                      </a:lnTo>
                      <a:lnTo>
                        <a:pt x="6943" y="575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63" name="Dowolny kształt: kształt 162">
                  <a:extLst>
                    <a:ext uri="{FF2B5EF4-FFF2-40B4-BE49-F238E27FC236}">
                      <a16:creationId xmlns:a16="http://schemas.microsoft.com/office/drawing/2014/main" id="{9439C562-D736-50E3-F855-5EC782AC98DF}"/>
                    </a:ext>
                  </a:extLst>
                </p:cNvPr>
                <p:cNvSpPr/>
                <p:nvPr/>
              </p:nvSpPr>
              <p:spPr>
                <a:xfrm>
                  <a:off x="4350445" y="1900034"/>
                  <a:ext cx="14422" cy="19773"/>
                </a:xfrm>
                <a:custGeom>
                  <a:avLst/>
                  <a:gdLst>
                    <a:gd name="connsiteX0" fmla="*/ 7135 w 14422"/>
                    <a:gd name="connsiteY0" fmla="*/ 396 h 19773"/>
                    <a:gd name="connsiteX1" fmla="*/ 7135 w 14422"/>
                    <a:gd name="connsiteY1" fmla="*/ 4750 h 19773"/>
                    <a:gd name="connsiteX2" fmla="*/ 12123 w 14422"/>
                    <a:gd name="connsiteY2" fmla="*/ 396 h 19773"/>
                    <a:gd name="connsiteX3" fmla="*/ 14028 w 14422"/>
                    <a:gd name="connsiteY3" fmla="*/ 1122 h 19773"/>
                    <a:gd name="connsiteX4" fmla="*/ 14754 w 14422"/>
                    <a:gd name="connsiteY4" fmla="*/ 2754 h 19773"/>
                    <a:gd name="connsiteX5" fmla="*/ 14210 w 14422"/>
                    <a:gd name="connsiteY5" fmla="*/ 4115 h 19773"/>
                    <a:gd name="connsiteX6" fmla="*/ 12940 w 14422"/>
                    <a:gd name="connsiteY6" fmla="*/ 4659 h 19773"/>
                    <a:gd name="connsiteX7" fmla="*/ 11307 w 14422"/>
                    <a:gd name="connsiteY7" fmla="*/ 3933 h 19773"/>
                    <a:gd name="connsiteX8" fmla="*/ 9946 w 14422"/>
                    <a:gd name="connsiteY8" fmla="*/ 3208 h 19773"/>
                    <a:gd name="connsiteX9" fmla="*/ 9130 w 14422"/>
                    <a:gd name="connsiteY9" fmla="*/ 3661 h 19773"/>
                    <a:gd name="connsiteX10" fmla="*/ 7135 w 14422"/>
                    <a:gd name="connsiteY10" fmla="*/ 6473 h 19773"/>
                    <a:gd name="connsiteX11" fmla="*/ 7135 w 14422"/>
                    <a:gd name="connsiteY11" fmla="*/ 15725 h 19773"/>
                    <a:gd name="connsiteX12" fmla="*/ 7497 w 14422"/>
                    <a:gd name="connsiteY12" fmla="*/ 18174 h 19773"/>
                    <a:gd name="connsiteX13" fmla="*/ 8495 w 14422"/>
                    <a:gd name="connsiteY13" fmla="*/ 19081 h 19773"/>
                    <a:gd name="connsiteX14" fmla="*/ 10491 w 14422"/>
                    <a:gd name="connsiteY14" fmla="*/ 19444 h 19773"/>
                    <a:gd name="connsiteX15" fmla="*/ 10491 w 14422"/>
                    <a:gd name="connsiteY15" fmla="*/ 20169 h 19773"/>
                    <a:gd name="connsiteX16" fmla="*/ 604 w 14422"/>
                    <a:gd name="connsiteY16" fmla="*/ 20169 h 19773"/>
                    <a:gd name="connsiteX17" fmla="*/ 604 w 14422"/>
                    <a:gd name="connsiteY17" fmla="*/ 19444 h 19773"/>
                    <a:gd name="connsiteX18" fmla="*/ 2781 w 14422"/>
                    <a:gd name="connsiteY18" fmla="*/ 18990 h 19773"/>
                    <a:gd name="connsiteX19" fmla="*/ 3506 w 14422"/>
                    <a:gd name="connsiteY19" fmla="*/ 17902 h 19773"/>
                    <a:gd name="connsiteX20" fmla="*/ 3597 w 14422"/>
                    <a:gd name="connsiteY20" fmla="*/ 15816 h 19773"/>
                    <a:gd name="connsiteX21" fmla="*/ 3597 w 14422"/>
                    <a:gd name="connsiteY21" fmla="*/ 8469 h 19773"/>
                    <a:gd name="connsiteX22" fmla="*/ 3416 w 14422"/>
                    <a:gd name="connsiteY22" fmla="*/ 4478 h 19773"/>
                    <a:gd name="connsiteX23" fmla="*/ 2872 w 14422"/>
                    <a:gd name="connsiteY23" fmla="*/ 3571 h 19773"/>
                    <a:gd name="connsiteX24" fmla="*/ 1964 w 14422"/>
                    <a:gd name="connsiteY24" fmla="*/ 3298 h 19773"/>
                    <a:gd name="connsiteX25" fmla="*/ 513 w 14422"/>
                    <a:gd name="connsiteY25" fmla="*/ 3571 h 19773"/>
                    <a:gd name="connsiteX26" fmla="*/ 332 w 14422"/>
                    <a:gd name="connsiteY26" fmla="*/ 2845 h 19773"/>
                    <a:gd name="connsiteX27" fmla="*/ 6228 w 14422"/>
                    <a:gd name="connsiteY27" fmla="*/ 487 h 19773"/>
                    <a:gd name="connsiteX28" fmla="*/ 7135 w 14422"/>
                    <a:gd name="connsiteY28" fmla="*/ 396 h 19773"/>
                    <a:gd name="connsiteX29" fmla="*/ 7135 w 14422"/>
                    <a:gd name="connsiteY29" fmla="*/ 396 h 19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4422" h="19773">
                      <a:moveTo>
                        <a:pt x="7135" y="396"/>
                      </a:moveTo>
                      <a:lnTo>
                        <a:pt x="7135" y="4750"/>
                      </a:lnTo>
                      <a:cubicBezTo>
                        <a:pt x="8767" y="1847"/>
                        <a:pt x="10400" y="396"/>
                        <a:pt x="12123" y="396"/>
                      </a:cubicBezTo>
                      <a:cubicBezTo>
                        <a:pt x="12940" y="396"/>
                        <a:pt x="13575" y="668"/>
                        <a:pt x="14028" y="1122"/>
                      </a:cubicBezTo>
                      <a:cubicBezTo>
                        <a:pt x="14572" y="1575"/>
                        <a:pt x="14754" y="2119"/>
                        <a:pt x="14754" y="2754"/>
                      </a:cubicBezTo>
                      <a:cubicBezTo>
                        <a:pt x="14754" y="3298"/>
                        <a:pt x="14572" y="3752"/>
                        <a:pt x="14210" y="4115"/>
                      </a:cubicBezTo>
                      <a:cubicBezTo>
                        <a:pt x="13847" y="4478"/>
                        <a:pt x="13393" y="4659"/>
                        <a:pt x="12940" y="4659"/>
                      </a:cubicBezTo>
                      <a:cubicBezTo>
                        <a:pt x="12486" y="4659"/>
                        <a:pt x="11851" y="4387"/>
                        <a:pt x="11307" y="3933"/>
                      </a:cubicBezTo>
                      <a:cubicBezTo>
                        <a:pt x="10672" y="3480"/>
                        <a:pt x="10219" y="3208"/>
                        <a:pt x="9946" y="3208"/>
                      </a:cubicBezTo>
                      <a:cubicBezTo>
                        <a:pt x="9674" y="3208"/>
                        <a:pt x="9402" y="3389"/>
                        <a:pt x="9130" y="3661"/>
                      </a:cubicBezTo>
                      <a:cubicBezTo>
                        <a:pt x="8495" y="4205"/>
                        <a:pt x="7860" y="5203"/>
                        <a:pt x="7135" y="6473"/>
                      </a:cubicBezTo>
                      <a:lnTo>
                        <a:pt x="7135" y="15725"/>
                      </a:lnTo>
                      <a:cubicBezTo>
                        <a:pt x="7135" y="16813"/>
                        <a:pt x="7225" y="17630"/>
                        <a:pt x="7497" y="18174"/>
                      </a:cubicBezTo>
                      <a:cubicBezTo>
                        <a:pt x="7679" y="18537"/>
                        <a:pt x="8042" y="18900"/>
                        <a:pt x="8495" y="19081"/>
                      </a:cubicBezTo>
                      <a:cubicBezTo>
                        <a:pt x="8949" y="19353"/>
                        <a:pt x="9674" y="19444"/>
                        <a:pt x="10491" y="19444"/>
                      </a:cubicBezTo>
                      <a:lnTo>
                        <a:pt x="10491" y="20169"/>
                      </a:lnTo>
                      <a:lnTo>
                        <a:pt x="604" y="20169"/>
                      </a:lnTo>
                      <a:lnTo>
                        <a:pt x="604" y="19444"/>
                      </a:lnTo>
                      <a:cubicBezTo>
                        <a:pt x="1602" y="19444"/>
                        <a:pt x="2327" y="19262"/>
                        <a:pt x="2781" y="18990"/>
                      </a:cubicBezTo>
                      <a:cubicBezTo>
                        <a:pt x="3144" y="18809"/>
                        <a:pt x="3416" y="18446"/>
                        <a:pt x="3506" y="17902"/>
                      </a:cubicBezTo>
                      <a:cubicBezTo>
                        <a:pt x="3597" y="17630"/>
                        <a:pt x="3597" y="16995"/>
                        <a:pt x="3597" y="15816"/>
                      </a:cubicBezTo>
                      <a:lnTo>
                        <a:pt x="3597" y="8469"/>
                      </a:lnTo>
                      <a:cubicBezTo>
                        <a:pt x="3597" y="6201"/>
                        <a:pt x="3506" y="4840"/>
                        <a:pt x="3416" y="4478"/>
                      </a:cubicBezTo>
                      <a:cubicBezTo>
                        <a:pt x="3325" y="4024"/>
                        <a:pt x="3144" y="3752"/>
                        <a:pt x="2872" y="3571"/>
                      </a:cubicBezTo>
                      <a:cubicBezTo>
                        <a:pt x="2599" y="3389"/>
                        <a:pt x="2327" y="3298"/>
                        <a:pt x="1964" y="3298"/>
                      </a:cubicBezTo>
                      <a:cubicBezTo>
                        <a:pt x="1511" y="3298"/>
                        <a:pt x="1057" y="3389"/>
                        <a:pt x="513" y="3571"/>
                      </a:cubicBezTo>
                      <a:lnTo>
                        <a:pt x="332" y="2845"/>
                      </a:lnTo>
                      <a:lnTo>
                        <a:pt x="6228" y="487"/>
                      </a:lnTo>
                      <a:lnTo>
                        <a:pt x="7135" y="396"/>
                      </a:lnTo>
                      <a:lnTo>
                        <a:pt x="7135" y="396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64" name="Dowolny kształt: kształt 163">
                  <a:extLst>
                    <a:ext uri="{FF2B5EF4-FFF2-40B4-BE49-F238E27FC236}">
                      <a16:creationId xmlns:a16="http://schemas.microsoft.com/office/drawing/2014/main" id="{4AFD8CC1-CB32-E0A6-5582-B8E13DDBFFA0}"/>
                    </a:ext>
                  </a:extLst>
                </p:cNvPr>
                <p:cNvSpPr/>
                <p:nvPr/>
              </p:nvSpPr>
              <p:spPr>
                <a:xfrm>
                  <a:off x="4364776" y="1900488"/>
                  <a:ext cx="21496" cy="19955"/>
                </a:xfrm>
                <a:custGeom>
                  <a:avLst/>
                  <a:gdLst>
                    <a:gd name="connsiteX0" fmla="*/ 18578 w 21496"/>
                    <a:gd name="connsiteY0" fmla="*/ 487 h 19955"/>
                    <a:gd name="connsiteX1" fmla="*/ 18578 w 21496"/>
                    <a:gd name="connsiteY1" fmla="*/ 12188 h 19955"/>
                    <a:gd name="connsiteX2" fmla="*/ 18759 w 21496"/>
                    <a:gd name="connsiteY2" fmla="*/ 16270 h 19955"/>
                    <a:gd name="connsiteX3" fmla="*/ 19303 w 21496"/>
                    <a:gd name="connsiteY3" fmla="*/ 17267 h 19955"/>
                    <a:gd name="connsiteX4" fmla="*/ 20120 w 21496"/>
                    <a:gd name="connsiteY4" fmla="*/ 17539 h 19955"/>
                    <a:gd name="connsiteX5" fmla="*/ 21571 w 21496"/>
                    <a:gd name="connsiteY5" fmla="*/ 17177 h 19955"/>
                    <a:gd name="connsiteX6" fmla="*/ 21843 w 21496"/>
                    <a:gd name="connsiteY6" fmla="*/ 17902 h 19955"/>
                    <a:gd name="connsiteX7" fmla="*/ 16038 w 21496"/>
                    <a:gd name="connsiteY7" fmla="*/ 20261 h 19955"/>
                    <a:gd name="connsiteX8" fmla="*/ 15131 w 21496"/>
                    <a:gd name="connsiteY8" fmla="*/ 20261 h 19955"/>
                    <a:gd name="connsiteX9" fmla="*/ 15131 w 21496"/>
                    <a:gd name="connsiteY9" fmla="*/ 16179 h 19955"/>
                    <a:gd name="connsiteX10" fmla="*/ 11321 w 21496"/>
                    <a:gd name="connsiteY10" fmla="*/ 19626 h 19955"/>
                    <a:gd name="connsiteX11" fmla="*/ 8510 w 21496"/>
                    <a:gd name="connsiteY11" fmla="*/ 20351 h 19955"/>
                    <a:gd name="connsiteX12" fmla="*/ 5698 w 21496"/>
                    <a:gd name="connsiteY12" fmla="*/ 19444 h 19955"/>
                    <a:gd name="connsiteX13" fmla="*/ 4065 w 21496"/>
                    <a:gd name="connsiteY13" fmla="*/ 16995 h 19955"/>
                    <a:gd name="connsiteX14" fmla="*/ 3611 w 21496"/>
                    <a:gd name="connsiteY14" fmla="*/ 12823 h 19955"/>
                    <a:gd name="connsiteX15" fmla="*/ 3611 w 21496"/>
                    <a:gd name="connsiteY15" fmla="*/ 4206 h 19955"/>
                    <a:gd name="connsiteX16" fmla="*/ 3339 w 21496"/>
                    <a:gd name="connsiteY16" fmla="*/ 2301 h 19955"/>
                    <a:gd name="connsiteX17" fmla="*/ 2432 w 21496"/>
                    <a:gd name="connsiteY17" fmla="*/ 1485 h 19955"/>
                    <a:gd name="connsiteX18" fmla="*/ 346 w 21496"/>
                    <a:gd name="connsiteY18" fmla="*/ 1213 h 19955"/>
                    <a:gd name="connsiteX19" fmla="*/ 346 w 21496"/>
                    <a:gd name="connsiteY19" fmla="*/ 396 h 19955"/>
                    <a:gd name="connsiteX20" fmla="*/ 7149 w 21496"/>
                    <a:gd name="connsiteY20" fmla="*/ 396 h 19955"/>
                    <a:gd name="connsiteX21" fmla="*/ 7149 w 21496"/>
                    <a:gd name="connsiteY21" fmla="*/ 13458 h 19955"/>
                    <a:gd name="connsiteX22" fmla="*/ 8056 w 21496"/>
                    <a:gd name="connsiteY22" fmla="*/ 16995 h 19955"/>
                    <a:gd name="connsiteX23" fmla="*/ 10324 w 21496"/>
                    <a:gd name="connsiteY23" fmla="*/ 17812 h 19955"/>
                    <a:gd name="connsiteX24" fmla="*/ 12410 w 21496"/>
                    <a:gd name="connsiteY24" fmla="*/ 17267 h 19955"/>
                    <a:gd name="connsiteX25" fmla="*/ 15131 w 21496"/>
                    <a:gd name="connsiteY25" fmla="*/ 15090 h 19955"/>
                    <a:gd name="connsiteX26" fmla="*/ 15131 w 21496"/>
                    <a:gd name="connsiteY26" fmla="*/ 4115 h 19955"/>
                    <a:gd name="connsiteX27" fmla="*/ 14496 w 21496"/>
                    <a:gd name="connsiteY27" fmla="*/ 1938 h 19955"/>
                    <a:gd name="connsiteX28" fmla="*/ 12047 w 21496"/>
                    <a:gd name="connsiteY28" fmla="*/ 1303 h 19955"/>
                    <a:gd name="connsiteX29" fmla="*/ 12047 w 21496"/>
                    <a:gd name="connsiteY29" fmla="*/ 487 h 19955"/>
                    <a:gd name="connsiteX30" fmla="*/ 18578 w 21496"/>
                    <a:gd name="connsiteY30" fmla="*/ 487 h 19955"/>
                    <a:gd name="connsiteX31" fmla="*/ 18578 w 21496"/>
                    <a:gd name="connsiteY31" fmla="*/ 487 h 19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1496" h="19955">
                      <a:moveTo>
                        <a:pt x="18578" y="487"/>
                      </a:moveTo>
                      <a:lnTo>
                        <a:pt x="18578" y="12188"/>
                      </a:lnTo>
                      <a:cubicBezTo>
                        <a:pt x="18578" y="14456"/>
                        <a:pt x="18668" y="15816"/>
                        <a:pt x="18759" y="16270"/>
                      </a:cubicBezTo>
                      <a:cubicBezTo>
                        <a:pt x="18850" y="16723"/>
                        <a:pt x="19031" y="17086"/>
                        <a:pt x="19303" y="17267"/>
                      </a:cubicBezTo>
                      <a:cubicBezTo>
                        <a:pt x="19575" y="17449"/>
                        <a:pt x="19848" y="17539"/>
                        <a:pt x="20120" y="17539"/>
                      </a:cubicBezTo>
                      <a:cubicBezTo>
                        <a:pt x="20573" y="17539"/>
                        <a:pt x="21027" y="17449"/>
                        <a:pt x="21571" y="17177"/>
                      </a:cubicBezTo>
                      <a:lnTo>
                        <a:pt x="21843" y="17902"/>
                      </a:lnTo>
                      <a:lnTo>
                        <a:pt x="16038" y="20261"/>
                      </a:lnTo>
                      <a:lnTo>
                        <a:pt x="15131" y="20261"/>
                      </a:lnTo>
                      <a:lnTo>
                        <a:pt x="15131" y="16179"/>
                      </a:lnTo>
                      <a:cubicBezTo>
                        <a:pt x="13498" y="17993"/>
                        <a:pt x="12228" y="19081"/>
                        <a:pt x="11321" y="19626"/>
                      </a:cubicBezTo>
                      <a:cubicBezTo>
                        <a:pt x="10414" y="20079"/>
                        <a:pt x="9507" y="20351"/>
                        <a:pt x="8510" y="20351"/>
                      </a:cubicBezTo>
                      <a:cubicBezTo>
                        <a:pt x="7421" y="20351"/>
                        <a:pt x="6514" y="20079"/>
                        <a:pt x="5698" y="19444"/>
                      </a:cubicBezTo>
                      <a:cubicBezTo>
                        <a:pt x="4881" y="18809"/>
                        <a:pt x="4337" y="17993"/>
                        <a:pt x="4065" y="16995"/>
                      </a:cubicBezTo>
                      <a:cubicBezTo>
                        <a:pt x="3793" y="15998"/>
                        <a:pt x="3611" y="14637"/>
                        <a:pt x="3611" y="12823"/>
                      </a:cubicBezTo>
                      <a:lnTo>
                        <a:pt x="3611" y="4206"/>
                      </a:lnTo>
                      <a:cubicBezTo>
                        <a:pt x="3611" y="3299"/>
                        <a:pt x="3521" y="2664"/>
                        <a:pt x="3339" y="2301"/>
                      </a:cubicBezTo>
                      <a:cubicBezTo>
                        <a:pt x="3158" y="1938"/>
                        <a:pt x="2886" y="1666"/>
                        <a:pt x="2432" y="1485"/>
                      </a:cubicBezTo>
                      <a:cubicBezTo>
                        <a:pt x="2070" y="1303"/>
                        <a:pt x="1344" y="1213"/>
                        <a:pt x="346" y="1213"/>
                      </a:cubicBezTo>
                      <a:lnTo>
                        <a:pt x="346" y="396"/>
                      </a:lnTo>
                      <a:lnTo>
                        <a:pt x="7149" y="396"/>
                      </a:lnTo>
                      <a:lnTo>
                        <a:pt x="7149" y="13458"/>
                      </a:lnTo>
                      <a:cubicBezTo>
                        <a:pt x="7149" y="15272"/>
                        <a:pt x="7421" y="16451"/>
                        <a:pt x="8056" y="16995"/>
                      </a:cubicBezTo>
                      <a:cubicBezTo>
                        <a:pt x="8691" y="17539"/>
                        <a:pt x="9417" y="17812"/>
                        <a:pt x="10324" y="17812"/>
                      </a:cubicBezTo>
                      <a:cubicBezTo>
                        <a:pt x="10959" y="17812"/>
                        <a:pt x="11593" y="17630"/>
                        <a:pt x="12410" y="17267"/>
                      </a:cubicBezTo>
                      <a:cubicBezTo>
                        <a:pt x="13226" y="16905"/>
                        <a:pt x="14133" y="16179"/>
                        <a:pt x="15131" y="15090"/>
                      </a:cubicBezTo>
                      <a:lnTo>
                        <a:pt x="15131" y="4115"/>
                      </a:lnTo>
                      <a:cubicBezTo>
                        <a:pt x="15131" y="3027"/>
                        <a:pt x="14950" y="2301"/>
                        <a:pt x="14496" y="1938"/>
                      </a:cubicBezTo>
                      <a:cubicBezTo>
                        <a:pt x="14133" y="1575"/>
                        <a:pt x="13226" y="1303"/>
                        <a:pt x="12047" y="1303"/>
                      </a:cubicBezTo>
                      <a:lnTo>
                        <a:pt x="12047" y="487"/>
                      </a:lnTo>
                      <a:lnTo>
                        <a:pt x="18578" y="487"/>
                      </a:lnTo>
                      <a:lnTo>
                        <a:pt x="18578" y="487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65" name="Dowolny kształt: kształt 164">
                  <a:extLst>
                    <a:ext uri="{FF2B5EF4-FFF2-40B4-BE49-F238E27FC236}">
                      <a16:creationId xmlns:a16="http://schemas.microsoft.com/office/drawing/2014/main" id="{54627C71-8B8E-9A3A-DF36-D2477FBEE425}"/>
                    </a:ext>
                  </a:extLst>
                </p:cNvPr>
                <p:cNvSpPr/>
                <p:nvPr/>
              </p:nvSpPr>
              <p:spPr>
                <a:xfrm>
                  <a:off x="4387815" y="1900034"/>
                  <a:ext cx="16326" cy="20499"/>
                </a:xfrm>
                <a:custGeom>
                  <a:avLst/>
                  <a:gdLst>
                    <a:gd name="connsiteX0" fmla="*/ 16689 w 16326"/>
                    <a:gd name="connsiteY0" fmla="*/ 12913 h 20499"/>
                    <a:gd name="connsiteX1" fmla="*/ 13605 w 16326"/>
                    <a:gd name="connsiteY1" fmla="*/ 18809 h 20499"/>
                    <a:gd name="connsiteX2" fmla="*/ 8526 w 16326"/>
                    <a:gd name="connsiteY2" fmla="*/ 20895 h 20499"/>
                    <a:gd name="connsiteX3" fmla="*/ 2812 w 16326"/>
                    <a:gd name="connsiteY3" fmla="*/ 18084 h 20499"/>
                    <a:gd name="connsiteX4" fmla="*/ 363 w 16326"/>
                    <a:gd name="connsiteY4" fmla="*/ 10646 h 20499"/>
                    <a:gd name="connsiteX5" fmla="*/ 3084 w 16326"/>
                    <a:gd name="connsiteY5" fmla="*/ 3208 h 20499"/>
                    <a:gd name="connsiteX6" fmla="*/ 9614 w 16326"/>
                    <a:gd name="connsiteY6" fmla="*/ 396 h 20499"/>
                    <a:gd name="connsiteX7" fmla="*/ 14331 w 16326"/>
                    <a:gd name="connsiteY7" fmla="*/ 1938 h 20499"/>
                    <a:gd name="connsiteX8" fmla="*/ 16145 w 16326"/>
                    <a:gd name="connsiteY8" fmla="*/ 5022 h 20499"/>
                    <a:gd name="connsiteX9" fmla="*/ 15601 w 16326"/>
                    <a:gd name="connsiteY9" fmla="*/ 6292 h 20499"/>
                    <a:gd name="connsiteX10" fmla="*/ 14150 w 16326"/>
                    <a:gd name="connsiteY10" fmla="*/ 6746 h 20499"/>
                    <a:gd name="connsiteX11" fmla="*/ 12245 w 16326"/>
                    <a:gd name="connsiteY11" fmla="*/ 5929 h 20499"/>
                    <a:gd name="connsiteX12" fmla="*/ 11791 w 16326"/>
                    <a:gd name="connsiteY12" fmla="*/ 4206 h 20499"/>
                    <a:gd name="connsiteX13" fmla="*/ 10975 w 16326"/>
                    <a:gd name="connsiteY13" fmla="*/ 2301 h 20499"/>
                    <a:gd name="connsiteX14" fmla="*/ 8889 w 16326"/>
                    <a:gd name="connsiteY14" fmla="*/ 1666 h 20499"/>
                    <a:gd name="connsiteX15" fmla="*/ 5442 w 16326"/>
                    <a:gd name="connsiteY15" fmla="*/ 3208 h 20499"/>
                    <a:gd name="connsiteX16" fmla="*/ 3719 w 16326"/>
                    <a:gd name="connsiteY16" fmla="*/ 8650 h 20499"/>
                    <a:gd name="connsiteX17" fmla="*/ 5442 w 16326"/>
                    <a:gd name="connsiteY17" fmla="*/ 14818 h 20499"/>
                    <a:gd name="connsiteX18" fmla="*/ 10068 w 16326"/>
                    <a:gd name="connsiteY18" fmla="*/ 17449 h 20499"/>
                    <a:gd name="connsiteX19" fmla="*/ 13787 w 16326"/>
                    <a:gd name="connsiteY19" fmla="*/ 15997 h 20499"/>
                    <a:gd name="connsiteX20" fmla="*/ 16054 w 16326"/>
                    <a:gd name="connsiteY20" fmla="*/ 12460 h 20499"/>
                    <a:gd name="connsiteX21" fmla="*/ 16689 w 16326"/>
                    <a:gd name="connsiteY21" fmla="*/ 12913 h 20499"/>
                    <a:gd name="connsiteX22" fmla="*/ 16689 w 16326"/>
                    <a:gd name="connsiteY22" fmla="*/ 12913 h 20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6326" h="20499">
                      <a:moveTo>
                        <a:pt x="16689" y="12913"/>
                      </a:moveTo>
                      <a:cubicBezTo>
                        <a:pt x="16145" y="15453"/>
                        <a:pt x="15147" y="17449"/>
                        <a:pt x="13605" y="18809"/>
                      </a:cubicBezTo>
                      <a:cubicBezTo>
                        <a:pt x="12063" y="20170"/>
                        <a:pt x="10431" y="20895"/>
                        <a:pt x="8526" y="20895"/>
                      </a:cubicBezTo>
                      <a:cubicBezTo>
                        <a:pt x="6349" y="20895"/>
                        <a:pt x="4444" y="19988"/>
                        <a:pt x="2812" y="18084"/>
                      </a:cubicBezTo>
                      <a:cubicBezTo>
                        <a:pt x="1179" y="16179"/>
                        <a:pt x="363" y="13730"/>
                        <a:pt x="363" y="10646"/>
                      </a:cubicBezTo>
                      <a:cubicBezTo>
                        <a:pt x="363" y="7562"/>
                        <a:pt x="1270" y="5113"/>
                        <a:pt x="3084" y="3208"/>
                      </a:cubicBezTo>
                      <a:cubicBezTo>
                        <a:pt x="4898" y="1303"/>
                        <a:pt x="7075" y="396"/>
                        <a:pt x="9614" y="396"/>
                      </a:cubicBezTo>
                      <a:cubicBezTo>
                        <a:pt x="11519" y="396"/>
                        <a:pt x="13061" y="940"/>
                        <a:pt x="14331" y="1938"/>
                      </a:cubicBezTo>
                      <a:cubicBezTo>
                        <a:pt x="15601" y="2936"/>
                        <a:pt x="16145" y="4024"/>
                        <a:pt x="16145" y="5022"/>
                      </a:cubicBezTo>
                      <a:cubicBezTo>
                        <a:pt x="16145" y="5566"/>
                        <a:pt x="15964" y="6020"/>
                        <a:pt x="15601" y="6292"/>
                      </a:cubicBezTo>
                      <a:cubicBezTo>
                        <a:pt x="15238" y="6655"/>
                        <a:pt x="14785" y="6746"/>
                        <a:pt x="14150" y="6746"/>
                      </a:cubicBezTo>
                      <a:cubicBezTo>
                        <a:pt x="13333" y="6746"/>
                        <a:pt x="12698" y="6473"/>
                        <a:pt x="12245" y="5929"/>
                      </a:cubicBezTo>
                      <a:cubicBezTo>
                        <a:pt x="11973" y="5657"/>
                        <a:pt x="11882" y="5113"/>
                        <a:pt x="11791" y="4206"/>
                      </a:cubicBezTo>
                      <a:cubicBezTo>
                        <a:pt x="11701" y="3389"/>
                        <a:pt x="11428" y="2755"/>
                        <a:pt x="10975" y="2301"/>
                      </a:cubicBezTo>
                      <a:cubicBezTo>
                        <a:pt x="10521" y="1847"/>
                        <a:pt x="9796" y="1666"/>
                        <a:pt x="8889" y="1666"/>
                      </a:cubicBezTo>
                      <a:cubicBezTo>
                        <a:pt x="7437" y="1666"/>
                        <a:pt x="6349" y="2210"/>
                        <a:pt x="5442" y="3208"/>
                      </a:cubicBezTo>
                      <a:cubicBezTo>
                        <a:pt x="4263" y="4569"/>
                        <a:pt x="3719" y="6383"/>
                        <a:pt x="3719" y="8650"/>
                      </a:cubicBezTo>
                      <a:cubicBezTo>
                        <a:pt x="3719" y="10918"/>
                        <a:pt x="4263" y="13004"/>
                        <a:pt x="5442" y="14818"/>
                      </a:cubicBezTo>
                      <a:cubicBezTo>
                        <a:pt x="6621" y="16542"/>
                        <a:pt x="8163" y="17449"/>
                        <a:pt x="10068" y="17449"/>
                      </a:cubicBezTo>
                      <a:cubicBezTo>
                        <a:pt x="11428" y="17449"/>
                        <a:pt x="12698" y="16995"/>
                        <a:pt x="13787" y="15997"/>
                      </a:cubicBezTo>
                      <a:cubicBezTo>
                        <a:pt x="14603" y="15362"/>
                        <a:pt x="15329" y="14183"/>
                        <a:pt x="16054" y="12460"/>
                      </a:cubicBezTo>
                      <a:lnTo>
                        <a:pt x="16689" y="12913"/>
                      </a:lnTo>
                      <a:lnTo>
                        <a:pt x="16689" y="12913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66" name="Dowolny kształt: kształt 165">
                  <a:extLst>
                    <a:ext uri="{FF2B5EF4-FFF2-40B4-BE49-F238E27FC236}">
                      <a16:creationId xmlns:a16="http://schemas.microsoft.com/office/drawing/2014/main" id="{A6217D05-D9CE-7D32-EAC5-DB04D9AC7665}"/>
                    </a:ext>
                  </a:extLst>
                </p:cNvPr>
                <p:cNvSpPr/>
                <p:nvPr/>
              </p:nvSpPr>
              <p:spPr>
                <a:xfrm>
                  <a:off x="4405865" y="1894048"/>
                  <a:ext cx="11700" cy="26032"/>
                </a:xfrm>
                <a:custGeom>
                  <a:avLst/>
                  <a:gdLst>
                    <a:gd name="connsiteX0" fmla="*/ 6997 w 11700"/>
                    <a:gd name="connsiteY0" fmla="*/ 575 h 26032"/>
                    <a:gd name="connsiteX1" fmla="*/ 6997 w 11700"/>
                    <a:gd name="connsiteY1" fmla="*/ 6924 h 26032"/>
                    <a:gd name="connsiteX2" fmla="*/ 11532 w 11700"/>
                    <a:gd name="connsiteY2" fmla="*/ 6924 h 26032"/>
                    <a:gd name="connsiteX3" fmla="*/ 11532 w 11700"/>
                    <a:gd name="connsiteY3" fmla="*/ 8376 h 26032"/>
                    <a:gd name="connsiteX4" fmla="*/ 6997 w 11700"/>
                    <a:gd name="connsiteY4" fmla="*/ 8376 h 26032"/>
                    <a:gd name="connsiteX5" fmla="*/ 6997 w 11700"/>
                    <a:gd name="connsiteY5" fmla="*/ 20893 h 26032"/>
                    <a:gd name="connsiteX6" fmla="*/ 7541 w 11700"/>
                    <a:gd name="connsiteY6" fmla="*/ 23433 h 26032"/>
                    <a:gd name="connsiteX7" fmla="*/ 8901 w 11700"/>
                    <a:gd name="connsiteY7" fmla="*/ 24068 h 26032"/>
                    <a:gd name="connsiteX8" fmla="*/ 10262 w 11700"/>
                    <a:gd name="connsiteY8" fmla="*/ 23614 h 26032"/>
                    <a:gd name="connsiteX9" fmla="*/ 11260 w 11700"/>
                    <a:gd name="connsiteY9" fmla="*/ 22344 h 26032"/>
                    <a:gd name="connsiteX10" fmla="*/ 12076 w 11700"/>
                    <a:gd name="connsiteY10" fmla="*/ 22344 h 26032"/>
                    <a:gd name="connsiteX11" fmla="*/ 9990 w 11700"/>
                    <a:gd name="connsiteY11" fmla="*/ 25428 h 26032"/>
                    <a:gd name="connsiteX12" fmla="*/ 7178 w 11700"/>
                    <a:gd name="connsiteY12" fmla="*/ 26426 h 26032"/>
                    <a:gd name="connsiteX13" fmla="*/ 5273 w 11700"/>
                    <a:gd name="connsiteY13" fmla="*/ 25882 h 26032"/>
                    <a:gd name="connsiteX14" fmla="*/ 3913 w 11700"/>
                    <a:gd name="connsiteY14" fmla="*/ 24340 h 26032"/>
                    <a:gd name="connsiteX15" fmla="*/ 3459 w 11700"/>
                    <a:gd name="connsiteY15" fmla="*/ 21256 h 26032"/>
                    <a:gd name="connsiteX16" fmla="*/ 3459 w 11700"/>
                    <a:gd name="connsiteY16" fmla="*/ 8194 h 26032"/>
                    <a:gd name="connsiteX17" fmla="*/ 375 w 11700"/>
                    <a:gd name="connsiteY17" fmla="*/ 8194 h 26032"/>
                    <a:gd name="connsiteX18" fmla="*/ 375 w 11700"/>
                    <a:gd name="connsiteY18" fmla="*/ 7469 h 26032"/>
                    <a:gd name="connsiteX19" fmla="*/ 2733 w 11700"/>
                    <a:gd name="connsiteY19" fmla="*/ 5927 h 26032"/>
                    <a:gd name="connsiteX20" fmla="*/ 4910 w 11700"/>
                    <a:gd name="connsiteY20" fmla="*/ 3296 h 26032"/>
                    <a:gd name="connsiteX21" fmla="*/ 6271 w 11700"/>
                    <a:gd name="connsiteY21" fmla="*/ 394 h 26032"/>
                    <a:gd name="connsiteX22" fmla="*/ 6997 w 11700"/>
                    <a:gd name="connsiteY22" fmla="*/ 575 h 26032"/>
                    <a:gd name="connsiteX23" fmla="*/ 6997 w 11700"/>
                    <a:gd name="connsiteY23" fmla="*/ 575 h 26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1700" h="26032">
                      <a:moveTo>
                        <a:pt x="6997" y="575"/>
                      </a:moveTo>
                      <a:lnTo>
                        <a:pt x="6997" y="6924"/>
                      </a:lnTo>
                      <a:lnTo>
                        <a:pt x="11532" y="6924"/>
                      </a:lnTo>
                      <a:lnTo>
                        <a:pt x="11532" y="8376"/>
                      </a:lnTo>
                      <a:lnTo>
                        <a:pt x="6997" y="8376"/>
                      </a:lnTo>
                      <a:lnTo>
                        <a:pt x="6997" y="20893"/>
                      </a:lnTo>
                      <a:cubicBezTo>
                        <a:pt x="6997" y="22163"/>
                        <a:pt x="7178" y="22979"/>
                        <a:pt x="7541" y="23433"/>
                      </a:cubicBezTo>
                      <a:cubicBezTo>
                        <a:pt x="7904" y="23886"/>
                        <a:pt x="8357" y="24068"/>
                        <a:pt x="8901" y="24068"/>
                      </a:cubicBezTo>
                      <a:cubicBezTo>
                        <a:pt x="9355" y="24068"/>
                        <a:pt x="9808" y="23886"/>
                        <a:pt x="10262" y="23614"/>
                      </a:cubicBezTo>
                      <a:cubicBezTo>
                        <a:pt x="10715" y="23342"/>
                        <a:pt x="11078" y="22888"/>
                        <a:pt x="11260" y="22344"/>
                      </a:cubicBezTo>
                      <a:lnTo>
                        <a:pt x="12076" y="22344"/>
                      </a:lnTo>
                      <a:cubicBezTo>
                        <a:pt x="11622" y="23705"/>
                        <a:pt x="10897" y="24793"/>
                        <a:pt x="9990" y="25428"/>
                      </a:cubicBezTo>
                      <a:cubicBezTo>
                        <a:pt x="9083" y="26154"/>
                        <a:pt x="8176" y="26426"/>
                        <a:pt x="7178" y="26426"/>
                      </a:cubicBezTo>
                      <a:cubicBezTo>
                        <a:pt x="6543" y="26426"/>
                        <a:pt x="5908" y="26244"/>
                        <a:pt x="5273" y="25882"/>
                      </a:cubicBezTo>
                      <a:cubicBezTo>
                        <a:pt x="4638" y="25519"/>
                        <a:pt x="4185" y="24975"/>
                        <a:pt x="3913" y="24340"/>
                      </a:cubicBezTo>
                      <a:cubicBezTo>
                        <a:pt x="3640" y="23705"/>
                        <a:pt x="3459" y="22616"/>
                        <a:pt x="3459" y="21256"/>
                      </a:cubicBezTo>
                      <a:lnTo>
                        <a:pt x="3459" y="8194"/>
                      </a:lnTo>
                      <a:lnTo>
                        <a:pt x="375" y="8194"/>
                      </a:lnTo>
                      <a:lnTo>
                        <a:pt x="375" y="7469"/>
                      </a:lnTo>
                      <a:cubicBezTo>
                        <a:pt x="1191" y="7196"/>
                        <a:pt x="1917" y="6652"/>
                        <a:pt x="2733" y="5927"/>
                      </a:cubicBezTo>
                      <a:cubicBezTo>
                        <a:pt x="3550" y="5201"/>
                        <a:pt x="4275" y="4294"/>
                        <a:pt x="4910" y="3296"/>
                      </a:cubicBezTo>
                      <a:cubicBezTo>
                        <a:pt x="5273" y="2752"/>
                        <a:pt x="5727" y="1754"/>
                        <a:pt x="6271" y="394"/>
                      </a:cubicBezTo>
                      <a:lnTo>
                        <a:pt x="6997" y="575"/>
                      </a:lnTo>
                      <a:lnTo>
                        <a:pt x="6997" y="575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67" name="Dowolny kształt: kształt 166">
                  <a:extLst>
                    <a:ext uri="{FF2B5EF4-FFF2-40B4-BE49-F238E27FC236}">
                      <a16:creationId xmlns:a16="http://schemas.microsoft.com/office/drawing/2014/main" id="{56CF64F1-A309-B7A4-F29D-3D166D44D7F8}"/>
                    </a:ext>
                  </a:extLst>
                </p:cNvPr>
                <p:cNvSpPr/>
                <p:nvPr/>
              </p:nvSpPr>
              <p:spPr>
                <a:xfrm>
                  <a:off x="4418745" y="1889876"/>
                  <a:ext cx="9796" cy="30023"/>
                </a:xfrm>
                <a:custGeom>
                  <a:avLst/>
                  <a:gdLst>
                    <a:gd name="connsiteX0" fmla="*/ 5464 w 9796"/>
                    <a:gd name="connsiteY0" fmla="*/ 392 h 30023"/>
                    <a:gd name="connsiteX1" fmla="*/ 7006 w 9796"/>
                    <a:gd name="connsiteY1" fmla="*/ 1027 h 30023"/>
                    <a:gd name="connsiteX2" fmla="*/ 7641 w 9796"/>
                    <a:gd name="connsiteY2" fmla="*/ 2569 h 30023"/>
                    <a:gd name="connsiteX3" fmla="*/ 7006 w 9796"/>
                    <a:gd name="connsiteY3" fmla="*/ 4111 h 30023"/>
                    <a:gd name="connsiteX4" fmla="*/ 5464 w 9796"/>
                    <a:gd name="connsiteY4" fmla="*/ 4746 h 30023"/>
                    <a:gd name="connsiteX5" fmla="*/ 3922 w 9796"/>
                    <a:gd name="connsiteY5" fmla="*/ 4111 h 30023"/>
                    <a:gd name="connsiteX6" fmla="*/ 3287 w 9796"/>
                    <a:gd name="connsiteY6" fmla="*/ 2569 h 30023"/>
                    <a:gd name="connsiteX7" fmla="*/ 3922 w 9796"/>
                    <a:gd name="connsiteY7" fmla="*/ 1027 h 30023"/>
                    <a:gd name="connsiteX8" fmla="*/ 5464 w 9796"/>
                    <a:gd name="connsiteY8" fmla="*/ 392 h 30023"/>
                    <a:gd name="connsiteX9" fmla="*/ 5464 w 9796"/>
                    <a:gd name="connsiteY9" fmla="*/ 392 h 30023"/>
                    <a:gd name="connsiteX10" fmla="*/ 7188 w 9796"/>
                    <a:gd name="connsiteY10" fmla="*/ 10551 h 30023"/>
                    <a:gd name="connsiteX11" fmla="*/ 7188 w 9796"/>
                    <a:gd name="connsiteY11" fmla="*/ 26061 h 30023"/>
                    <a:gd name="connsiteX12" fmla="*/ 7460 w 9796"/>
                    <a:gd name="connsiteY12" fmla="*/ 28510 h 30023"/>
                    <a:gd name="connsiteX13" fmla="*/ 8276 w 9796"/>
                    <a:gd name="connsiteY13" fmla="*/ 29417 h 30023"/>
                    <a:gd name="connsiteX14" fmla="*/ 10181 w 9796"/>
                    <a:gd name="connsiteY14" fmla="*/ 29689 h 30023"/>
                    <a:gd name="connsiteX15" fmla="*/ 10181 w 9796"/>
                    <a:gd name="connsiteY15" fmla="*/ 30415 h 30023"/>
                    <a:gd name="connsiteX16" fmla="*/ 747 w 9796"/>
                    <a:gd name="connsiteY16" fmla="*/ 30415 h 30023"/>
                    <a:gd name="connsiteX17" fmla="*/ 747 w 9796"/>
                    <a:gd name="connsiteY17" fmla="*/ 29689 h 30023"/>
                    <a:gd name="connsiteX18" fmla="*/ 2652 w 9796"/>
                    <a:gd name="connsiteY18" fmla="*/ 29417 h 30023"/>
                    <a:gd name="connsiteX19" fmla="*/ 3378 w 9796"/>
                    <a:gd name="connsiteY19" fmla="*/ 28510 h 30023"/>
                    <a:gd name="connsiteX20" fmla="*/ 3650 w 9796"/>
                    <a:gd name="connsiteY20" fmla="*/ 26061 h 30023"/>
                    <a:gd name="connsiteX21" fmla="*/ 3650 w 9796"/>
                    <a:gd name="connsiteY21" fmla="*/ 18623 h 30023"/>
                    <a:gd name="connsiteX22" fmla="*/ 3469 w 9796"/>
                    <a:gd name="connsiteY22" fmla="*/ 14542 h 30023"/>
                    <a:gd name="connsiteX23" fmla="*/ 3015 w 9796"/>
                    <a:gd name="connsiteY23" fmla="*/ 13635 h 30023"/>
                    <a:gd name="connsiteX24" fmla="*/ 2108 w 9796"/>
                    <a:gd name="connsiteY24" fmla="*/ 13363 h 30023"/>
                    <a:gd name="connsiteX25" fmla="*/ 657 w 9796"/>
                    <a:gd name="connsiteY25" fmla="*/ 13635 h 30023"/>
                    <a:gd name="connsiteX26" fmla="*/ 385 w 9796"/>
                    <a:gd name="connsiteY26" fmla="*/ 12909 h 30023"/>
                    <a:gd name="connsiteX27" fmla="*/ 6190 w 9796"/>
                    <a:gd name="connsiteY27" fmla="*/ 10551 h 30023"/>
                    <a:gd name="connsiteX28" fmla="*/ 7188 w 9796"/>
                    <a:gd name="connsiteY28" fmla="*/ 10551 h 30023"/>
                    <a:gd name="connsiteX29" fmla="*/ 7188 w 9796"/>
                    <a:gd name="connsiteY29" fmla="*/ 10551 h 30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9796" h="30023">
                      <a:moveTo>
                        <a:pt x="5464" y="392"/>
                      </a:moveTo>
                      <a:cubicBezTo>
                        <a:pt x="6099" y="392"/>
                        <a:pt x="6553" y="573"/>
                        <a:pt x="7006" y="1027"/>
                      </a:cubicBezTo>
                      <a:cubicBezTo>
                        <a:pt x="7460" y="1480"/>
                        <a:pt x="7641" y="1934"/>
                        <a:pt x="7641" y="2569"/>
                      </a:cubicBezTo>
                      <a:cubicBezTo>
                        <a:pt x="7641" y="3204"/>
                        <a:pt x="7460" y="3657"/>
                        <a:pt x="7006" y="4111"/>
                      </a:cubicBezTo>
                      <a:cubicBezTo>
                        <a:pt x="6553" y="4564"/>
                        <a:pt x="6099" y="4746"/>
                        <a:pt x="5464" y="4746"/>
                      </a:cubicBezTo>
                      <a:cubicBezTo>
                        <a:pt x="4829" y="4746"/>
                        <a:pt x="4376" y="4564"/>
                        <a:pt x="3922" y="4111"/>
                      </a:cubicBezTo>
                      <a:cubicBezTo>
                        <a:pt x="3469" y="3657"/>
                        <a:pt x="3287" y="3204"/>
                        <a:pt x="3287" y="2569"/>
                      </a:cubicBezTo>
                      <a:cubicBezTo>
                        <a:pt x="3287" y="1934"/>
                        <a:pt x="3469" y="1480"/>
                        <a:pt x="3922" y="1027"/>
                      </a:cubicBezTo>
                      <a:cubicBezTo>
                        <a:pt x="4376" y="664"/>
                        <a:pt x="4829" y="392"/>
                        <a:pt x="5464" y="392"/>
                      </a:cubicBezTo>
                      <a:lnTo>
                        <a:pt x="5464" y="392"/>
                      </a:lnTo>
                      <a:close/>
                      <a:moveTo>
                        <a:pt x="7188" y="10551"/>
                      </a:moveTo>
                      <a:lnTo>
                        <a:pt x="7188" y="26061"/>
                      </a:lnTo>
                      <a:cubicBezTo>
                        <a:pt x="7188" y="27240"/>
                        <a:pt x="7278" y="28057"/>
                        <a:pt x="7460" y="28510"/>
                      </a:cubicBezTo>
                      <a:cubicBezTo>
                        <a:pt x="7641" y="28873"/>
                        <a:pt x="7913" y="29236"/>
                        <a:pt x="8276" y="29417"/>
                      </a:cubicBezTo>
                      <a:cubicBezTo>
                        <a:pt x="8639" y="29599"/>
                        <a:pt x="9274" y="29689"/>
                        <a:pt x="10181" y="29689"/>
                      </a:cubicBezTo>
                      <a:lnTo>
                        <a:pt x="10181" y="30415"/>
                      </a:lnTo>
                      <a:lnTo>
                        <a:pt x="747" y="30415"/>
                      </a:lnTo>
                      <a:lnTo>
                        <a:pt x="747" y="29689"/>
                      </a:lnTo>
                      <a:cubicBezTo>
                        <a:pt x="1655" y="29689"/>
                        <a:pt x="2289" y="29599"/>
                        <a:pt x="2652" y="29417"/>
                      </a:cubicBezTo>
                      <a:cubicBezTo>
                        <a:pt x="3015" y="29236"/>
                        <a:pt x="3197" y="28964"/>
                        <a:pt x="3378" y="28510"/>
                      </a:cubicBezTo>
                      <a:cubicBezTo>
                        <a:pt x="3559" y="28057"/>
                        <a:pt x="3650" y="27240"/>
                        <a:pt x="3650" y="26061"/>
                      </a:cubicBezTo>
                      <a:lnTo>
                        <a:pt x="3650" y="18623"/>
                      </a:lnTo>
                      <a:cubicBezTo>
                        <a:pt x="3650" y="16537"/>
                        <a:pt x="3559" y="15177"/>
                        <a:pt x="3469" y="14542"/>
                      </a:cubicBezTo>
                      <a:cubicBezTo>
                        <a:pt x="3378" y="14088"/>
                        <a:pt x="3197" y="13816"/>
                        <a:pt x="3015" y="13635"/>
                      </a:cubicBezTo>
                      <a:cubicBezTo>
                        <a:pt x="2834" y="13453"/>
                        <a:pt x="2471" y="13363"/>
                        <a:pt x="2108" y="13363"/>
                      </a:cubicBezTo>
                      <a:cubicBezTo>
                        <a:pt x="1745" y="13363"/>
                        <a:pt x="1201" y="13453"/>
                        <a:pt x="657" y="13635"/>
                      </a:cubicBezTo>
                      <a:lnTo>
                        <a:pt x="385" y="12909"/>
                      </a:lnTo>
                      <a:lnTo>
                        <a:pt x="6190" y="10551"/>
                      </a:lnTo>
                      <a:lnTo>
                        <a:pt x="7188" y="10551"/>
                      </a:lnTo>
                      <a:lnTo>
                        <a:pt x="7188" y="10551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68" name="Dowolny kształt: kształt 167">
                  <a:extLst>
                    <a:ext uri="{FF2B5EF4-FFF2-40B4-BE49-F238E27FC236}">
                      <a16:creationId xmlns:a16="http://schemas.microsoft.com/office/drawing/2014/main" id="{CFF094CC-B511-BA1F-5DDF-0685A1B912A5}"/>
                    </a:ext>
                  </a:extLst>
                </p:cNvPr>
                <p:cNvSpPr/>
                <p:nvPr/>
              </p:nvSpPr>
              <p:spPr>
                <a:xfrm>
                  <a:off x="4430991" y="1900034"/>
                  <a:ext cx="18775" cy="20499"/>
                </a:xfrm>
                <a:custGeom>
                  <a:avLst/>
                  <a:gdLst>
                    <a:gd name="connsiteX0" fmla="*/ 9831 w 18775"/>
                    <a:gd name="connsiteY0" fmla="*/ 396 h 20499"/>
                    <a:gd name="connsiteX1" fmla="*/ 16906 w 18775"/>
                    <a:gd name="connsiteY1" fmla="*/ 3752 h 20499"/>
                    <a:gd name="connsiteX2" fmla="*/ 19174 w 18775"/>
                    <a:gd name="connsiteY2" fmla="*/ 10283 h 20499"/>
                    <a:gd name="connsiteX3" fmla="*/ 17904 w 18775"/>
                    <a:gd name="connsiteY3" fmla="*/ 15544 h 20499"/>
                    <a:gd name="connsiteX4" fmla="*/ 14457 w 18775"/>
                    <a:gd name="connsiteY4" fmla="*/ 19535 h 20499"/>
                    <a:gd name="connsiteX5" fmla="*/ 9559 w 18775"/>
                    <a:gd name="connsiteY5" fmla="*/ 20895 h 20499"/>
                    <a:gd name="connsiteX6" fmla="*/ 2575 w 18775"/>
                    <a:gd name="connsiteY6" fmla="*/ 17449 h 20499"/>
                    <a:gd name="connsiteX7" fmla="*/ 398 w 18775"/>
                    <a:gd name="connsiteY7" fmla="*/ 10827 h 20499"/>
                    <a:gd name="connsiteX8" fmla="*/ 1668 w 18775"/>
                    <a:gd name="connsiteY8" fmla="*/ 5566 h 20499"/>
                    <a:gd name="connsiteX9" fmla="*/ 5115 w 18775"/>
                    <a:gd name="connsiteY9" fmla="*/ 1666 h 20499"/>
                    <a:gd name="connsiteX10" fmla="*/ 9831 w 18775"/>
                    <a:gd name="connsiteY10" fmla="*/ 396 h 20499"/>
                    <a:gd name="connsiteX11" fmla="*/ 9831 w 18775"/>
                    <a:gd name="connsiteY11" fmla="*/ 396 h 20499"/>
                    <a:gd name="connsiteX12" fmla="*/ 9106 w 18775"/>
                    <a:gd name="connsiteY12" fmla="*/ 1757 h 20499"/>
                    <a:gd name="connsiteX13" fmla="*/ 6838 w 18775"/>
                    <a:gd name="connsiteY13" fmla="*/ 2392 h 20499"/>
                    <a:gd name="connsiteX14" fmla="*/ 5024 w 18775"/>
                    <a:gd name="connsiteY14" fmla="*/ 4750 h 20499"/>
                    <a:gd name="connsiteX15" fmla="*/ 4298 w 18775"/>
                    <a:gd name="connsiteY15" fmla="*/ 9013 h 20499"/>
                    <a:gd name="connsiteX16" fmla="*/ 5931 w 18775"/>
                    <a:gd name="connsiteY16" fmla="*/ 16269 h 20499"/>
                    <a:gd name="connsiteX17" fmla="*/ 10376 w 18775"/>
                    <a:gd name="connsiteY17" fmla="*/ 19353 h 20499"/>
                    <a:gd name="connsiteX18" fmla="*/ 13732 w 18775"/>
                    <a:gd name="connsiteY18" fmla="*/ 17630 h 20499"/>
                    <a:gd name="connsiteX19" fmla="*/ 15092 w 18775"/>
                    <a:gd name="connsiteY19" fmla="*/ 11825 h 20499"/>
                    <a:gd name="connsiteX20" fmla="*/ 12915 w 18775"/>
                    <a:gd name="connsiteY20" fmla="*/ 3752 h 20499"/>
                    <a:gd name="connsiteX21" fmla="*/ 9106 w 18775"/>
                    <a:gd name="connsiteY21" fmla="*/ 1757 h 20499"/>
                    <a:gd name="connsiteX22" fmla="*/ 9106 w 18775"/>
                    <a:gd name="connsiteY22" fmla="*/ 1757 h 20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8775" h="20499">
                      <a:moveTo>
                        <a:pt x="9831" y="396"/>
                      </a:moveTo>
                      <a:cubicBezTo>
                        <a:pt x="12734" y="396"/>
                        <a:pt x="15092" y="1485"/>
                        <a:pt x="16906" y="3752"/>
                      </a:cubicBezTo>
                      <a:cubicBezTo>
                        <a:pt x="18448" y="5657"/>
                        <a:pt x="19174" y="7834"/>
                        <a:pt x="19174" y="10283"/>
                      </a:cubicBezTo>
                      <a:cubicBezTo>
                        <a:pt x="19174" y="12006"/>
                        <a:pt x="18720" y="13730"/>
                        <a:pt x="17904" y="15544"/>
                      </a:cubicBezTo>
                      <a:cubicBezTo>
                        <a:pt x="17088" y="17358"/>
                        <a:pt x="15909" y="18628"/>
                        <a:pt x="14457" y="19535"/>
                      </a:cubicBezTo>
                      <a:cubicBezTo>
                        <a:pt x="13006" y="20442"/>
                        <a:pt x="11373" y="20895"/>
                        <a:pt x="9559" y="20895"/>
                      </a:cubicBezTo>
                      <a:cubicBezTo>
                        <a:pt x="6657" y="20895"/>
                        <a:pt x="4298" y="19716"/>
                        <a:pt x="2575" y="17449"/>
                      </a:cubicBezTo>
                      <a:cubicBezTo>
                        <a:pt x="1124" y="15453"/>
                        <a:pt x="398" y="13276"/>
                        <a:pt x="398" y="10827"/>
                      </a:cubicBezTo>
                      <a:cubicBezTo>
                        <a:pt x="398" y="9013"/>
                        <a:pt x="852" y="7290"/>
                        <a:pt x="1668" y="5566"/>
                      </a:cubicBezTo>
                      <a:cubicBezTo>
                        <a:pt x="2575" y="3843"/>
                        <a:pt x="3754" y="2482"/>
                        <a:pt x="5115" y="1666"/>
                      </a:cubicBezTo>
                      <a:cubicBezTo>
                        <a:pt x="6657" y="850"/>
                        <a:pt x="8199" y="396"/>
                        <a:pt x="9831" y="396"/>
                      </a:cubicBezTo>
                      <a:lnTo>
                        <a:pt x="9831" y="396"/>
                      </a:lnTo>
                      <a:close/>
                      <a:moveTo>
                        <a:pt x="9106" y="1757"/>
                      </a:moveTo>
                      <a:cubicBezTo>
                        <a:pt x="8380" y="1757"/>
                        <a:pt x="7564" y="1938"/>
                        <a:pt x="6838" y="2392"/>
                      </a:cubicBezTo>
                      <a:cubicBezTo>
                        <a:pt x="6112" y="2845"/>
                        <a:pt x="5478" y="3571"/>
                        <a:pt x="5024" y="4750"/>
                      </a:cubicBezTo>
                      <a:cubicBezTo>
                        <a:pt x="4571" y="5929"/>
                        <a:pt x="4298" y="7290"/>
                        <a:pt x="4298" y="9013"/>
                      </a:cubicBezTo>
                      <a:cubicBezTo>
                        <a:pt x="4298" y="11825"/>
                        <a:pt x="4843" y="14274"/>
                        <a:pt x="5931" y="16269"/>
                      </a:cubicBezTo>
                      <a:cubicBezTo>
                        <a:pt x="7020" y="18356"/>
                        <a:pt x="8562" y="19353"/>
                        <a:pt x="10376" y="19353"/>
                      </a:cubicBezTo>
                      <a:cubicBezTo>
                        <a:pt x="11736" y="19353"/>
                        <a:pt x="12825" y="18809"/>
                        <a:pt x="13732" y="17630"/>
                      </a:cubicBezTo>
                      <a:cubicBezTo>
                        <a:pt x="14639" y="16451"/>
                        <a:pt x="15092" y="14546"/>
                        <a:pt x="15092" y="11825"/>
                      </a:cubicBezTo>
                      <a:cubicBezTo>
                        <a:pt x="15092" y="8378"/>
                        <a:pt x="14367" y="5657"/>
                        <a:pt x="12915" y="3752"/>
                      </a:cubicBezTo>
                      <a:cubicBezTo>
                        <a:pt x="11918" y="2392"/>
                        <a:pt x="10648" y="1757"/>
                        <a:pt x="9106" y="1757"/>
                      </a:cubicBezTo>
                      <a:lnTo>
                        <a:pt x="9106" y="1757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69" name="Dowolny kształt: kształt 168">
                  <a:extLst>
                    <a:ext uri="{FF2B5EF4-FFF2-40B4-BE49-F238E27FC236}">
                      <a16:creationId xmlns:a16="http://schemas.microsoft.com/office/drawing/2014/main" id="{0F87352B-45DB-8616-A5BC-0327984FC6FC}"/>
                    </a:ext>
                  </a:extLst>
                </p:cNvPr>
                <p:cNvSpPr/>
                <p:nvPr/>
              </p:nvSpPr>
              <p:spPr>
                <a:xfrm>
                  <a:off x="4451490" y="1900034"/>
                  <a:ext cx="21134" cy="19955"/>
                </a:xfrm>
                <a:custGeom>
                  <a:avLst/>
                  <a:gdLst>
                    <a:gd name="connsiteX0" fmla="*/ 7128 w 21134"/>
                    <a:gd name="connsiteY0" fmla="*/ 4478 h 19955"/>
                    <a:gd name="connsiteX1" fmla="*/ 13658 w 21134"/>
                    <a:gd name="connsiteY1" fmla="*/ 396 h 19955"/>
                    <a:gd name="connsiteX2" fmla="*/ 16379 w 21134"/>
                    <a:gd name="connsiteY2" fmla="*/ 1212 h 19955"/>
                    <a:gd name="connsiteX3" fmla="*/ 18194 w 21134"/>
                    <a:gd name="connsiteY3" fmla="*/ 3843 h 19955"/>
                    <a:gd name="connsiteX4" fmla="*/ 18647 w 21134"/>
                    <a:gd name="connsiteY4" fmla="*/ 7743 h 19955"/>
                    <a:gd name="connsiteX5" fmla="*/ 18647 w 21134"/>
                    <a:gd name="connsiteY5" fmla="*/ 15997 h 19955"/>
                    <a:gd name="connsiteX6" fmla="*/ 18919 w 21134"/>
                    <a:gd name="connsiteY6" fmla="*/ 18446 h 19955"/>
                    <a:gd name="connsiteX7" fmla="*/ 19645 w 21134"/>
                    <a:gd name="connsiteY7" fmla="*/ 19263 h 19955"/>
                    <a:gd name="connsiteX8" fmla="*/ 21550 w 21134"/>
                    <a:gd name="connsiteY8" fmla="*/ 19535 h 19955"/>
                    <a:gd name="connsiteX9" fmla="*/ 21550 w 21134"/>
                    <a:gd name="connsiteY9" fmla="*/ 20260 h 19955"/>
                    <a:gd name="connsiteX10" fmla="*/ 11935 w 21134"/>
                    <a:gd name="connsiteY10" fmla="*/ 20260 h 19955"/>
                    <a:gd name="connsiteX11" fmla="*/ 11935 w 21134"/>
                    <a:gd name="connsiteY11" fmla="*/ 19535 h 19955"/>
                    <a:gd name="connsiteX12" fmla="*/ 12298 w 21134"/>
                    <a:gd name="connsiteY12" fmla="*/ 19535 h 19955"/>
                    <a:gd name="connsiteX13" fmla="*/ 14203 w 21134"/>
                    <a:gd name="connsiteY13" fmla="*/ 19172 h 19955"/>
                    <a:gd name="connsiteX14" fmla="*/ 14928 w 21134"/>
                    <a:gd name="connsiteY14" fmla="*/ 17902 h 19955"/>
                    <a:gd name="connsiteX15" fmla="*/ 15019 w 21134"/>
                    <a:gd name="connsiteY15" fmla="*/ 15906 h 19955"/>
                    <a:gd name="connsiteX16" fmla="*/ 15019 w 21134"/>
                    <a:gd name="connsiteY16" fmla="*/ 8015 h 19955"/>
                    <a:gd name="connsiteX17" fmla="*/ 14293 w 21134"/>
                    <a:gd name="connsiteY17" fmla="*/ 4206 h 19955"/>
                    <a:gd name="connsiteX18" fmla="*/ 12026 w 21134"/>
                    <a:gd name="connsiteY18" fmla="*/ 3026 h 19955"/>
                    <a:gd name="connsiteX19" fmla="*/ 7037 w 21134"/>
                    <a:gd name="connsiteY19" fmla="*/ 5748 h 19955"/>
                    <a:gd name="connsiteX20" fmla="*/ 7037 w 21134"/>
                    <a:gd name="connsiteY20" fmla="*/ 15997 h 19955"/>
                    <a:gd name="connsiteX21" fmla="*/ 7309 w 21134"/>
                    <a:gd name="connsiteY21" fmla="*/ 18446 h 19955"/>
                    <a:gd name="connsiteX22" fmla="*/ 8125 w 21134"/>
                    <a:gd name="connsiteY22" fmla="*/ 19353 h 19955"/>
                    <a:gd name="connsiteX23" fmla="*/ 10212 w 21134"/>
                    <a:gd name="connsiteY23" fmla="*/ 19625 h 19955"/>
                    <a:gd name="connsiteX24" fmla="*/ 10212 w 21134"/>
                    <a:gd name="connsiteY24" fmla="*/ 20351 h 19955"/>
                    <a:gd name="connsiteX25" fmla="*/ 688 w 21134"/>
                    <a:gd name="connsiteY25" fmla="*/ 20351 h 19955"/>
                    <a:gd name="connsiteX26" fmla="*/ 688 w 21134"/>
                    <a:gd name="connsiteY26" fmla="*/ 19625 h 19955"/>
                    <a:gd name="connsiteX27" fmla="*/ 1141 w 21134"/>
                    <a:gd name="connsiteY27" fmla="*/ 19625 h 19955"/>
                    <a:gd name="connsiteX28" fmla="*/ 3137 w 21134"/>
                    <a:gd name="connsiteY28" fmla="*/ 18900 h 19955"/>
                    <a:gd name="connsiteX29" fmla="*/ 3681 w 21134"/>
                    <a:gd name="connsiteY29" fmla="*/ 15997 h 19955"/>
                    <a:gd name="connsiteX30" fmla="*/ 3681 w 21134"/>
                    <a:gd name="connsiteY30" fmla="*/ 8831 h 19955"/>
                    <a:gd name="connsiteX31" fmla="*/ 3499 w 21134"/>
                    <a:gd name="connsiteY31" fmla="*/ 4568 h 19955"/>
                    <a:gd name="connsiteX32" fmla="*/ 3046 w 21134"/>
                    <a:gd name="connsiteY32" fmla="*/ 3571 h 19955"/>
                    <a:gd name="connsiteX33" fmla="*/ 2139 w 21134"/>
                    <a:gd name="connsiteY33" fmla="*/ 3299 h 19955"/>
                    <a:gd name="connsiteX34" fmla="*/ 688 w 21134"/>
                    <a:gd name="connsiteY34" fmla="*/ 3571 h 19955"/>
                    <a:gd name="connsiteX35" fmla="*/ 415 w 21134"/>
                    <a:gd name="connsiteY35" fmla="*/ 2845 h 19955"/>
                    <a:gd name="connsiteX36" fmla="*/ 6221 w 21134"/>
                    <a:gd name="connsiteY36" fmla="*/ 487 h 19955"/>
                    <a:gd name="connsiteX37" fmla="*/ 7128 w 21134"/>
                    <a:gd name="connsiteY37" fmla="*/ 487 h 19955"/>
                    <a:gd name="connsiteX38" fmla="*/ 7128 w 21134"/>
                    <a:gd name="connsiteY38" fmla="*/ 4478 h 19955"/>
                    <a:gd name="connsiteX39" fmla="*/ 7128 w 21134"/>
                    <a:gd name="connsiteY39" fmla="*/ 4478 h 19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21134" h="19955">
                      <a:moveTo>
                        <a:pt x="7128" y="4478"/>
                      </a:moveTo>
                      <a:cubicBezTo>
                        <a:pt x="9395" y="1757"/>
                        <a:pt x="11572" y="396"/>
                        <a:pt x="13658" y="396"/>
                      </a:cubicBezTo>
                      <a:cubicBezTo>
                        <a:pt x="14747" y="396"/>
                        <a:pt x="15654" y="668"/>
                        <a:pt x="16379" y="1212"/>
                      </a:cubicBezTo>
                      <a:cubicBezTo>
                        <a:pt x="17105" y="1757"/>
                        <a:pt x="17740" y="2573"/>
                        <a:pt x="18194" y="3843"/>
                      </a:cubicBezTo>
                      <a:cubicBezTo>
                        <a:pt x="18466" y="4659"/>
                        <a:pt x="18647" y="6020"/>
                        <a:pt x="18647" y="7743"/>
                      </a:cubicBezTo>
                      <a:lnTo>
                        <a:pt x="18647" y="15997"/>
                      </a:lnTo>
                      <a:cubicBezTo>
                        <a:pt x="18647" y="17267"/>
                        <a:pt x="18738" y="18083"/>
                        <a:pt x="18919" y="18446"/>
                      </a:cubicBezTo>
                      <a:cubicBezTo>
                        <a:pt x="19101" y="18809"/>
                        <a:pt x="19282" y="19081"/>
                        <a:pt x="19645" y="19263"/>
                      </a:cubicBezTo>
                      <a:cubicBezTo>
                        <a:pt x="20008" y="19444"/>
                        <a:pt x="20643" y="19535"/>
                        <a:pt x="21550" y="19535"/>
                      </a:cubicBezTo>
                      <a:lnTo>
                        <a:pt x="21550" y="20260"/>
                      </a:lnTo>
                      <a:lnTo>
                        <a:pt x="11935" y="20260"/>
                      </a:lnTo>
                      <a:lnTo>
                        <a:pt x="11935" y="19535"/>
                      </a:lnTo>
                      <a:lnTo>
                        <a:pt x="12298" y="19535"/>
                      </a:lnTo>
                      <a:cubicBezTo>
                        <a:pt x="13205" y="19535"/>
                        <a:pt x="13840" y="19444"/>
                        <a:pt x="14203" y="19172"/>
                      </a:cubicBezTo>
                      <a:cubicBezTo>
                        <a:pt x="14565" y="18900"/>
                        <a:pt x="14837" y="18446"/>
                        <a:pt x="14928" y="17902"/>
                      </a:cubicBezTo>
                      <a:cubicBezTo>
                        <a:pt x="15019" y="17721"/>
                        <a:pt x="15019" y="16995"/>
                        <a:pt x="15019" y="15906"/>
                      </a:cubicBezTo>
                      <a:lnTo>
                        <a:pt x="15019" y="8015"/>
                      </a:lnTo>
                      <a:cubicBezTo>
                        <a:pt x="15019" y="6292"/>
                        <a:pt x="14747" y="5022"/>
                        <a:pt x="14293" y="4206"/>
                      </a:cubicBezTo>
                      <a:cubicBezTo>
                        <a:pt x="13840" y="3389"/>
                        <a:pt x="13114" y="3026"/>
                        <a:pt x="12026" y="3026"/>
                      </a:cubicBezTo>
                      <a:cubicBezTo>
                        <a:pt x="10393" y="3026"/>
                        <a:pt x="8670" y="3933"/>
                        <a:pt x="7037" y="5748"/>
                      </a:cubicBezTo>
                      <a:lnTo>
                        <a:pt x="7037" y="15997"/>
                      </a:lnTo>
                      <a:cubicBezTo>
                        <a:pt x="7037" y="17267"/>
                        <a:pt x="7128" y="18083"/>
                        <a:pt x="7309" y="18446"/>
                      </a:cubicBezTo>
                      <a:cubicBezTo>
                        <a:pt x="7490" y="18900"/>
                        <a:pt x="7763" y="19172"/>
                        <a:pt x="8125" y="19353"/>
                      </a:cubicBezTo>
                      <a:cubicBezTo>
                        <a:pt x="8488" y="19535"/>
                        <a:pt x="9214" y="19625"/>
                        <a:pt x="10212" y="19625"/>
                      </a:cubicBezTo>
                      <a:lnTo>
                        <a:pt x="10212" y="20351"/>
                      </a:lnTo>
                      <a:lnTo>
                        <a:pt x="688" y="20351"/>
                      </a:lnTo>
                      <a:lnTo>
                        <a:pt x="688" y="19625"/>
                      </a:lnTo>
                      <a:lnTo>
                        <a:pt x="1141" y="19625"/>
                      </a:lnTo>
                      <a:cubicBezTo>
                        <a:pt x="2139" y="19625"/>
                        <a:pt x="2774" y="19353"/>
                        <a:pt x="3137" y="18900"/>
                      </a:cubicBezTo>
                      <a:cubicBezTo>
                        <a:pt x="3499" y="18355"/>
                        <a:pt x="3681" y="17448"/>
                        <a:pt x="3681" y="15997"/>
                      </a:cubicBezTo>
                      <a:lnTo>
                        <a:pt x="3681" y="8831"/>
                      </a:lnTo>
                      <a:cubicBezTo>
                        <a:pt x="3681" y="6473"/>
                        <a:pt x="3590" y="5113"/>
                        <a:pt x="3499" y="4568"/>
                      </a:cubicBezTo>
                      <a:cubicBezTo>
                        <a:pt x="3409" y="4024"/>
                        <a:pt x="3227" y="3752"/>
                        <a:pt x="3046" y="3571"/>
                      </a:cubicBezTo>
                      <a:cubicBezTo>
                        <a:pt x="2864" y="3389"/>
                        <a:pt x="2502" y="3299"/>
                        <a:pt x="2139" y="3299"/>
                      </a:cubicBezTo>
                      <a:cubicBezTo>
                        <a:pt x="1776" y="3299"/>
                        <a:pt x="1232" y="3389"/>
                        <a:pt x="688" y="3571"/>
                      </a:cubicBezTo>
                      <a:lnTo>
                        <a:pt x="415" y="2845"/>
                      </a:lnTo>
                      <a:lnTo>
                        <a:pt x="6221" y="487"/>
                      </a:lnTo>
                      <a:lnTo>
                        <a:pt x="7128" y="487"/>
                      </a:lnTo>
                      <a:lnTo>
                        <a:pt x="7128" y="4478"/>
                      </a:lnTo>
                      <a:lnTo>
                        <a:pt x="7128" y="4478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70" name="Dowolny kształt: kształt 169">
                  <a:extLst>
                    <a:ext uri="{FF2B5EF4-FFF2-40B4-BE49-F238E27FC236}">
                      <a16:creationId xmlns:a16="http://schemas.microsoft.com/office/drawing/2014/main" id="{4652A348-B0FD-E309-6A4E-4B7A706A6C0F}"/>
                    </a:ext>
                  </a:extLst>
                </p:cNvPr>
                <p:cNvSpPr/>
                <p:nvPr/>
              </p:nvSpPr>
              <p:spPr>
                <a:xfrm>
                  <a:off x="4485232" y="1900034"/>
                  <a:ext cx="17778" cy="20317"/>
                </a:xfrm>
                <a:custGeom>
                  <a:avLst/>
                  <a:gdLst>
                    <a:gd name="connsiteX0" fmla="*/ 11235 w 17778"/>
                    <a:gd name="connsiteY0" fmla="*/ 17539 h 20317"/>
                    <a:gd name="connsiteX1" fmla="*/ 7516 w 17778"/>
                    <a:gd name="connsiteY1" fmla="*/ 20170 h 20317"/>
                    <a:gd name="connsiteX2" fmla="*/ 5067 w 17778"/>
                    <a:gd name="connsiteY2" fmla="*/ 20714 h 20317"/>
                    <a:gd name="connsiteX3" fmla="*/ 1711 w 17778"/>
                    <a:gd name="connsiteY3" fmla="*/ 19353 h 20317"/>
                    <a:gd name="connsiteX4" fmla="*/ 441 w 17778"/>
                    <a:gd name="connsiteY4" fmla="*/ 15725 h 20317"/>
                    <a:gd name="connsiteX5" fmla="*/ 1076 w 17778"/>
                    <a:gd name="connsiteY5" fmla="*/ 13276 h 20317"/>
                    <a:gd name="connsiteX6" fmla="*/ 4069 w 17778"/>
                    <a:gd name="connsiteY6" fmla="*/ 10555 h 20317"/>
                    <a:gd name="connsiteX7" fmla="*/ 11235 w 17778"/>
                    <a:gd name="connsiteY7" fmla="*/ 7471 h 20317"/>
                    <a:gd name="connsiteX8" fmla="*/ 11235 w 17778"/>
                    <a:gd name="connsiteY8" fmla="*/ 6745 h 20317"/>
                    <a:gd name="connsiteX9" fmla="*/ 10328 w 17778"/>
                    <a:gd name="connsiteY9" fmla="*/ 2754 h 20317"/>
                    <a:gd name="connsiteX10" fmla="*/ 7698 w 17778"/>
                    <a:gd name="connsiteY10" fmla="*/ 1666 h 20317"/>
                    <a:gd name="connsiteX11" fmla="*/ 5611 w 17778"/>
                    <a:gd name="connsiteY11" fmla="*/ 2392 h 20317"/>
                    <a:gd name="connsiteX12" fmla="*/ 4795 w 17778"/>
                    <a:gd name="connsiteY12" fmla="*/ 4024 h 20317"/>
                    <a:gd name="connsiteX13" fmla="*/ 4795 w 17778"/>
                    <a:gd name="connsiteY13" fmla="*/ 5294 h 20317"/>
                    <a:gd name="connsiteX14" fmla="*/ 4251 w 17778"/>
                    <a:gd name="connsiteY14" fmla="*/ 6836 h 20317"/>
                    <a:gd name="connsiteX15" fmla="*/ 2981 w 17778"/>
                    <a:gd name="connsiteY15" fmla="*/ 7380 h 20317"/>
                    <a:gd name="connsiteX16" fmla="*/ 1711 w 17778"/>
                    <a:gd name="connsiteY16" fmla="*/ 6836 h 20317"/>
                    <a:gd name="connsiteX17" fmla="*/ 1258 w 17778"/>
                    <a:gd name="connsiteY17" fmla="*/ 5294 h 20317"/>
                    <a:gd name="connsiteX18" fmla="*/ 3162 w 17778"/>
                    <a:gd name="connsiteY18" fmla="*/ 1938 h 20317"/>
                    <a:gd name="connsiteX19" fmla="*/ 8423 w 17778"/>
                    <a:gd name="connsiteY19" fmla="*/ 396 h 20317"/>
                    <a:gd name="connsiteX20" fmla="*/ 12686 w 17778"/>
                    <a:gd name="connsiteY20" fmla="*/ 1303 h 20317"/>
                    <a:gd name="connsiteX21" fmla="*/ 14500 w 17778"/>
                    <a:gd name="connsiteY21" fmla="*/ 3389 h 20317"/>
                    <a:gd name="connsiteX22" fmla="*/ 14863 w 17778"/>
                    <a:gd name="connsiteY22" fmla="*/ 7108 h 20317"/>
                    <a:gd name="connsiteX23" fmla="*/ 14863 w 17778"/>
                    <a:gd name="connsiteY23" fmla="*/ 13639 h 20317"/>
                    <a:gd name="connsiteX24" fmla="*/ 14954 w 17778"/>
                    <a:gd name="connsiteY24" fmla="*/ 17086 h 20317"/>
                    <a:gd name="connsiteX25" fmla="*/ 15317 w 17778"/>
                    <a:gd name="connsiteY25" fmla="*/ 17902 h 20317"/>
                    <a:gd name="connsiteX26" fmla="*/ 15861 w 17778"/>
                    <a:gd name="connsiteY26" fmla="*/ 18084 h 20317"/>
                    <a:gd name="connsiteX27" fmla="*/ 16496 w 17778"/>
                    <a:gd name="connsiteY27" fmla="*/ 17902 h 20317"/>
                    <a:gd name="connsiteX28" fmla="*/ 18219 w 17778"/>
                    <a:gd name="connsiteY28" fmla="*/ 16360 h 20317"/>
                    <a:gd name="connsiteX29" fmla="*/ 18219 w 17778"/>
                    <a:gd name="connsiteY29" fmla="*/ 17539 h 20317"/>
                    <a:gd name="connsiteX30" fmla="*/ 13684 w 17778"/>
                    <a:gd name="connsiteY30" fmla="*/ 20714 h 20317"/>
                    <a:gd name="connsiteX31" fmla="*/ 12051 w 17778"/>
                    <a:gd name="connsiteY31" fmla="*/ 19988 h 20317"/>
                    <a:gd name="connsiteX32" fmla="*/ 11235 w 17778"/>
                    <a:gd name="connsiteY32" fmla="*/ 17539 h 20317"/>
                    <a:gd name="connsiteX33" fmla="*/ 11235 w 17778"/>
                    <a:gd name="connsiteY33" fmla="*/ 17539 h 20317"/>
                    <a:gd name="connsiteX34" fmla="*/ 11235 w 17778"/>
                    <a:gd name="connsiteY34" fmla="*/ 16179 h 20317"/>
                    <a:gd name="connsiteX35" fmla="*/ 11235 w 17778"/>
                    <a:gd name="connsiteY35" fmla="*/ 8832 h 20317"/>
                    <a:gd name="connsiteX36" fmla="*/ 7153 w 17778"/>
                    <a:gd name="connsiteY36" fmla="*/ 10646 h 20317"/>
                    <a:gd name="connsiteX37" fmla="*/ 4795 w 17778"/>
                    <a:gd name="connsiteY37" fmla="*/ 12551 h 20317"/>
                    <a:gd name="connsiteX38" fmla="*/ 4069 w 17778"/>
                    <a:gd name="connsiteY38" fmla="*/ 14727 h 20317"/>
                    <a:gd name="connsiteX39" fmla="*/ 4976 w 17778"/>
                    <a:gd name="connsiteY39" fmla="*/ 17267 h 20317"/>
                    <a:gd name="connsiteX40" fmla="*/ 7063 w 17778"/>
                    <a:gd name="connsiteY40" fmla="*/ 18265 h 20317"/>
                    <a:gd name="connsiteX41" fmla="*/ 11235 w 17778"/>
                    <a:gd name="connsiteY41" fmla="*/ 16179 h 20317"/>
                    <a:gd name="connsiteX42" fmla="*/ 11235 w 17778"/>
                    <a:gd name="connsiteY42" fmla="*/ 16179 h 20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17778" h="20317">
                      <a:moveTo>
                        <a:pt x="11235" y="17539"/>
                      </a:moveTo>
                      <a:cubicBezTo>
                        <a:pt x="9240" y="19081"/>
                        <a:pt x="7970" y="19988"/>
                        <a:pt x="7516" y="20170"/>
                      </a:cubicBezTo>
                      <a:cubicBezTo>
                        <a:pt x="6790" y="20533"/>
                        <a:pt x="5974" y="20714"/>
                        <a:pt x="5067" y="20714"/>
                      </a:cubicBezTo>
                      <a:cubicBezTo>
                        <a:pt x="3707" y="20714"/>
                        <a:pt x="2618" y="20260"/>
                        <a:pt x="1711" y="19353"/>
                      </a:cubicBezTo>
                      <a:cubicBezTo>
                        <a:pt x="895" y="18446"/>
                        <a:pt x="441" y="17267"/>
                        <a:pt x="441" y="15725"/>
                      </a:cubicBezTo>
                      <a:cubicBezTo>
                        <a:pt x="441" y="14818"/>
                        <a:pt x="623" y="14002"/>
                        <a:pt x="1076" y="13276"/>
                      </a:cubicBezTo>
                      <a:cubicBezTo>
                        <a:pt x="1620" y="12278"/>
                        <a:pt x="2618" y="11371"/>
                        <a:pt x="4069" y="10555"/>
                      </a:cubicBezTo>
                      <a:cubicBezTo>
                        <a:pt x="5521" y="9739"/>
                        <a:pt x="7879" y="8650"/>
                        <a:pt x="11235" y="7471"/>
                      </a:cubicBezTo>
                      <a:lnTo>
                        <a:pt x="11235" y="6745"/>
                      </a:lnTo>
                      <a:cubicBezTo>
                        <a:pt x="11235" y="4841"/>
                        <a:pt x="10963" y="3480"/>
                        <a:pt x="10328" y="2754"/>
                      </a:cubicBezTo>
                      <a:cubicBezTo>
                        <a:pt x="9693" y="2029"/>
                        <a:pt x="8877" y="1666"/>
                        <a:pt x="7698" y="1666"/>
                      </a:cubicBezTo>
                      <a:cubicBezTo>
                        <a:pt x="6790" y="1666"/>
                        <a:pt x="6065" y="1938"/>
                        <a:pt x="5611" y="2392"/>
                      </a:cubicBezTo>
                      <a:cubicBezTo>
                        <a:pt x="5067" y="2845"/>
                        <a:pt x="4795" y="3389"/>
                        <a:pt x="4795" y="4024"/>
                      </a:cubicBezTo>
                      <a:lnTo>
                        <a:pt x="4795" y="5294"/>
                      </a:lnTo>
                      <a:cubicBezTo>
                        <a:pt x="4795" y="5929"/>
                        <a:pt x="4614" y="6473"/>
                        <a:pt x="4251" y="6836"/>
                      </a:cubicBezTo>
                      <a:cubicBezTo>
                        <a:pt x="3888" y="7199"/>
                        <a:pt x="3525" y="7380"/>
                        <a:pt x="2981" y="7380"/>
                      </a:cubicBezTo>
                      <a:cubicBezTo>
                        <a:pt x="2437" y="7380"/>
                        <a:pt x="2074" y="7199"/>
                        <a:pt x="1711" y="6836"/>
                      </a:cubicBezTo>
                      <a:cubicBezTo>
                        <a:pt x="1348" y="6473"/>
                        <a:pt x="1258" y="5929"/>
                        <a:pt x="1258" y="5294"/>
                      </a:cubicBezTo>
                      <a:cubicBezTo>
                        <a:pt x="1258" y="4115"/>
                        <a:pt x="1892" y="2936"/>
                        <a:pt x="3162" y="1938"/>
                      </a:cubicBezTo>
                      <a:cubicBezTo>
                        <a:pt x="4432" y="940"/>
                        <a:pt x="6156" y="396"/>
                        <a:pt x="8423" y="396"/>
                      </a:cubicBezTo>
                      <a:cubicBezTo>
                        <a:pt x="10147" y="396"/>
                        <a:pt x="11507" y="668"/>
                        <a:pt x="12686" y="1303"/>
                      </a:cubicBezTo>
                      <a:cubicBezTo>
                        <a:pt x="13503" y="1757"/>
                        <a:pt x="14138" y="2392"/>
                        <a:pt x="14500" y="3389"/>
                      </a:cubicBezTo>
                      <a:cubicBezTo>
                        <a:pt x="14773" y="4024"/>
                        <a:pt x="14863" y="5203"/>
                        <a:pt x="14863" y="7108"/>
                      </a:cubicBezTo>
                      <a:lnTo>
                        <a:pt x="14863" y="13639"/>
                      </a:lnTo>
                      <a:cubicBezTo>
                        <a:pt x="14863" y="15453"/>
                        <a:pt x="14863" y="16632"/>
                        <a:pt x="14954" y="17086"/>
                      </a:cubicBezTo>
                      <a:cubicBezTo>
                        <a:pt x="15045" y="17539"/>
                        <a:pt x="15135" y="17811"/>
                        <a:pt x="15317" y="17902"/>
                      </a:cubicBezTo>
                      <a:cubicBezTo>
                        <a:pt x="15498" y="18084"/>
                        <a:pt x="15680" y="18084"/>
                        <a:pt x="15861" y="18084"/>
                      </a:cubicBezTo>
                      <a:cubicBezTo>
                        <a:pt x="16042" y="18084"/>
                        <a:pt x="16314" y="17993"/>
                        <a:pt x="16496" y="17902"/>
                      </a:cubicBezTo>
                      <a:cubicBezTo>
                        <a:pt x="16768" y="17721"/>
                        <a:pt x="17403" y="17176"/>
                        <a:pt x="18219" y="16360"/>
                      </a:cubicBezTo>
                      <a:lnTo>
                        <a:pt x="18219" y="17539"/>
                      </a:lnTo>
                      <a:cubicBezTo>
                        <a:pt x="16677" y="19625"/>
                        <a:pt x="15135" y="20714"/>
                        <a:pt x="13684" y="20714"/>
                      </a:cubicBezTo>
                      <a:cubicBezTo>
                        <a:pt x="12958" y="20714"/>
                        <a:pt x="12414" y="20442"/>
                        <a:pt x="12051" y="19988"/>
                      </a:cubicBezTo>
                      <a:cubicBezTo>
                        <a:pt x="11416" y="19535"/>
                        <a:pt x="11235" y="18718"/>
                        <a:pt x="11235" y="17539"/>
                      </a:cubicBezTo>
                      <a:lnTo>
                        <a:pt x="11235" y="17539"/>
                      </a:lnTo>
                      <a:close/>
                      <a:moveTo>
                        <a:pt x="11235" y="16179"/>
                      </a:moveTo>
                      <a:lnTo>
                        <a:pt x="11235" y="8832"/>
                      </a:lnTo>
                      <a:cubicBezTo>
                        <a:pt x="9149" y="9648"/>
                        <a:pt x="7698" y="10283"/>
                        <a:pt x="7153" y="10646"/>
                      </a:cubicBezTo>
                      <a:cubicBezTo>
                        <a:pt x="6065" y="11281"/>
                        <a:pt x="5249" y="11916"/>
                        <a:pt x="4795" y="12551"/>
                      </a:cubicBezTo>
                      <a:cubicBezTo>
                        <a:pt x="4341" y="13185"/>
                        <a:pt x="4069" y="14002"/>
                        <a:pt x="4069" y="14727"/>
                      </a:cubicBezTo>
                      <a:cubicBezTo>
                        <a:pt x="4069" y="15725"/>
                        <a:pt x="4341" y="16632"/>
                        <a:pt x="4976" y="17267"/>
                      </a:cubicBezTo>
                      <a:cubicBezTo>
                        <a:pt x="5611" y="17902"/>
                        <a:pt x="6246" y="18265"/>
                        <a:pt x="7063" y="18265"/>
                      </a:cubicBezTo>
                      <a:cubicBezTo>
                        <a:pt x="8060" y="18265"/>
                        <a:pt x="9421" y="17539"/>
                        <a:pt x="11235" y="16179"/>
                      </a:cubicBezTo>
                      <a:lnTo>
                        <a:pt x="11235" y="16179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71" name="Dowolny kształt: kształt 170">
                  <a:extLst>
                    <a:ext uri="{FF2B5EF4-FFF2-40B4-BE49-F238E27FC236}">
                      <a16:creationId xmlns:a16="http://schemas.microsoft.com/office/drawing/2014/main" id="{317A2150-6469-0894-6E4F-B952C2346233}"/>
                    </a:ext>
                  </a:extLst>
                </p:cNvPr>
                <p:cNvSpPr/>
                <p:nvPr/>
              </p:nvSpPr>
              <p:spPr>
                <a:xfrm>
                  <a:off x="4503191" y="1900034"/>
                  <a:ext cx="21043" cy="19955"/>
                </a:xfrm>
                <a:custGeom>
                  <a:avLst/>
                  <a:gdLst>
                    <a:gd name="connsiteX0" fmla="*/ 7078 w 21043"/>
                    <a:gd name="connsiteY0" fmla="*/ 4478 h 19955"/>
                    <a:gd name="connsiteX1" fmla="*/ 13609 w 21043"/>
                    <a:gd name="connsiteY1" fmla="*/ 396 h 19955"/>
                    <a:gd name="connsiteX2" fmla="*/ 16330 w 21043"/>
                    <a:gd name="connsiteY2" fmla="*/ 1212 h 19955"/>
                    <a:gd name="connsiteX3" fmla="*/ 18144 w 21043"/>
                    <a:gd name="connsiteY3" fmla="*/ 3843 h 19955"/>
                    <a:gd name="connsiteX4" fmla="*/ 18598 w 21043"/>
                    <a:gd name="connsiteY4" fmla="*/ 7743 h 19955"/>
                    <a:gd name="connsiteX5" fmla="*/ 18598 w 21043"/>
                    <a:gd name="connsiteY5" fmla="*/ 15997 h 19955"/>
                    <a:gd name="connsiteX6" fmla="*/ 18870 w 21043"/>
                    <a:gd name="connsiteY6" fmla="*/ 18446 h 19955"/>
                    <a:gd name="connsiteX7" fmla="*/ 19596 w 21043"/>
                    <a:gd name="connsiteY7" fmla="*/ 19263 h 19955"/>
                    <a:gd name="connsiteX8" fmla="*/ 21500 w 21043"/>
                    <a:gd name="connsiteY8" fmla="*/ 19535 h 19955"/>
                    <a:gd name="connsiteX9" fmla="*/ 21500 w 21043"/>
                    <a:gd name="connsiteY9" fmla="*/ 20260 h 19955"/>
                    <a:gd name="connsiteX10" fmla="*/ 11886 w 21043"/>
                    <a:gd name="connsiteY10" fmla="*/ 20260 h 19955"/>
                    <a:gd name="connsiteX11" fmla="*/ 11886 w 21043"/>
                    <a:gd name="connsiteY11" fmla="*/ 19535 h 19955"/>
                    <a:gd name="connsiteX12" fmla="*/ 12248 w 21043"/>
                    <a:gd name="connsiteY12" fmla="*/ 19535 h 19955"/>
                    <a:gd name="connsiteX13" fmla="*/ 14153 w 21043"/>
                    <a:gd name="connsiteY13" fmla="*/ 19172 h 19955"/>
                    <a:gd name="connsiteX14" fmla="*/ 14879 w 21043"/>
                    <a:gd name="connsiteY14" fmla="*/ 17902 h 19955"/>
                    <a:gd name="connsiteX15" fmla="*/ 14970 w 21043"/>
                    <a:gd name="connsiteY15" fmla="*/ 15906 h 19955"/>
                    <a:gd name="connsiteX16" fmla="*/ 14970 w 21043"/>
                    <a:gd name="connsiteY16" fmla="*/ 8015 h 19955"/>
                    <a:gd name="connsiteX17" fmla="*/ 14244 w 21043"/>
                    <a:gd name="connsiteY17" fmla="*/ 4206 h 19955"/>
                    <a:gd name="connsiteX18" fmla="*/ 11976 w 21043"/>
                    <a:gd name="connsiteY18" fmla="*/ 3026 h 19955"/>
                    <a:gd name="connsiteX19" fmla="*/ 6988 w 21043"/>
                    <a:gd name="connsiteY19" fmla="*/ 5748 h 19955"/>
                    <a:gd name="connsiteX20" fmla="*/ 6988 w 21043"/>
                    <a:gd name="connsiteY20" fmla="*/ 15997 h 19955"/>
                    <a:gd name="connsiteX21" fmla="*/ 7260 w 21043"/>
                    <a:gd name="connsiteY21" fmla="*/ 18446 h 19955"/>
                    <a:gd name="connsiteX22" fmla="*/ 8076 w 21043"/>
                    <a:gd name="connsiteY22" fmla="*/ 19353 h 19955"/>
                    <a:gd name="connsiteX23" fmla="*/ 10162 w 21043"/>
                    <a:gd name="connsiteY23" fmla="*/ 19625 h 19955"/>
                    <a:gd name="connsiteX24" fmla="*/ 10162 w 21043"/>
                    <a:gd name="connsiteY24" fmla="*/ 20351 h 19955"/>
                    <a:gd name="connsiteX25" fmla="*/ 729 w 21043"/>
                    <a:gd name="connsiteY25" fmla="*/ 20351 h 19955"/>
                    <a:gd name="connsiteX26" fmla="*/ 729 w 21043"/>
                    <a:gd name="connsiteY26" fmla="*/ 19625 h 19955"/>
                    <a:gd name="connsiteX27" fmla="*/ 1182 w 21043"/>
                    <a:gd name="connsiteY27" fmla="*/ 19625 h 19955"/>
                    <a:gd name="connsiteX28" fmla="*/ 3178 w 21043"/>
                    <a:gd name="connsiteY28" fmla="*/ 18900 h 19955"/>
                    <a:gd name="connsiteX29" fmla="*/ 3722 w 21043"/>
                    <a:gd name="connsiteY29" fmla="*/ 15997 h 19955"/>
                    <a:gd name="connsiteX30" fmla="*/ 3722 w 21043"/>
                    <a:gd name="connsiteY30" fmla="*/ 8831 h 19955"/>
                    <a:gd name="connsiteX31" fmla="*/ 3541 w 21043"/>
                    <a:gd name="connsiteY31" fmla="*/ 4568 h 19955"/>
                    <a:gd name="connsiteX32" fmla="*/ 3087 w 21043"/>
                    <a:gd name="connsiteY32" fmla="*/ 3571 h 19955"/>
                    <a:gd name="connsiteX33" fmla="*/ 2180 w 21043"/>
                    <a:gd name="connsiteY33" fmla="*/ 3299 h 19955"/>
                    <a:gd name="connsiteX34" fmla="*/ 729 w 21043"/>
                    <a:gd name="connsiteY34" fmla="*/ 3571 h 19955"/>
                    <a:gd name="connsiteX35" fmla="*/ 457 w 21043"/>
                    <a:gd name="connsiteY35" fmla="*/ 2845 h 19955"/>
                    <a:gd name="connsiteX36" fmla="*/ 6262 w 21043"/>
                    <a:gd name="connsiteY36" fmla="*/ 487 h 19955"/>
                    <a:gd name="connsiteX37" fmla="*/ 7169 w 21043"/>
                    <a:gd name="connsiteY37" fmla="*/ 487 h 19955"/>
                    <a:gd name="connsiteX38" fmla="*/ 7078 w 21043"/>
                    <a:gd name="connsiteY38" fmla="*/ 4478 h 19955"/>
                    <a:gd name="connsiteX39" fmla="*/ 7078 w 21043"/>
                    <a:gd name="connsiteY39" fmla="*/ 4478 h 19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21043" h="19955">
                      <a:moveTo>
                        <a:pt x="7078" y="4478"/>
                      </a:moveTo>
                      <a:cubicBezTo>
                        <a:pt x="9346" y="1757"/>
                        <a:pt x="11523" y="396"/>
                        <a:pt x="13609" y="396"/>
                      </a:cubicBezTo>
                      <a:cubicBezTo>
                        <a:pt x="14697" y="396"/>
                        <a:pt x="15605" y="668"/>
                        <a:pt x="16330" y="1212"/>
                      </a:cubicBezTo>
                      <a:cubicBezTo>
                        <a:pt x="17056" y="1757"/>
                        <a:pt x="17691" y="2573"/>
                        <a:pt x="18144" y="3843"/>
                      </a:cubicBezTo>
                      <a:cubicBezTo>
                        <a:pt x="18416" y="4659"/>
                        <a:pt x="18598" y="6020"/>
                        <a:pt x="18598" y="7743"/>
                      </a:cubicBezTo>
                      <a:lnTo>
                        <a:pt x="18598" y="15997"/>
                      </a:lnTo>
                      <a:cubicBezTo>
                        <a:pt x="18598" y="17267"/>
                        <a:pt x="18688" y="18083"/>
                        <a:pt x="18870" y="18446"/>
                      </a:cubicBezTo>
                      <a:cubicBezTo>
                        <a:pt x="19051" y="18809"/>
                        <a:pt x="19233" y="19081"/>
                        <a:pt x="19596" y="19263"/>
                      </a:cubicBezTo>
                      <a:cubicBezTo>
                        <a:pt x="19958" y="19444"/>
                        <a:pt x="20593" y="19535"/>
                        <a:pt x="21500" y="19535"/>
                      </a:cubicBezTo>
                      <a:lnTo>
                        <a:pt x="21500" y="20260"/>
                      </a:lnTo>
                      <a:lnTo>
                        <a:pt x="11886" y="20260"/>
                      </a:lnTo>
                      <a:lnTo>
                        <a:pt x="11886" y="19535"/>
                      </a:lnTo>
                      <a:lnTo>
                        <a:pt x="12248" y="19535"/>
                      </a:lnTo>
                      <a:cubicBezTo>
                        <a:pt x="13156" y="19535"/>
                        <a:pt x="13790" y="19444"/>
                        <a:pt x="14153" y="19172"/>
                      </a:cubicBezTo>
                      <a:cubicBezTo>
                        <a:pt x="14516" y="18900"/>
                        <a:pt x="14788" y="18446"/>
                        <a:pt x="14879" y="17902"/>
                      </a:cubicBezTo>
                      <a:cubicBezTo>
                        <a:pt x="14970" y="17721"/>
                        <a:pt x="14970" y="16995"/>
                        <a:pt x="14970" y="15906"/>
                      </a:cubicBezTo>
                      <a:lnTo>
                        <a:pt x="14970" y="8015"/>
                      </a:lnTo>
                      <a:cubicBezTo>
                        <a:pt x="14970" y="6292"/>
                        <a:pt x="14697" y="5022"/>
                        <a:pt x="14244" y="4206"/>
                      </a:cubicBezTo>
                      <a:cubicBezTo>
                        <a:pt x="13790" y="3389"/>
                        <a:pt x="13065" y="3026"/>
                        <a:pt x="11976" y="3026"/>
                      </a:cubicBezTo>
                      <a:cubicBezTo>
                        <a:pt x="10344" y="3026"/>
                        <a:pt x="8620" y="3933"/>
                        <a:pt x="6988" y="5748"/>
                      </a:cubicBezTo>
                      <a:lnTo>
                        <a:pt x="6988" y="15997"/>
                      </a:lnTo>
                      <a:cubicBezTo>
                        <a:pt x="6988" y="17267"/>
                        <a:pt x="7078" y="18083"/>
                        <a:pt x="7260" y="18446"/>
                      </a:cubicBezTo>
                      <a:cubicBezTo>
                        <a:pt x="7441" y="18900"/>
                        <a:pt x="7713" y="19172"/>
                        <a:pt x="8076" y="19353"/>
                      </a:cubicBezTo>
                      <a:cubicBezTo>
                        <a:pt x="8439" y="19535"/>
                        <a:pt x="9164" y="19625"/>
                        <a:pt x="10162" y="19625"/>
                      </a:cubicBezTo>
                      <a:lnTo>
                        <a:pt x="10162" y="20351"/>
                      </a:lnTo>
                      <a:lnTo>
                        <a:pt x="729" y="20351"/>
                      </a:lnTo>
                      <a:lnTo>
                        <a:pt x="729" y="19625"/>
                      </a:lnTo>
                      <a:lnTo>
                        <a:pt x="1182" y="19625"/>
                      </a:lnTo>
                      <a:cubicBezTo>
                        <a:pt x="2180" y="19625"/>
                        <a:pt x="2815" y="19353"/>
                        <a:pt x="3178" y="18900"/>
                      </a:cubicBezTo>
                      <a:cubicBezTo>
                        <a:pt x="3541" y="18355"/>
                        <a:pt x="3722" y="17448"/>
                        <a:pt x="3722" y="15997"/>
                      </a:cubicBezTo>
                      <a:lnTo>
                        <a:pt x="3722" y="8831"/>
                      </a:lnTo>
                      <a:cubicBezTo>
                        <a:pt x="3722" y="6473"/>
                        <a:pt x="3632" y="5113"/>
                        <a:pt x="3541" y="4568"/>
                      </a:cubicBezTo>
                      <a:cubicBezTo>
                        <a:pt x="3450" y="4024"/>
                        <a:pt x="3269" y="3752"/>
                        <a:pt x="3087" y="3571"/>
                      </a:cubicBezTo>
                      <a:cubicBezTo>
                        <a:pt x="2906" y="3389"/>
                        <a:pt x="2543" y="3299"/>
                        <a:pt x="2180" y="3299"/>
                      </a:cubicBezTo>
                      <a:cubicBezTo>
                        <a:pt x="1817" y="3299"/>
                        <a:pt x="1273" y="3389"/>
                        <a:pt x="729" y="3571"/>
                      </a:cubicBezTo>
                      <a:lnTo>
                        <a:pt x="457" y="2845"/>
                      </a:lnTo>
                      <a:lnTo>
                        <a:pt x="6262" y="487"/>
                      </a:lnTo>
                      <a:lnTo>
                        <a:pt x="7169" y="487"/>
                      </a:lnTo>
                      <a:lnTo>
                        <a:pt x="7078" y="4478"/>
                      </a:lnTo>
                      <a:lnTo>
                        <a:pt x="7078" y="4478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72" name="Dowolny kształt: kształt 171">
                  <a:extLst>
                    <a:ext uri="{FF2B5EF4-FFF2-40B4-BE49-F238E27FC236}">
                      <a16:creationId xmlns:a16="http://schemas.microsoft.com/office/drawing/2014/main" id="{B985A09D-0670-5923-DE40-EF3BB40FEF57}"/>
                    </a:ext>
                  </a:extLst>
                </p:cNvPr>
                <p:cNvSpPr/>
                <p:nvPr/>
              </p:nvSpPr>
              <p:spPr>
                <a:xfrm>
                  <a:off x="4525958" y="1890148"/>
                  <a:ext cx="20499" cy="30567"/>
                </a:xfrm>
                <a:custGeom>
                  <a:avLst/>
                  <a:gdLst>
                    <a:gd name="connsiteX0" fmla="*/ 14081 w 20499"/>
                    <a:gd name="connsiteY0" fmla="*/ 28057 h 30567"/>
                    <a:gd name="connsiteX1" fmla="*/ 11269 w 20499"/>
                    <a:gd name="connsiteY1" fmla="*/ 30234 h 30567"/>
                    <a:gd name="connsiteX2" fmla="*/ 8366 w 20499"/>
                    <a:gd name="connsiteY2" fmla="*/ 30869 h 30567"/>
                    <a:gd name="connsiteX3" fmla="*/ 2833 w 20499"/>
                    <a:gd name="connsiteY3" fmla="*/ 28239 h 30567"/>
                    <a:gd name="connsiteX4" fmla="*/ 475 w 20499"/>
                    <a:gd name="connsiteY4" fmla="*/ 21436 h 30567"/>
                    <a:gd name="connsiteX5" fmla="*/ 3105 w 20499"/>
                    <a:gd name="connsiteY5" fmla="*/ 13817 h 30567"/>
                    <a:gd name="connsiteX6" fmla="*/ 9817 w 20499"/>
                    <a:gd name="connsiteY6" fmla="*/ 10370 h 30567"/>
                    <a:gd name="connsiteX7" fmla="*/ 14081 w 20499"/>
                    <a:gd name="connsiteY7" fmla="*/ 12002 h 30567"/>
                    <a:gd name="connsiteX8" fmla="*/ 14081 w 20499"/>
                    <a:gd name="connsiteY8" fmla="*/ 8465 h 30567"/>
                    <a:gd name="connsiteX9" fmla="*/ 13899 w 20499"/>
                    <a:gd name="connsiteY9" fmla="*/ 4383 h 30567"/>
                    <a:gd name="connsiteX10" fmla="*/ 13446 w 20499"/>
                    <a:gd name="connsiteY10" fmla="*/ 3386 h 30567"/>
                    <a:gd name="connsiteX11" fmla="*/ 12629 w 20499"/>
                    <a:gd name="connsiteY11" fmla="*/ 3113 h 30567"/>
                    <a:gd name="connsiteX12" fmla="*/ 11178 w 20499"/>
                    <a:gd name="connsiteY12" fmla="*/ 3476 h 30567"/>
                    <a:gd name="connsiteX13" fmla="*/ 10906 w 20499"/>
                    <a:gd name="connsiteY13" fmla="*/ 2751 h 30567"/>
                    <a:gd name="connsiteX14" fmla="*/ 16711 w 20499"/>
                    <a:gd name="connsiteY14" fmla="*/ 392 h 30567"/>
                    <a:gd name="connsiteX15" fmla="*/ 17618 w 20499"/>
                    <a:gd name="connsiteY15" fmla="*/ 392 h 30567"/>
                    <a:gd name="connsiteX16" fmla="*/ 17618 w 20499"/>
                    <a:gd name="connsiteY16" fmla="*/ 22796 h 30567"/>
                    <a:gd name="connsiteX17" fmla="*/ 17799 w 20499"/>
                    <a:gd name="connsiteY17" fmla="*/ 26969 h 30567"/>
                    <a:gd name="connsiteX18" fmla="*/ 18344 w 20499"/>
                    <a:gd name="connsiteY18" fmla="*/ 27966 h 30567"/>
                    <a:gd name="connsiteX19" fmla="*/ 19160 w 20499"/>
                    <a:gd name="connsiteY19" fmla="*/ 28239 h 30567"/>
                    <a:gd name="connsiteX20" fmla="*/ 20702 w 20499"/>
                    <a:gd name="connsiteY20" fmla="*/ 27876 h 30567"/>
                    <a:gd name="connsiteX21" fmla="*/ 20974 w 20499"/>
                    <a:gd name="connsiteY21" fmla="*/ 28601 h 30567"/>
                    <a:gd name="connsiteX22" fmla="*/ 15260 w 20499"/>
                    <a:gd name="connsiteY22" fmla="*/ 30960 h 30567"/>
                    <a:gd name="connsiteX23" fmla="*/ 14262 w 20499"/>
                    <a:gd name="connsiteY23" fmla="*/ 30960 h 30567"/>
                    <a:gd name="connsiteX24" fmla="*/ 14081 w 20499"/>
                    <a:gd name="connsiteY24" fmla="*/ 28057 h 30567"/>
                    <a:gd name="connsiteX25" fmla="*/ 14081 w 20499"/>
                    <a:gd name="connsiteY25" fmla="*/ 28057 h 30567"/>
                    <a:gd name="connsiteX26" fmla="*/ 14081 w 20499"/>
                    <a:gd name="connsiteY26" fmla="*/ 26515 h 30567"/>
                    <a:gd name="connsiteX27" fmla="*/ 14081 w 20499"/>
                    <a:gd name="connsiteY27" fmla="*/ 16538 h 30567"/>
                    <a:gd name="connsiteX28" fmla="*/ 13355 w 20499"/>
                    <a:gd name="connsiteY28" fmla="*/ 13907 h 30567"/>
                    <a:gd name="connsiteX29" fmla="*/ 11632 w 20499"/>
                    <a:gd name="connsiteY29" fmla="*/ 12093 h 30567"/>
                    <a:gd name="connsiteX30" fmla="*/ 9636 w 20499"/>
                    <a:gd name="connsiteY30" fmla="*/ 11458 h 30567"/>
                    <a:gd name="connsiteX31" fmla="*/ 6280 w 20499"/>
                    <a:gd name="connsiteY31" fmla="*/ 13091 h 30567"/>
                    <a:gd name="connsiteX32" fmla="*/ 4375 w 20499"/>
                    <a:gd name="connsiteY32" fmla="*/ 19531 h 30567"/>
                    <a:gd name="connsiteX33" fmla="*/ 6280 w 20499"/>
                    <a:gd name="connsiteY33" fmla="*/ 26062 h 30567"/>
                    <a:gd name="connsiteX34" fmla="*/ 10452 w 20499"/>
                    <a:gd name="connsiteY34" fmla="*/ 28329 h 30567"/>
                    <a:gd name="connsiteX35" fmla="*/ 14081 w 20499"/>
                    <a:gd name="connsiteY35" fmla="*/ 26515 h 30567"/>
                    <a:gd name="connsiteX36" fmla="*/ 14081 w 20499"/>
                    <a:gd name="connsiteY36" fmla="*/ 26515 h 30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20499" h="30567">
                      <a:moveTo>
                        <a:pt x="14081" y="28057"/>
                      </a:moveTo>
                      <a:cubicBezTo>
                        <a:pt x="13174" y="29055"/>
                        <a:pt x="12176" y="29781"/>
                        <a:pt x="11269" y="30234"/>
                      </a:cubicBezTo>
                      <a:cubicBezTo>
                        <a:pt x="10362" y="30688"/>
                        <a:pt x="9364" y="30869"/>
                        <a:pt x="8366" y="30869"/>
                      </a:cubicBezTo>
                      <a:cubicBezTo>
                        <a:pt x="6280" y="30869"/>
                        <a:pt x="4375" y="29962"/>
                        <a:pt x="2833" y="28239"/>
                      </a:cubicBezTo>
                      <a:cubicBezTo>
                        <a:pt x="1291" y="26424"/>
                        <a:pt x="475" y="24157"/>
                        <a:pt x="475" y="21436"/>
                      </a:cubicBezTo>
                      <a:cubicBezTo>
                        <a:pt x="475" y="18715"/>
                        <a:pt x="1382" y="16084"/>
                        <a:pt x="3105" y="13817"/>
                      </a:cubicBezTo>
                      <a:cubicBezTo>
                        <a:pt x="4829" y="11549"/>
                        <a:pt x="7096" y="10370"/>
                        <a:pt x="9817" y="10370"/>
                      </a:cubicBezTo>
                      <a:cubicBezTo>
                        <a:pt x="11541" y="10370"/>
                        <a:pt x="12901" y="10914"/>
                        <a:pt x="14081" y="12002"/>
                      </a:cubicBezTo>
                      <a:lnTo>
                        <a:pt x="14081" y="8465"/>
                      </a:lnTo>
                      <a:cubicBezTo>
                        <a:pt x="14081" y="6288"/>
                        <a:pt x="13990" y="4928"/>
                        <a:pt x="13899" y="4383"/>
                      </a:cubicBezTo>
                      <a:cubicBezTo>
                        <a:pt x="13808" y="3839"/>
                        <a:pt x="13627" y="3567"/>
                        <a:pt x="13446" y="3386"/>
                      </a:cubicBezTo>
                      <a:cubicBezTo>
                        <a:pt x="13264" y="3204"/>
                        <a:pt x="12901" y="3113"/>
                        <a:pt x="12629" y="3113"/>
                      </a:cubicBezTo>
                      <a:cubicBezTo>
                        <a:pt x="12266" y="3113"/>
                        <a:pt x="11813" y="3204"/>
                        <a:pt x="11178" y="3476"/>
                      </a:cubicBezTo>
                      <a:lnTo>
                        <a:pt x="10906" y="2751"/>
                      </a:lnTo>
                      <a:lnTo>
                        <a:pt x="16711" y="392"/>
                      </a:lnTo>
                      <a:lnTo>
                        <a:pt x="17618" y="392"/>
                      </a:lnTo>
                      <a:lnTo>
                        <a:pt x="17618" y="22796"/>
                      </a:lnTo>
                      <a:cubicBezTo>
                        <a:pt x="17618" y="25064"/>
                        <a:pt x="17709" y="26424"/>
                        <a:pt x="17799" y="26969"/>
                      </a:cubicBezTo>
                      <a:cubicBezTo>
                        <a:pt x="17890" y="27422"/>
                        <a:pt x="18072" y="27785"/>
                        <a:pt x="18344" y="27966"/>
                      </a:cubicBezTo>
                      <a:cubicBezTo>
                        <a:pt x="18616" y="28148"/>
                        <a:pt x="18888" y="28239"/>
                        <a:pt x="19160" y="28239"/>
                      </a:cubicBezTo>
                      <a:cubicBezTo>
                        <a:pt x="19523" y="28239"/>
                        <a:pt x="20067" y="28148"/>
                        <a:pt x="20702" y="27876"/>
                      </a:cubicBezTo>
                      <a:lnTo>
                        <a:pt x="20974" y="28601"/>
                      </a:lnTo>
                      <a:lnTo>
                        <a:pt x="15260" y="30960"/>
                      </a:lnTo>
                      <a:lnTo>
                        <a:pt x="14262" y="30960"/>
                      </a:lnTo>
                      <a:lnTo>
                        <a:pt x="14081" y="28057"/>
                      </a:lnTo>
                      <a:lnTo>
                        <a:pt x="14081" y="28057"/>
                      </a:lnTo>
                      <a:close/>
                      <a:moveTo>
                        <a:pt x="14081" y="26515"/>
                      </a:moveTo>
                      <a:lnTo>
                        <a:pt x="14081" y="16538"/>
                      </a:lnTo>
                      <a:cubicBezTo>
                        <a:pt x="13990" y="15540"/>
                        <a:pt x="13718" y="14724"/>
                        <a:pt x="13355" y="13907"/>
                      </a:cubicBezTo>
                      <a:cubicBezTo>
                        <a:pt x="12901" y="13091"/>
                        <a:pt x="12357" y="12547"/>
                        <a:pt x="11632" y="12093"/>
                      </a:cubicBezTo>
                      <a:cubicBezTo>
                        <a:pt x="10906" y="11640"/>
                        <a:pt x="10271" y="11458"/>
                        <a:pt x="9636" y="11458"/>
                      </a:cubicBezTo>
                      <a:cubicBezTo>
                        <a:pt x="8366" y="11458"/>
                        <a:pt x="7278" y="12002"/>
                        <a:pt x="6280" y="13091"/>
                      </a:cubicBezTo>
                      <a:cubicBezTo>
                        <a:pt x="5010" y="14542"/>
                        <a:pt x="4375" y="16719"/>
                        <a:pt x="4375" y="19531"/>
                      </a:cubicBezTo>
                      <a:cubicBezTo>
                        <a:pt x="4375" y="22343"/>
                        <a:pt x="5010" y="24520"/>
                        <a:pt x="6280" y="26062"/>
                      </a:cubicBezTo>
                      <a:cubicBezTo>
                        <a:pt x="7550" y="27604"/>
                        <a:pt x="8910" y="28329"/>
                        <a:pt x="10452" y="28329"/>
                      </a:cubicBezTo>
                      <a:cubicBezTo>
                        <a:pt x="11632" y="28420"/>
                        <a:pt x="12811" y="27785"/>
                        <a:pt x="14081" y="26515"/>
                      </a:cubicBezTo>
                      <a:lnTo>
                        <a:pt x="14081" y="26515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73" name="Dowolny kształt: kształt 172">
                  <a:extLst>
                    <a:ext uri="{FF2B5EF4-FFF2-40B4-BE49-F238E27FC236}">
                      <a16:creationId xmlns:a16="http://schemas.microsoft.com/office/drawing/2014/main" id="{0EB85913-CFCA-484A-DF90-9B5E41DD1375}"/>
                    </a:ext>
                  </a:extLst>
                </p:cNvPr>
                <p:cNvSpPr/>
                <p:nvPr/>
              </p:nvSpPr>
              <p:spPr>
                <a:xfrm>
                  <a:off x="4557614" y="1891327"/>
                  <a:ext cx="28934" cy="28662"/>
                </a:xfrm>
                <a:custGeom>
                  <a:avLst/>
                  <a:gdLst>
                    <a:gd name="connsiteX0" fmla="*/ 594 w 28934"/>
                    <a:gd name="connsiteY0" fmla="*/ 29055 h 28662"/>
                    <a:gd name="connsiteX1" fmla="*/ 594 w 28934"/>
                    <a:gd name="connsiteY1" fmla="*/ 28239 h 28662"/>
                    <a:gd name="connsiteX2" fmla="*/ 1683 w 28934"/>
                    <a:gd name="connsiteY2" fmla="*/ 28239 h 28662"/>
                    <a:gd name="connsiteX3" fmla="*/ 4223 w 28934"/>
                    <a:gd name="connsiteY3" fmla="*/ 27060 h 28662"/>
                    <a:gd name="connsiteX4" fmla="*/ 4676 w 28934"/>
                    <a:gd name="connsiteY4" fmla="*/ 23976 h 28662"/>
                    <a:gd name="connsiteX5" fmla="*/ 4676 w 28934"/>
                    <a:gd name="connsiteY5" fmla="*/ 5472 h 28662"/>
                    <a:gd name="connsiteX6" fmla="*/ 4041 w 28934"/>
                    <a:gd name="connsiteY6" fmla="*/ 2116 h 28662"/>
                    <a:gd name="connsiteX7" fmla="*/ 1592 w 28934"/>
                    <a:gd name="connsiteY7" fmla="*/ 1209 h 28662"/>
                    <a:gd name="connsiteX8" fmla="*/ 504 w 28934"/>
                    <a:gd name="connsiteY8" fmla="*/ 1209 h 28662"/>
                    <a:gd name="connsiteX9" fmla="*/ 504 w 28934"/>
                    <a:gd name="connsiteY9" fmla="*/ 392 h 28662"/>
                    <a:gd name="connsiteX10" fmla="*/ 12205 w 28934"/>
                    <a:gd name="connsiteY10" fmla="*/ 392 h 28662"/>
                    <a:gd name="connsiteX11" fmla="*/ 22001 w 28934"/>
                    <a:gd name="connsiteY11" fmla="*/ 1844 h 28662"/>
                    <a:gd name="connsiteX12" fmla="*/ 27352 w 28934"/>
                    <a:gd name="connsiteY12" fmla="*/ 6742 h 28662"/>
                    <a:gd name="connsiteX13" fmla="*/ 29438 w 28934"/>
                    <a:gd name="connsiteY13" fmla="*/ 14633 h 28662"/>
                    <a:gd name="connsiteX14" fmla="*/ 25810 w 28934"/>
                    <a:gd name="connsiteY14" fmla="*/ 24611 h 28662"/>
                    <a:gd name="connsiteX15" fmla="*/ 13384 w 28934"/>
                    <a:gd name="connsiteY15" fmla="*/ 29055 h 28662"/>
                    <a:gd name="connsiteX16" fmla="*/ 594 w 28934"/>
                    <a:gd name="connsiteY16" fmla="*/ 29055 h 28662"/>
                    <a:gd name="connsiteX17" fmla="*/ 594 w 28934"/>
                    <a:gd name="connsiteY17" fmla="*/ 29055 h 28662"/>
                    <a:gd name="connsiteX18" fmla="*/ 8758 w 28934"/>
                    <a:gd name="connsiteY18" fmla="*/ 26969 h 28662"/>
                    <a:gd name="connsiteX19" fmla="*/ 13293 w 28934"/>
                    <a:gd name="connsiteY19" fmla="*/ 27604 h 28662"/>
                    <a:gd name="connsiteX20" fmla="*/ 21456 w 28934"/>
                    <a:gd name="connsiteY20" fmla="*/ 24157 h 28662"/>
                    <a:gd name="connsiteX21" fmla="*/ 24722 w 28934"/>
                    <a:gd name="connsiteY21" fmla="*/ 14815 h 28662"/>
                    <a:gd name="connsiteX22" fmla="*/ 21456 w 28934"/>
                    <a:gd name="connsiteY22" fmla="*/ 5472 h 28662"/>
                    <a:gd name="connsiteX23" fmla="*/ 13112 w 28934"/>
                    <a:gd name="connsiteY23" fmla="*/ 2025 h 28662"/>
                    <a:gd name="connsiteX24" fmla="*/ 8758 w 28934"/>
                    <a:gd name="connsiteY24" fmla="*/ 2660 h 28662"/>
                    <a:gd name="connsiteX25" fmla="*/ 8758 w 28934"/>
                    <a:gd name="connsiteY25" fmla="*/ 26969 h 28662"/>
                    <a:gd name="connsiteX26" fmla="*/ 8758 w 28934"/>
                    <a:gd name="connsiteY26" fmla="*/ 26969 h 28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8934" h="28662">
                      <a:moveTo>
                        <a:pt x="594" y="29055"/>
                      </a:moveTo>
                      <a:lnTo>
                        <a:pt x="594" y="28239"/>
                      </a:lnTo>
                      <a:lnTo>
                        <a:pt x="1683" y="28239"/>
                      </a:lnTo>
                      <a:cubicBezTo>
                        <a:pt x="2862" y="28239"/>
                        <a:pt x="3769" y="27876"/>
                        <a:pt x="4223" y="27060"/>
                      </a:cubicBezTo>
                      <a:cubicBezTo>
                        <a:pt x="4495" y="26606"/>
                        <a:pt x="4676" y="25518"/>
                        <a:pt x="4676" y="23976"/>
                      </a:cubicBezTo>
                      <a:lnTo>
                        <a:pt x="4676" y="5472"/>
                      </a:lnTo>
                      <a:cubicBezTo>
                        <a:pt x="4676" y="3658"/>
                        <a:pt x="4495" y="2569"/>
                        <a:pt x="4041" y="2116"/>
                      </a:cubicBezTo>
                      <a:cubicBezTo>
                        <a:pt x="3497" y="1481"/>
                        <a:pt x="2681" y="1209"/>
                        <a:pt x="1592" y="1209"/>
                      </a:cubicBezTo>
                      <a:lnTo>
                        <a:pt x="504" y="1209"/>
                      </a:lnTo>
                      <a:lnTo>
                        <a:pt x="504" y="392"/>
                      </a:lnTo>
                      <a:lnTo>
                        <a:pt x="12205" y="392"/>
                      </a:lnTo>
                      <a:cubicBezTo>
                        <a:pt x="16468" y="392"/>
                        <a:pt x="19733" y="846"/>
                        <a:pt x="22001" y="1844"/>
                      </a:cubicBezTo>
                      <a:cubicBezTo>
                        <a:pt x="24268" y="2842"/>
                        <a:pt x="26082" y="4474"/>
                        <a:pt x="27352" y="6742"/>
                      </a:cubicBezTo>
                      <a:cubicBezTo>
                        <a:pt x="28713" y="9009"/>
                        <a:pt x="29438" y="11640"/>
                        <a:pt x="29438" y="14633"/>
                      </a:cubicBezTo>
                      <a:cubicBezTo>
                        <a:pt x="29438" y="18624"/>
                        <a:pt x="28259" y="21980"/>
                        <a:pt x="25810" y="24611"/>
                      </a:cubicBezTo>
                      <a:cubicBezTo>
                        <a:pt x="23089" y="27604"/>
                        <a:pt x="18917" y="29055"/>
                        <a:pt x="13384" y="29055"/>
                      </a:cubicBezTo>
                      <a:lnTo>
                        <a:pt x="594" y="29055"/>
                      </a:lnTo>
                      <a:lnTo>
                        <a:pt x="594" y="29055"/>
                      </a:lnTo>
                      <a:close/>
                      <a:moveTo>
                        <a:pt x="8758" y="26969"/>
                      </a:moveTo>
                      <a:cubicBezTo>
                        <a:pt x="10572" y="27332"/>
                        <a:pt x="12023" y="27604"/>
                        <a:pt x="13293" y="27604"/>
                      </a:cubicBezTo>
                      <a:cubicBezTo>
                        <a:pt x="16558" y="27604"/>
                        <a:pt x="19279" y="26425"/>
                        <a:pt x="21456" y="24157"/>
                      </a:cubicBezTo>
                      <a:cubicBezTo>
                        <a:pt x="23633" y="21889"/>
                        <a:pt x="24722" y="18715"/>
                        <a:pt x="24722" y="14815"/>
                      </a:cubicBezTo>
                      <a:cubicBezTo>
                        <a:pt x="24722" y="10824"/>
                        <a:pt x="23633" y="7740"/>
                        <a:pt x="21456" y="5472"/>
                      </a:cubicBezTo>
                      <a:cubicBezTo>
                        <a:pt x="19279" y="3204"/>
                        <a:pt x="16558" y="2025"/>
                        <a:pt x="13112" y="2025"/>
                      </a:cubicBezTo>
                      <a:cubicBezTo>
                        <a:pt x="11842" y="2025"/>
                        <a:pt x="10390" y="2207"/>
                        <a:pt x="8758" y="2660"/>
                      </a:cubicBezTo>
                      <a:lnTo>
                        <a:pt x="8758" y="26969"/>
                      </a:lnTo>
                      <a:lnTo>
                        <a:pt x="8758" y="26969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74" name="Dowolny kształt: kształt 173">
                  <a:extLst>
                    <a:ext uri="{FF2B5EF4-FFF2-40B4-BE49-F238E27FC236}">
                      <a16:creationId xmlns:a16="http://schemas.microsoft.com/office/drawing/2014/main" id="{B5A20300-FFB5-8F61-E067-7F6CDDB32FD0}"/>
                    </a:ext>
                  </a:extLst>
                </p:cNvPr>
                <p:cNvSpPr/>
                <p:nvPr/>
              </p:nvSpPr>
              <p:spPr>
                <a:xfrm>
                  <a:off x="4589814" y="1900034"/>
                  <a:ext cx="16417" cy="20589"/>
                </a:xfrm>
                <a:custGeom>
                  <a:avLst/>
                  <a:gdLst>
                    <a:gd name="connsiteX0" fmla="*/ 3518 w 16417"/>
                    <a:gd name="connsiteY0" fmla="*/ 8288 h 20589"/>
                    <a:gd name="connsiteX1" fmla="*/ 5604 w 16417"/>
                    <a:gd name="connsiteY1" fmla="*/ 15090 h 20589"/>
                    <a:gd name="connsiteX2" fmla="*/ 10593 w 16417"/>
                    <a:gd name="connsiteY2" fmla="*/ 17539 h 20589"/>
                    <a:gd name="connsiteX3" fmla="*/ 13858 w 16417"/>
                    <a:gd name="connsiteY3" fmla="*/ 16542 h 20589"/>
                    <a:gd name="connsiteX4" fmla="*/ 16216 w 16417"/>
                    <a:gd name="connsiteY4" fmla="*/ 12913 h 20589"/>
                    <a:gd name="connsiteX5" fmla="*/ 16851 w 16417"/>
                    <a:gd name="connsiteY5" fmla="*/ 13367 h 20589"/>
                    <a:gd name="connsiteX6" fmla="*/ 14312 w 16417"/>
                    <a:gd name="connsiteY6" fmla="*/ 18628 h 20589"/>
                    <a:gd name="connsiteX7" fmla="*/ 8960 w 16417"/>
                    <a:gd name="connsiteY7" fmla="*/ 20986 h 20589"/>
                    <a:gd name="connsiteX8" fmla="*/ 2973 w 16417"/>
                    <a:gd name="connsiteY8" fmla="*/ 18265 h 20589"/>
                    <a:gd name="connsiteX9" fmla="*/ 524 w 16417"/>
                    <a:gd name="connsiteY9" fmla="*/ 10918 h 20589"/>
                    <a:gd name="connsiteX10" fmla="*/ 3064 w 16417"/>
                    <a:gd name="connsiteY10" fmla="*/ 3208 h 20589"/>
                    <a:gd name="connsiteX11" fmla="*/ 9504 w 16417"/>
                    <a:gd name="connsiteY11" fmla="*/ 396 h 20589"/>
                    <a:gd name="connsiteX12" fmla="*/ 14856 w 16417"/>
                    <a:gd name="connsiteY12" fmla="*/ 2573 h 20589"/>
                    <a:gd name="connsiteX13" fmla="*/ 16942 w 16417"/>
                    <a:gd name="connsiteY13" fmla="*/ 8288 h 20589"/>
                    <a:gd name="connsiteX14" fmla="*/ 3518 w 16417"/>
                    <a:gd name="connsiteY14" fmla="*/ 8288 h 20589"/>
                    <a:gd name="connsiteX15" fmla="*/ 3518 w 16417"/>
                    <a:gd name="connsiteY15" fmla="*/ 8288 h 20589"/>
                    <a:gd name="connsiteX16" fmla="*/ 3518 w 16417"/>
                    <a:gd name="connsiteY16" fmla="*/ 7018 h 20589"/>
                    <a:gd name="connsiteX17" fmla="*/ 12497 w 16417"/>
                    <a:gd name="connsiteY17" fmla="*/ 7018 h 20589"/>
                    <a:gd name="connsiteX18" fmla="*/ 12044 w 16417"/>
                    <a:gd name="connsiteY18" fmla="*/ 4387 h 20589"/>
                    <a:gd name="connsiteX19" fmla="*/ 10502 w 16417"/>
                    <a:gd name="connsiteY19" fmla="*/ 2482 h 20589"/>
                    <a:gd name="connsiteX20" fmla="*/ 8325 w 16417"/>
                    <a:gd name="connsiteY20" fmla="*/ 1848 h 20589"/>
                    <a:gd name="connsiteX21" fmla="*/ 5150 w 16417"/>
                    <a:gd name="connsiteY21" fmla="*/ 3208 h 20589"/>
                    <a:gd name="connsiteX22" fmla="*/ 3518 w 16417"/>
                    <a:gd name="connsiteY22" fmla="*/ 7018 h 20589"/>
                    <a:gd name="connsiteX23" fmla="*/ 3518 w 16417"/>
                    <a:gd name="connsiteY23" fmla="*/ 7018 h 20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6417" h="20589">
                      <a:moveTo>
                        <a:pt x="3518" y="8288"/>
                      </a:moveTo>
                      <a:cubicBezTo>
                        <a:pt x="3518" y="11190"/>
                        <a:pt x="4243" y="13458"/>
                        <a:pt x="5604" y="15090"/>
                      </a:cubicBezTo>
                      <a:cubicBezTo>
                        <a:pt x="7055" y="16723"/>
                        <a:pt x="8688" y="17539"/>
                        <a:pt x="10593" y="17539"/>
                      </a:cubicBezTo>
                      <a:cubicBezTo>
                        <a:pt x="11863" y="17539"/>
                        <a:pt x="12951" y="17177"/>
                        <a:pt x="13858" y="16542"/>
                      </a:cubicBezTo>
                      <a:cubicBezTo>
                        <a:pt x="14765" y="15816"/>
                        <a:pt x="15581" y="14637"/>
                        <a:pt x="16216" y="12913"/>
                      </a:cubicBezTo>
                      <a:lnTo>
                        <a:pt x="16851" y="13367"/>
                      </a:lnTo>
                      <a:cubicBezTo>
                        <a:pt x="16579" y="15272"/>
                        <a:pt x="15672" y="17086"/>
                        <a:pt x="14312" y="18628"/>
                      </a:cubicBezTo>
                      <a:cubicBezTo>
                        <a:pt x="12860" y="20170"/>
                        <a:pt x="11137" y="20986"/>
                        <a:pt x="8960" y="20986"/>
                      </a:cubicBezTo>
                      <a:cubicBezTo>
                        <a:pt x="6602" y="20986"/>
                        <a:pt x="4606" y="20079"/>
                        <a:pt x="2973" y="18265"/>
                      </a:cubicBezTo>
                      <a:cubicBezTo>
                        <a:pt x="1341" y="16451"/>
                        <a:pt x="524" y="14002"/>
                        <a:pt x="524" y="10918"/>
                      </a:cubicBezTo>
                      <a:cubicBezTo>
                        <a:pt x="524" y="7562"/>
                        <a:pt x="1341" y="5022"/>
                        <a:pt x="3064" y="3208"/>
                      </a:cubicBezTo>
                      <a:cubicBezTo>
                        <a:pt x="4788" y="1303"/>
                        <a:pt x="6874" y="396"/>
                        <a:pt x="9504" y="396"/>
                      </a:cubicBezTo>
                      <a:cubicBezTo>
                        <a:pt x="11681" y="396"/>
                        <a:pt x="13495" y="1122"/>
                        <a:pt x="14856" y="2573"/>
                      </a:cubicBezTo>
                      <a:cubicBezTo>
                        <a:pt x="16216" y="4024"/>
                        <a:pt x="16942" y="5929"/>
                        <a:pt x="16942" y="8288"/>
                      </a:cubicBezTo>
                      <a:lnTo>
                        <a:pt x="3518" y="8288"/>
                      </a:lnTo>
                      <a:lnTo>
                        <a:pt x="3518" y="8288"/>
                      </a:lnTo>
                      <a:close/>
                      <a:moveTo>
                        <a:pt x="3518" y="7018"/>
                      </a:moveTo>
                      <a:lnTo>
                        <a:pt x="12497" y="7018"/>
                      </a:lnTo>
                      <a:cubicBezTo>
                        <a:pt x="12407" y="5748"/>
                        <a:pt x="12316" y="4931"/>
                        <a:pt x="12044" y="4387"/>
                      </a:cubicBezTo>
                      <a:cubicBezTo>
                        <a:pt x="11681" y="3571"/>
                        <a:pt x="11137" y="2936"/>
                        <a:pt x="10502" y="2482"/>
                      </a:cubicBezTo>
                      <a:cubicBezTo>
                        <a:pt x="9776" y="2029"/>
                        <a:pt x="9051" y="1848"/>
                        <a:pt x="8325" y="1848"/>
                      </a:cubicBezTo>
                      <a:cubicBezTo>
                        <a:pt x="7146" y="1848"/>
                        <a:pt x="6148" y="2301"/>
                        <a:pt x="5150" y="3208"/>
                      </a:cubicBezTo>
                      <a:cubicBezTo>
                        <a:pt x="4243" y="4115"/>
                        <a:pt x="3699" y="5385"/>
                        <a:pt x="3518" y="7018"/>
                      </a:cubicBezTo>
                      <a:lnTo>
                        <a:pt x="3518" y="7018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75" name="Dowolny kształt: kształt 174">
                  <a:extLst>
                    <a:ext uri="{FF2B5EF4-FFF2-40B4-BE49-F238E27FC236}">
                      <a16:creationId xmlns:a16="http://schemas.microsoft.com/office/drawing/2014/main" id="{68A70A2F-BE32-EB88-CA26-6C811C3AF40D}"/>
                    </a:ext>
                  </a:extLst>
                </p:cNvPr>
                <p:cNvSpPr/>
                <p:nvPr/>
              </p:nvSpPr>
              <p:spPr>
                <a:xfrm>
                  <a:off x="4607502" y="1900579"/>
                  <a:ext cx="21043" cy="19955"/>
                </a:xfrm>
                <a:custGeom>
                  <a:avLst/>
                  <a:gdLst>
                    <a:gd name="connsiteX0" fmla="*/ 813 w 21043"/>
                    <a:gd name="connsiteY0" fmla="*/ 396 h 19955"/>
                    <a:gd name="connsiteX1" fmla="*/ 9883 w 21043"/>
                    <a:gd name="connsiteY1" fmla="*/ 396 h 19955"/>
                    <a:gd name="connsiteX2" fmla="*/ 9883 w 21043"/>
                    <a:gd name="connsiteY2" fmla="*/ 1213 h 19955"/>
                    <a:gd name="connsiteX3" fmla="*/ 9248 w 21043"/>
                    <a:gd name="connsiteY3" fmla="*/ 1213 h 19955"/>
                    <a:gd name="connsiteX4" fmla="*/ 7978 w 21043"/>
                    <a:gd name="connsiteY4" fmla="*/ 1576 h 19955"/>
                    <a:gd name="connsiteX5" fmla="*/ 7525 w 21043"/>
                    <a:gd name="connsiteY5" fmla="*/ 2664 h 19955"/>
                    <a:gd name="connsiteX6" fmla="*/ 7978 w 21043"/>
                    <a:gd name="connsiteY6" fmla="*/ 4387 h 19955"/>
                    <a:gd name="connsiteX7" fmla="*/ 12513 w 21043"/>
                    <a:gd name="connsiteY7" fmla="*/ 15091 h 19955"/>
                    <a:gd name="connsiteX8" fmla="*/ 17049 w 21043"/>
                    <a:gd name="connsiteY8" fmla="*/ 4025 h 19955"/>
                    <a:gd name="connsiteX9" fmla="*/ 17502 w 21043"/>
                    <a:gd name="connsiteY9" fmla="*/ 2211 h 19955"/>
                    <a:gd name="connsiteX10" fmla="*/ 17321 w 21043"/>
                    <a:gd name="connsiteY10" fmla="*/ 1757 h 19955"/>
                    <a:gd name="connsiteX11" fmla="*/ 16686 w 21043"/>
                    <a:gd name="connsiteY11" fmla="*/ 1303 h 19955"/>
                    <a:gd name="connsiteX12" fmla="*/ 15235 w 21043"/>
                    <a:gd name="connsiteY12" fmla="*/ 1213 h 19955"/>
                    <a:gd name="connsiteX13" fmla="*/ 15235 w 21043"/>
                    <a:gd name="connsiteY13" fmla="*/ 396 h 19955"/>
                    <a:gd name="connsiteX14" fmla="*/ 21584 w 21043"/>
                    <a:gd name="connsiteY14" fmla="*/ 396 h 19955"/>
                    <a:gd name="connsiteX15" fmla="*/ 21584 w 21043"/>
                    <a:gd name="connsiteY15" fmla="*/ 1213 h 19955"/>
                    <a:gd name="connsiteX16" fmla="*/ 20042 w 21043"/>
                    <a:gd name="connsiteY16" fmla="*/ 1666 h 19955"/>
                    <a:gd name="connsiteX17" fmla="*/ 18681 w 21043"/>
                    <a:gd name="connsiteY17" fmla="*/ 3752 h 19955"/>
                    <a:gd name="connsiteX18" fmla="*/ 11788 w 21043"/>
                    <a:gd name="connsiteY18" fmla="*/ 20351 h 19955"/>
                    <a:gd name="connsiteX19" fmla="*/ 10881 w 21043"/>
                    <a:gd name="connsiteY19" fmla="*/ 20351 h 19955"/>
                    <a:gd name="connsiteX20" fmla="*/ 3987 w 21043"/>
                    <a:gd name="connsiteY20" fmla="*/ 4025 h 19955"/>
                    <a:gd name="connsiteX21" fmla="*/ 3080 w 21043"/>
                    <a:gd name="connsiteY21" fmla="*/ 2392 h 19955"/>
                    <a:gd name="connsiteX22" fmla="*/ 1992 w 21043"/>
                    <a:gd name="connsiteY22" fmla="*/ 1576 h 19955"/>
                    <a:gd name="connsiteX23" fmla="*/ 540 w 21043"/>
                    <a:gd name="connsiteY23" fmla="*/ 1213 h 19955"/>
                    <a:gd name="connsiteX24" fmla="*/ 540 w 21043"/>
                    <a:gd name="connsiteY24" fmla="*/ 396 h 19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1043" h="19955">
                      <a:moveTo>
                        <a:pt x="813" y="396"/>
                      </a:moveTo>
                      <a:lnTo>
                        <a:pt x="9883" y="396"/>
                      </a:lnTo>
                      <a:lnTo>
                        <a:pt x="9883" y="1213"/>
                      </a:lnTo>
                      <a:lnTo>
                        <a:pt x="9248" y="1213"/>
                      </a:lnTo>
                      <a:cubicBezTo>
                        <a:pt x="8704" y="1213"/>
                        <a:pt x="8250" y="1303"/>
                        <a:pt x="7978" y="1576"/>
                      </a:cubicBezTo>
                      <a:cubicBezTo>
                        <a:pt x="7706" y="1848"/>
                        <a:pt x="7525" y="2211"/>
                        <a:pt x="7525" y="2664"/>
                      </a:cubicBezTo>
                      <a:cubicBezTo>
                        <a:pt x="7525" y="3118"/>
                        <a:pt x="7706" y="3752"/>
                        <a:pt x="7978" y="4387"/>
                      </a:cubicBezTo>
                      <a:lnTo>
                        <a:pt x="12513" y="15091"/>
                      </a:lnTo>
                      <a:lnTo>
                        <a:pt x="17049" y="4025"/>
                      </a:lnTo>
                      <a:cubicBezTo>
                        <a:pt x="17411" y="3208"/>
                        <a:pt x="17502" y="2664"/>
                        <a:pt x="17502" y="2211"/>
                      </a:cubicBezTo>
                      <a:cubicBezTo>
                        <a:pt x="17502" y="2029"/>
                        <a:pt x="17411" y="1848"/>
                        <a:pt x="17321" y="1757"/>
                      </a:cubicBezTo>
                      <a:cubicBezTo>
                        <a:pt x="17139" y="1576"/>
                        <a:pt x="16958" y="1394"/>
                        <a:pt x="16686" y="1303"/>
                      </a:cubicBezTo>
                      <a:cubicBezTo>
                        <a:pt x="16414" y="1213"/>
                        <a:pt x="15960" y="1213"/>
                        <a:pt x="15235" y="1213"/>
                      </a:cubicBezTo>
                      <a:lnTo>
                        <a:pt x="15235" y="396"/>
                      </a:lnTo>
                      <a:lnTo>
                        <a:pt x="21584" y="396"/>
                      </a:lnTo>
                      <a:lnTo>
                        <a:pt x="21584" y="1213"/>
                      </a:lnTo>
                      <a:cubicBezTo>
                        <a:pt x="20858" y="1303"/>
                        <a:pt x="20314" y="1394"/>
                        <a:pt x="20042" y="1666"/>
                      </a:cubicBezTo>
                      <a:cubicBezTo>
                        <a:pt x="19588" y="2120"/>
                        <a:pt x="19135" y="2755"/>
                        <a:pt x="18681" y="3752"/>
                      </a:cubicBezTo>
                      <a:lnTo>
                        <a:pt x="11788" y="20351"/>
                      </a:lnTo>
                      <a:lnTo>
                        <a:pt x="10881" y="20351"/>
                      </a:lnTo>
                      <a:lnTo>
                        <a:pt x="3987" y="4025"/>
                      </a:lnTo>
                      <a:cubicBezTo>
                        <a:pt x="3715" y="3299"/>
                        <a:pt x="3352" y="2755"/>
                        <a:pt x="3080" y="2392"/>
                      </a:cubicBezTo>
                      <a:cubicBezTo>
                        <a:pt x="2808" y="2029"/>
                        <a:pt x="2445" y="1757"/>
                        <a:pt x="1992" y="1576"/>
                      </a:cubicBezTo>
                      <a:cubicBezTo>
                        <a:pt x="1720" y="1485"/>
                        <a:pt x="1266" y="1303"/>
                        <a:pt x="540" y="1213"/>
                      </a:cubicBezTo>
                      <a:lnTo>
                        <a:pt x="540" y="396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76" name="Dowolny kształt: kształt 175">
                  <a:extLst>
                    <a:ext uri="{FF2B5EF4-FFF2-40B4-BE49-F238E27FC236}">
                      <a16:creationId xmlns:a16="http://schemas.microsoft.com/office/drawing/2014/main" id="{942DAC9E-146D-18E8-7D45-4768D66F24A5}"/>
                    </a:ext>
                  </a:extLst>
                </p:cNvPr>
                <p:cNvSpPr/>
                <p:nvPr/>
              </p:nvSpPr>
              <p:spPr>
                <a:xfrm>
                  <a:off x="4630722" y="1900034"/>
                  <a:ext cx="16417" cy="20589"/>
                </a:xfrm>
                <a:custGeom>
                  <a:avLst/>
                  <a:gdLst>
                    <a:gd name="connsiteX0" fmla="*/ 3550 w 16417"/>
                    <a:gd name="connsiteY0" fmla="*/ 8288 h 20589"/>
                    <a:gd name="connsiteX1" fmla="*/ 5637 w 16417"/>
                    <a:gd name="connsiteY1" fmla="*/ 15090 h 20589"/>
                    <a:gd name="connsiteX2" fmla="*/ 10625 w 16417"/>
                    <a:gd name="connsiteY2" fmla="*/ 17539 h 20589"/>
                    <a:gd name="connsiteX3" fmla="*/ 13891 w 16417"/>
                    <a:gd name="connsiteY3" fmla="*/ 16542 h 20589"/>
                    <a:gd name="connsiteX4" fmla="*/ 16249 w 16417"/>
                    <a:gd name="connsiteY4" fmla="*/ 12913 h 20589"/>
                    <a:gd name="connsiteX5" fmla="*/ 16884 w 16417"/>
                    <a:gd name="connsiteY5" fmla="*/ 13367 h 20589"/>
                    <a:gd name="connsiteX6" fmla="*/ 14344 w 16417"/>
                    <a:gd name="connsiteY6" fmla="*/ 18628 h 20589"/>
                    <a:gd name="connsiteX7" fmla="*/ 8993 w 16417"/>
                    <a:gd name="connsiteY7" fmla="*/ 20986 h 20589"/>
                    <a:gd name="connsiteX8" fmla="*/ 3006 w 16417"/>
                    <a:gd name="connsiteY8" fmla="*/ 18265 h 20589"/>
                    <a:gd name="connsiteX9" fmla="*/ 557 w 16417"/>
                    <a:gd name="connsiteY9" fmla="*/ 10918 h 20589"/>
                    <a:gd name="connsiteX10" fmla="*/ 3097 w 16417"/>
                    <a:gd name="connsiteY10" fmla="*/ 3208 h 20589"/>
                    <a:gd name="connsiteX11" fmla="*/ 9537 w 16417"/>
                    <a:gd name="connsiteY11" fmla="*/ 396 h 20589"/>
                    <a:gd name="connsiteX12" fmla="*/ 14889 w 16417"/>
                    <a:gd name="connsiteY12" fmla="*/ 2573 h 20589"/>
                    <a:gd name="connsiteX13" fmla="*/ 16975 w 16417"/>
                    <a:gd name="connsiteY13" fmla="*/ 8288 h 20589"/>
                    <a:gd name="connsiteX14" fmla="*/ 3550 w 16417"/>
                    <a:gd name="connsiteY14" fmla="*/ 8288 h 20589"/>
                    <a:gd name="connsiteX15" fmla="*/ 3550 w 16417"/>
                    <a:gd name="connsiteY15" fmla="*/ 8288 h 20589"/>
                    <a:gd name="connsiteX16" fmla="*/ 3550 w 16417"/>
                    <a:gd name="connsiteY16" fmla="*/ 7018 h 20589"/>
                    <a:gd name="connsiteX17" fmla="*/ 12530 w 16417"/>
                    <a:gd name="connsiteY17" fmla="*/ 7018 h 20589"/>
                    <a:gd name="connsiteX18" fmla="*/ 12077 w 16417"/>
                    <a:gd name="connsiteY18" fmla="*/ 4387 h 20589"/>
                    <a:gd name="connsiteX19" fmla="*/ 10535 w 16417"/>
                    <a:gd name="connsiteY19" fmla="*/ 2482 h 20589"/>
                    <a:gd name="connsiteX20" fmla="*/ 8358 w 16417"/>
                    <a:gd name="connsiteY20" fmla="*/ 1848 h 20589"/>
                    <a:gd name="connsiteX21" fmla="*/ 5183 w 16417"/>
                    <a:gd name="connsiteY21" fmla="*/ 3208 h 20589"/>
                    <a:gd name="connsiteX22" fmla="*/ 3550 w 16417"/>
                    <a:gd name="connsiteY22" fmla="*/ 7018 h 20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6417" h="20589">
                      <a:moveTo>
                        <a:pt x="3550" y="8288"/>
                      </a:moveTo>
                      <a:cubicBezTo>
                        <a:pt x="3550" y="11190"/>
                        <a:pt x="4276" y="13458"/>
                        <a:pt x="5637" y="15090"/>
                      </a:cubicBezTo>
                      <a:cubicBezTo>
                        <a:pt x="6997" y="16723"/>
                        <a:pt x="8721" y="17539"/>
                        <a:pt x="10625" y="17539"/>
                      </a:cubicBezTo>
                      <a:cubicBezTo>
                        <a:pt x="11895" y="17539"/>
                        <a:pt x="12984" y="17177"/>
                        <a:pt x="13891" y="16542"/>
                      </a:cubicBezTo>
                      <a:cubicBezTo>
                        <a:pt x="14798" y="15816"/>
                        <a:pt x="15614" y="14637"/>
                        <a:pt x="16249" y="12913"/>
                      </a:cubicBezTo>
                      <a:lnTo>
                        <a:pt x="16884" y="13367"/>
                      </a:lnTo>
                      <a:cubicBezTo>
                        <a:pt x="16612" y="15272"/>
                        <a:pt x="15705" y="17086"/>
                        <a:pt x="14344" y="18628"/>
                      </a:cubicBezTo>
                      <a:cubicBezTo>
                        <a:pt x="12893" y="20170"/>
                        <a:pt x="11170" y="20986"/>
                        <a:pt x="8993" y="20986"/>
                      </a:cubicBezTo>
                      <a:cubicBezTo>
                        <a:pt x="6634" y="20986"/>
                        <a:pt x="4639" y="20079"/>
                        <a:pt x="3006" y="18265"/>
                      </a:cubicBezTo>
                      <a:cubicBezTo>
                        <a:pt x="1374" y="16451"/>
                        <a:pt x="557" y="14002"/>
                        <a:pt x="557" y="10918"/>
                      </a:cubicBezTo>
                      <a:cubicBezTo>
                        <a:pt x="557" y="7562"/>
                        <a:pt x="1374" y="5022"/>
                        <a:pt x="3097" y="3208"/>
                      </a:cubicBezTo>
                      <a:cubicBezTo>
                        <a:pt x="4820" y="1303"/>
                        <a:pt x="6907" y="396"/>
                        <a:pt x="9537" y="396"/>
                      </a:cubicBezTo>
                      <a:cubicBezTo>
                        <a:pt x="11714" y="396"/>
                        <a:pt x="13528" y="1122"/>
                        <a:pt x="14889" y="2573"/>
                      </a:cubicBezTo>
                      <a:cubicBezTo>
                        <a:pt x="16249" y="4024"/>
                        <a:pt x="16975" y="5929"/>
                        <a:pt x="16975" y="8288"/>
                      </a:cubicBezTo>
                      <a:lnTo>
                        <a:pt x="3550" y="8288"/>
                      </a:lnTo>
                      <a:lnTo>
                        <a:pt x="3550" y="8288"/>
                      </a:lnTo>
                      <a:close/>
                      <a:moveTo>
                        <a:pt x="3550" y="7018"/>
                      </a:moveTo>
                      <a:lnTo>
                        <a:pt x="12530" y="7018"/>
                      </a:lnTo>
                      <a:cubicBezTo>
                        <a:pt x="12440" y="5748"/>
                        <a:pt x="12349" y="4931"/>
                        <a:pt x="12077" y="4387"/>
                      </a:cubicBezTo>
                      <a:cubicBezTo>
                        <a:pt x="11714" y="3571"/>
                        <a:pt x="11170" y="2936"/>
                        <a:pt x="10535" y="2482"/>
                      </a:cubicBezTo>
                      <a:cubicBezTo>
                        <a:pt x="9809" y="2029"/>
                        <a:pt x="9083" y="1848"/>
                        <a:pt x="8358" y="1848"/>
                      </a:cubicBezTo>
                      <a:cubicBezTo>
                        <a:pt x="7179" y="1848"/>
                        <a:pt x="6181" y="2301"/>
                        <a:pt x="5183" y="3208"/>
                      </a:cubicBezTo>
                      <a:cubicBezTo>
                        <a:pt x="4185" y="4115"/>
                        <a:pt x="3641" y="5385"/>
                        <a:pt x="3550" y="7018"/>
                      </a:cubicBez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77" name="Dowolny kształt: kształt 176">
                  <a:extLst>
                    <a:ext uri="{FF2B5EF4-FFF2-40B4-BE49-F238E27FC236}">
                      <a16:creationId xmlns:a16="http://schemas.microsoft.com/office/drawing/2014/main" id="{734A6B3B-0D6E-E9E8-754C-40823E99E386}"/>
                    </a:ext>
                  </a:extLst>
                </p:cNvPr>
                <p:cNvSpPr/>
                <p:nvPr/>
              </p:nvSpPr>
              <p:spPr>
                <a:xfrm>
                  <a:off x="4649589" y="1889876"/>
                  <a:ext cx="9886" cy="30023"/>
                </a:xfrm>
                <a:custGeom>
                  <a:avLst/>
                  <a:gdLst>
                    <a:gd name="connsiteX0" fmla="*/ 7282 w 9886"/>
                    <a:gd name="connsiteY0" fmla="*/ 392 h 30023"/>
                    <a:gd name="connsiteX1" fmla="*/ 7282 w 9886"/>
                    <a:gd name="connsiteY1" fmla="*/ 26061 h 30023"/>
                    <a:gd name="connsiteX2" fmla="*/ 7554 w 9886"/>
                    <a:gd name="connsiteY2" fmla="*/ 28510 h 30023"/>
                    <a:gd name="connsiteX3" fmla="*/ 8370 w 9886"/>
                    <a:gd name="connsiteY3" fmla="*/ 29417 h 30023"/>
                    <a:gd name="connsiteX4" fmla="*/ 10457 w 9886"/>
                    <a:gd name="connsiteY4" fmla="*/ 29689 h 30023"/>
                    <a:gd name="connsiteX5" fmla="*/ 10457 w 9886"/>
                    <a:gd name="connsiteY5" fmla="*/ 30415 h 30023"/>
                    <a:gd name="connsiteX6" fmla="*/ 933 w 9886"/>
                    <a:gd name="connsiteY6" fmla="*/ 30415 h 30023"/>
                    <a:gd name="connsiteX7" fmla="*/ 933 w 9886"/>
                    <a:gd name="connsiteY7" fmla="*/ 29689 h 30023"/>
                    <a:gd name="connsiteX8" fmla="*/ 2747 w 9886"/>
                    <a:gd name="connsiteY8" fmla="*/ 29417 h 30023"/>
                    <a:gd name="connsiteX9" fmla="*/ 3472 w 9886"/>
                    <a:gd name="connsiteY9" fmla="*/ 28510 h 30023"/>
                    <a:gd name="connsiteX10" fmla="*/ 3744 w 9886"/>
                    <a:gd name="connsiteY10" fmla="*/ 26061 h 30023"/>
                    <a:gd name="connsiteX11" fmla="*/ 3744 w 9886"/>
                    <a:gd name="connsiteY11" fmla="*/ 8465 h 30023"/>
                    <a:gd name="connsiteX12" fmla="*/ 3563 w 9886"/>
                    <a:gd name="connsiteY12" fmla="*/ 4474 h 30023"/>
                    <a:gd name="connsiteX13" fmla="*/ 3109 w 9886"/>
                    <a:gd name="connsiteY13" fmla="*/ 3476 h 30023"/>
                    <a:gd name="connsiteX14" fmla="*/ 2293 w 9886"/>
                    <a:gd name="connsiteY14" fmla="*/ 3204 h 30023"/>
                    <a:gd name="connsiteX15" fmla="*/ 933 w 9886"/>
                    <a:gd name="connsiteY15" fmla="*/ 3567 h 30023"/>
                    <a:gd name="connsiteX16" fmla="*/ 570 w 9886"/>
                    <a:gd name="connsiteY16" fmla="*/ 2841 h 30023"/>
                    <a:gd name="connsiteX17" fmla="*/ 6375 w 9886"/>
                    <a:gd name="connsiteY17" fmla="*/ 483 h 30023"/>
                    <a:gd name="connsiteX18" fmla="*/ 7282 w 9886"/>
                    <a:gd name="connsiteY18" fmla="*/ 483 h 30023"/>
                    <a:gd name="connsiteX19" fmla="*/ 7282 w 9886"/>
                    <a:gd name="connsiteY19" fmla="*/ 392 h 30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9886" h="30023">
                      <a:moveTo>
                        <a:pt x="7282" y="392"/>
                      </a:moveTo>
                      <a:lnTo>
                        <a:pt x="7282" y="26061"/>
                      </a:lnTo>
                      <a:cubicBezTo>
                        <a:pt x="7282" y="27240"/>
                        <a:pt x="7373" y="28057"/>
                        <a:pt x="7554" y="28510"/>
                      </a:cubicBezTo>
                      <a:cubicBezTo>
                        <a:pt x="7735" y="28873"/>
                        <a:pt x="8008" y="29236"/>
                        <a:pt x="8370" y="29417"/>
                      </a:cubicBezTo>
                      <a:cubicBezTo>
                        <a:pt x="8733" y="29599"/>
                        <a:pt x="9459" y="29689"/>
                        <a:pt x="10457" y="29689"/>
                      </a:cubicBezTo>
                      <a:lnTo>
                        <a:pt x="10457" y="30415"/>
                      </a:lnTo>
                      <a:lnTo>
                        <a:pt x="933" y="30415"/>
                      </a:lnTo>
                      <a:lnTo>
                        <a:pt x="933" y="29689"/>
                      </a:lnTo>
                      <a:cubicBezTo>
                        <a:pt x="1840" y="29689"/>
                        <a:pt x="2384" y="29599"/>
                        <a:pt x="2747" y="29417"/>
                      </a:cubicBezTo>
                      <a:cubicBezTo>
                        <a:pt x="3109" y="29236"/>
                        <a:pt x="3291" y="28964"/>
                        <a:pt x="3472" y="28510"/>
                      </a:cubicBezTo>
                      <a:cubicBezTo>
                        <a:pt x="3654" y="28057"/>
                        <a:pt x="3744" y="27240"/>
                        <a:pt x="3744" y="26061"/>
                      </a:cubicBezTo>
                      <a:lnTo>
                        <a:pt x="3744" y="8465"/>
                      </a:lnTo>
                      <a:cubicBezTo>
                        <a:pt x="3744" y="6288"/>
                        <a:pt x="3654" y="4927"/>
                        <a:pt x="3563" y="4474"/>
                      </a:cubicBezTo>
                      <a:cubicBezTo>
                        <a:pt x="3472" y="3929"/>
                        <a:pt x="3291" y="3657"/>
                        <a:pt x="3109" y="3476"/>
                      </a:cubicBezTo>
                      <a:cubicBezTo>
                        <a:pt x="2928" y="3294"/>
                        <a:pt x="2656" y="3204"/>
                        <a:pt x="2293" y="3204"/>
                      </a:cubicBezTo>
                      <a:cubicBezTo>
                        <a:pt x="1930" y="3204"/>
                        <a:pt x="1477" y="3294"/>
                        <a:pt x="933" y="3567"/>
                      </a:cubicBezTo>
                      <a:lnTo>
                        <a:pt x="570" y="2841"/>
                      </a:lnTo>
                      <a:lnTo>
                        <a:pt x="6375" y="483"/>
                      </a:lnTo>
                      <a:lnTo>
                        <a:pt x="7282" y="483"/>
                      </a:lnTo>
                      <a:lnTo>
                        <a:pt x="7282" y="392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78" name="Dowolny kształt: kształt 177">
                  <a:extLst>
                    <a:ext uri="{FF2B5EF4-FFF2-40B4-BE49-F238E27FC236}">
                      <a16:creationId xmlns:a16="http://schemas.microsoft.com/office/drawing/2014/main" id="{BC1DB146-C31B-A1F2-403F-E7948718BCE5}"/>
                    </a:ext>
                  </a:extLst>
                </p:cNvPr>
                <p:cNvSpPr/>
                <p:nvPr/>
              </p:nvSpPr>
              <p:spPr>
                <a:xfrm>
                  <a:off x="4661652" y="1900034"/>
                  <a:ext cx="18775" cy="20499"/>
                </a:xfrm>
                <a:custGeom>
                  <a:avLst/>
                  <a:gdLst>
                    <a:gd name="connsiteX0" fmla="*/ 10016 w 18775"/>
                    <a:gd name="connsiteY0" fmla="*/ 396 h 20499"/>
                    <a:gd name="connsiteX1" fmla="*/ 17091 w 18775"/>
                    <a:gd name="connsiteY1" fmla="*/ 3752 h 20499"/>
                    <a:gd name="connsiteX2" fmla="*/ 19359 w 18775"/>
                    <a:gd name="connsiteY2" fmla="*/ 10283 h 20499"/>
                    <a:gd name="connsiteX3" fmla="*/ 18089 w 18775"/>
                    <a:gd name="connsiteY3" fmla="*/ 15544 h 20499"/>
                    <a:gd name="connsiteX4" fmla="*/ 14642 w 18775"/>
                    <a:gd name="connsiteY4" fmla="*/ 19535 h 20499"/>
                    <a:gd name="connsiteX5" fmla="*/ 9744 w 18775"/>
                    <a:gd name="connsiteY5" fmla="*/ 20895 h 20499"/>
                    <a:gd name="connsiteX6" fmla="*/ 2760 w 18775"/>
                    <a:gd name="connsiteY6" fmla="*/ 17449 h 20499"/>
                    <a:gd name="connsiteX7" fmla="*/ 583 w 18775"/>
                    <a:gd name="connsiteY7" fmla="*/ 10827 h 20499"/>
                    <a:gd name="connsiteX8" fmla="*/ 1853 w 18775"/>
                    <a:gd name="connsiteY8" fmla="*/ 5566 h 20499"/>
                    <a:gd name="connsiteX9" fmla="*/ 5300 w 18775"/>
                    <a:gd name="connsiteY9" fmla="*/ 1666 h 20499"/>
                    <a:gd name="connsiteX10" fmla="*/ 10016 w 18775"/>
                    <a:gd name="connsiteY10" fmla="*/ 396 h 20499"/>
                    <a:gd name="connsiteX11" fmla="*/ 10016 w 18775"/>
                    <a:gd name="connsiteY11" fmla="*/ 396 h 20499"/>
                    <a:gd name="connsiteX12" fmla="*/ 9381 w 18775"/>
                    <a:gd name="connsiteY12" fmla="*/ 1757 h 20499"/>
                    <a:gd name="connsiteX13" fmla="*/ 7114 w 18775"/>
                    <a:gd name="connsiteY13" fmla="*/ 2392 h 20499"/>
                    <a:gd name="connsiteX14" fmla="*/ 5300 w 18775"/>
                    <a:gd name="connsiteY14" fmla="*/ 4750 h 20499"/>
                    <a:gd name="connsiteX15" fmla="*/ 4574 w 18775"/>
                    <a:gd name="connsiteY15" fmla="*/ 9013 h 20499"/>
                    <a:gd name="connsiteX16" fmla="*/ 6207 w 18775"/>
                    <a:gd name="connsiteY16" fmla="*/ 16269 h 20499"/>
                    <a:gd name="connsiteX17" fmla="*/ 10651 w 18775"/>
                    <a:gd name="connsiteY17" fmla="*/ 19353 h 20499"/>
                    <a:gd name="connsiteX18" fmla="*/ 14007 w 18775"/>
                    <a:gd name="connsiteY18" fmla="*/ 17630 h 20499"/>
                    <a:gd name="connsiteX19" fmla="*/ 15368 w 18775"/>
                    <a:gd name="connsiteY19" fmla="*/ 11825 h 20499"/>
                    <a:gd name="connsiteX20" fmla="*/ 13191 w 18775"/>
                    <a:gd name="connsiteY20" fmla="*/ 3752 h 20499"/>
                    <a:gd name="connsiteX21" fmla="*/ 9381 w 18775"/>
                    <a:gd name="connsiteY21" fmla="*/ 1757 h 20499"/>
                    <a:gd name="connsiteX22" fmla="*/ 9381 w 18775"/>
                    <a:gd name="connsiteY22" fmla="*/ 1757 h 20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8775" h="20499">
                      <a:moveTo>
                        <a:pt x="10016" y="396"/>
                      </a:moveTo>
                      <a:cubicBezTo>
                        <a:pt x="12919" y="396"/>
                        <a:pt x="15277" y="1485"/>
                        <a:pt x="17091" y="3752"/>
                      </a:cubicBezTo>
                      <a:cubicBezTo>
                        <a:pt x="18633" y="5657"/>
                        <a:pt x="19359" y="7834"/>
                        <a:pt x="19359" y="10283"/>
                      </a:cubicBezTo>
                      <a:cubicBezTo>
                        <a:pt x="19359" y="12006"/>
                        <a:pt x="18905" y="13730"/>
                        <a:pt x="18089" y="15544"/>
                      </a:cubicBezTo>
                      <a:cubicBezTo>
                        <a:pt x="17273" y="17358"/>
                        <a:pt x="16093" y="18628"/>
                        <a:pt x="14642" y="19535"/>
                      </a:cubicBezTo>
                      <a:cubicBezTo>
                        <a:pt x="13191" y="20442"/>
                        <a:pt x="11558" y="20895"/>
                        <a:pt x="9744" y="20895"/>
                      </a:cubicBezTo>
                      <a:cubicBezTo>
                        <a:pt x="6842" y="20895"/>
                        <a:pt x="4483" y="19716"/>
                        <a:pt x="2760" y="17449"/>
                      </a:cubicBezTo>
                      <a:cubicBezTo>
                        <a:pt x="1309" y="15453"/>
                        <a:pt x="583" y="13276"/>
                        <a:pt x="583" y="10827"/>
                      </a:cubicBezTo>
                      <a:cubicBezTo>
                        <a:pt x="583" y="9013"/>
                        <a:pt x="1036" y="7290"/>
                        <a:pt x="1853" y="5566"/>
                      </a:cubicBezTo>
                      <a:cubicBezTo>
                        <a:pt x="2760" y="3843"/>
                        <a:pt x="3939" y="2482"/>
                        <a:pt x="5300" y="1666"/>
                      </a:cubicBezTo>
                      <a:cubicBezTo>
                        <a:pt x="6842" y="850"/>
                        <a:pt x="8384" y="396"/>
                        <a:pt x="10016" y="396"/>
                      </a:cubicBezTo>
                      <a:lnTo>
                        <a:pt x="10016" y="396"/>
                      </a:lnTo>
                      <a:close/>
                      <a:moveTo>
                        <a:pt x="9381" y="1757"/>
                      </a:moveTo>
                      <a:cubicBezTo>
                        <a:pt x="8656" y="1757"/>
                        <a:pt x="7839" y="1938"/>
                        <a:pt x="7114" y="2392"/>
                      </a:cubicBezTo>
                      <a:cubicBezTo>
                        <a:pt x="6388" y="2845"/>
                        <a:pt x="5753" y="3571"/>
                        <a:pt x="5300" y="4750"/>
                      </a:cubicBezTo>
                      <a:cubicBezTo>
                        <a:pt x="4846" y="5838"/>
                        <a:pt x="4574" y="7290"/>
                        <a:pt x="4574" y="9013"/>
                      </a:cubicBezTo>
                      <a:cubicBezTo>
                        <a:pt x="4574" y="11825"/>
                        <a:pt x="5118" y="14274"/>
                        <a:pt x="6207" y="16269"/>
                      </a:cubicBezTo>
                      <a:cubicBezTo>
                        <a:pt x="7295" y="18356"/>
                        <a:pt x="8837" y="19353"/>
                        <a:pt x="10651" y="19353"/>
                      </a:cubicBezTo>
                      <a:cubicBezTo>
                        <a:pt x="12012" y="19353"/>
                        <a:pt x="13100" y="18809"/>
                        <a:pt x="14007" y="17630"/>
                      </a:cubicBezTo>
                      <a:cubicBezTo>
                        <a:pt x="14914" y="16451"/>
                        <a:pt x="15368" y="14546"/>
                        <a:pt x="15368" y="11825"/>
                      </a:cubicBezTo>
                      <a:cubicBezTo>
                        <a:pt x="15368" y="8378"/>
                        <a:pt x="14642" y="5657"/>
                        <a:pt x="13191" y="3752"/>
                      </a:cubicBezTo>
                      <a:cubicBezTo>
                        <a:pt x="12193" y="2392"/>
                        <a:pt x="10923" y="1757"/>
                        <a:pt x="9381" y="1757"/>
                      </a:cubicBezTo>
                      <a:lnTo>
                        <a:pt x="9381" y="1757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79" name="Dowolny kształt: kształt 178">
                  <a:extLst>
                    <a:ext uri="{FF2B5EF4-FFF2-40B4-BE49-F238E27FC236}">
                      <a16:creationId xmlns:a16="http://schemas.microsoft.com/office/drawing/2014/main" id="{9F852297-0AA8-F97E-B89D-17CF3EEE98C0}"/>
                    </a:ext>
                  </a:extLst>
                </p:cNvPr>
                <p:cNvSpPr/>
                <p:nvPr/>
              </p:nvSpPr>
              <p:spPr>
                <a:xfrm>
                  <a:off x="4681698" y="1900034"/>
                  <a:ext cx="20408" cy="29206"/>
                </a:xfrm>
                <a:custGeom>
                  <a:avLst/>
                  <a:gdLst>
                    <a:gd name="connsiteX0" fmla="*/ 781 w 20408"/>
                    <a:gd name="connsiteY0" fmla="*/ 2849 h 29206"/>
                    <a:gd name="connsiteX1" fmla="*/ 6768 w 20408"/>
                    <a:gd name="connsiteY1" fmla="*/ 400 h 29206"/>
                    <a:gd name="connsiteX2" fmla="*/ 7584 w 20408"/>
                    <a:gd name="connsiteY2" fmla="*/ 400 h 29206"/>
                    <a:gd name="connsiteX3" fmla="*/ 7584 w 20408"/>
                    <a:gd name="connsiteY3" fmla="*/ 4935 h 29206"/>
                    <a:gd name="connsiteX4" fmla="*/ 10577 w 20408"/>
                    <a:gd name="connsiteY4" fmla="*/ 1397 h 29206"/>
                    <a:gd name="connsiteX5" fmla="*/ 13752 w 20408"/>
                    <a:gd name="connsiteY5" fmla="*/ 400 h 29206"/>
                    <a:gd name="connsiteX6" fmla="*/ 18650 w 20408"/>
                    <a:gd name="connsiteY6" fmla="*/ 2667 h 29206"/>
                    <a:gd name="connsiteX7" fmla="*/ 21008 w 20408"/>
                    <a:gd name="connsiteY7" fmla="*/ 9924 h 29206"/>
                    <a:gd name="connsiteX8" fmla="*/ 18106 w 20408"/>
                    <a:gd name="connsiteY8" fmla="*/ 18178 h 29206"/>
                    <a:gd name="connsiteX9" fmla="*/ 12119 w 20408"/>
                    <a:gd name="connsiteY9" fmla="*/ 20899 h 29206"/>
                    <a:gd name="connsiteX10" fmla="*/ 9398 w 20408"/>
                    <a:gd name="connsiteY10" fmla="*/ 20445 h 29206"/>
                    <a:gd name="connsiteX11" fmla="*/ 7493 w 20408"/>
                    <a:gd name="connsiteY11" fmla="*/ 19176 h 29206"/>
                    <a:gd name="connsiteX12" fmla="*/ 7493 w 20408"/>
                    <a:gd name="connsiteY12" fmla="*/ 25071 h 29206"/>
                    <a:gd name="connsiteX13" fmla="*/ 7765 w 20408"/>
                    <a:gd name="connsiteY13" fmla="*/ 27611 h 29206"/>
                    <a:gd name="connsiteX14" fmla="*/ 8582 w 20408"/>
                    <a:gd name="connsiteY14" fmla="*/ 28518 h 29206"/>
                    <a:gd name="connsiteX15" fmla="*/ 10759 w 20408"/>
                    <a:gd name="connsiteY15" fmla="*/ 28790 h 29206"/>
                    <a:gd name="connsiteX16" fmla="*/ 10759 w 20408"/>
                    <a:gd name="connsiteY16" fmla="*/ 29607 h 29206"/>
                    <a:gd name="connsiteX17" fmla="*/ 600 w 20408"/>
                    <a:gd name="connsiteY17" fmla="*/ 29607 h 29206"/>
                    <a:gd name="connsiteX18" fmla="*/ 600 w 20408"/>
                    <a:gd name="connsiteY18" fmla="*/ 28790 h 29206"/>
                    <a:gd name="connsiteX19" fmla="*/ 1144 w 20408"/>
                    <a:gd name="connsiteY19" fmla="*/ 28790 h 29206"/>
                    <a:gd name="connsiteX20" fmla="*/ 3139 w 20408"/>
                    <a:gd name="connsiteY20" fmla="*/ 28337 h 29206"/>
                    <a:gd name="connsiteX21" fmla="*/ 3774 w 20408"/>
                    <a:gd name="connsiteY21" fmla="*/ 27611 h 29206"/>
                    <a:gd name="connsiteX22" fmla="*/ 4046 w 20408"/>
                    <a:gd name="connsiteY22" fmla="*/ 24981 h 29206"/>
                    <a:gd name="connsiteX23" fmla="*/ 4046 w 20408"/>
                    <a:gd name="connsiteY23" fmla="*/ 6658 h 29206"/>
                    <a:gd name="connsiteX24" fmla="*/ 3865 w 20408"/>
                    <a:gd name="connsiteY24" fmla="*/ 4300 h 29206"/>
                    <a:gd name="connsiteX25" fmla="*/ 3321 w 20408"/>
                    <a:gd name="connsiteY25" fmla="*/ 3574 h 29206"/>
                    <a:gd name="connsiteX26" fmla="*/ 2323 w 20408"/>
                    <a:gd name="connsiteY26" fmla="*/ 3302 h 29206"/>
                    <a:gd name="connsiteX27" fmla="*/ 1053 w 20408"/>
                    <a:gd name="connsiteY27" fmla="*/ 3574 h 29206"/>
                    <a:gd name="connsiteX28" fmla="*/ 781 w 20408"/>
                    <a:gd name="connsiteY28" fmla="*/ 2849 h 29206"/>
                    <a:gd name="connsiteX29" fmla="*/ 781 w 20408"/>
                    <a:gd name="connsiteY29" fmla="*/ 2849 h 29206"/>
                    <a:gd name="connsiteX30" fmla="*/ 7493 w 20408"/>
                    <a:gd name="connsiteY30" fmla="*/ 6205 h 29206"/>
                    <a:gd name="connsiteX31" fmla="*/ 7493 w 20408"/>
                    <a:gd name="connsiteY31" fmla="*/ 13461 h 29206"/>
                    <a:gd name="connsiteX32" fmla="*/ 7675 w 20408"/>
                    <a:gd name="connsiteY32" fmla="*/ 16545 h 29206"/>
                    <a:gd name="connsiteX33" fmla="*/ 9126 w 20408"/>
                    <a:gd name="connsiteY33" fmla="*/ 18722 h 29206"/>
                    <a:gd name="connsiteX34" fmla="*/ 12028 w 20408"/>
                    <a:gd name="connsiteY34" fmla="*/ 19629 h 29206"/>
                    <a:gd name="connsiteX35" fmla="*/ 15475 w 20408"/>
                    <a:gd name="connsiteY35" fmla="*/ 17996 h 29206"/>
                    <a:gd name="connsiteX36" fmla="*/ 17199 w 20408"/>
                    <a:gd name="connsiteY36" fmla="*/ 11919 h 29206"/>
                    <a:gd name="connsiteX37" fmla="*/ 15294 w 20408"/>
                    <a:gd name="connsiteY37" fmla="*/ 5116 h 29206"/>
                    <a:gd name="connsiteX38" fmla="*/ 12119 w 20408"/>
                    <a:gd name="connsiteY38" fmla="*/ 3484 h 29206"/>
                    <a:gd name="connsiteX39" fmla="*/ 10124 w 20408"/>
                    <a:gd name="connsiteY39" fmla="*/ 4028 h 29206"/>
                    <a:gd name="connsiteX40" fmla="*/ 7493 w 20408"/>
                    <a:gd name="connsiteY40" fmla="*/ 6205 h 29206"/>
                    <a:gd name="connsiteX41" fmla="*/ 7493 w 20408"/>
                    <a:gd name="connsiteY41" fmla="*/ 6205 h 29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408" h="29206">
                      <a:moveTo>
                        <a:pt x="781" y="2849"/>
                      </a:moveTo>
                      <a:lnTo>
                        <a:pt x="6768" y="400"/>
                      </a:lnTo>
                      <a:lnTo>
                        <a:pt x="7584" y="400"/>
                      </a:lnTo>
                      <a:lnTo>
                        <a:pt x="7584" y="4935"/>
                      </a:lnTo>
                      <a:cubicBezTo>
                        <a:pt x="8582" y="3212"/>
                        <a:pt x="9579" y="2032"/>
                        <a:pt x="10577" y="1397"/>
                      </a:cubicBezTo>
                      <a:cubicBezTo>
                        <a:pt x="11575" y="672"/>
                        <a:pt x="12663" y="400"/>
                        <a:pt x="13752" y="400"/>
                      </a:cubicBezTo>
                      <a:cubicBezTo>
                        <a:pt x="15657" y="400"/>
                        <a:pt x="17289" y="1125"/>
                        <a:pt x="18650" y="2667"/>
                      </a:cubicBezTo>
                      <a:cubicBezTo>
                        <a:pt x="20283" y="4572"/>
                        <a:pt x="21008" y="6930"/>
                        <a:pt x="21008" y="9924"/>
                      </a:cubicBezTo>
                      <a:cubicBezTo>
                        <a:pt x="21008" y="13280"/>
                        <a:pt x="20010" y="16001"/>
                        <a:pt x="18106" y="18178"/>
                      </a:cubicBezTo>
                      <a:cubicBezTo>
                        <a:pt x="16564" y="19992"/>
                        <a:pt x="14568" y="20899"/>
                        <a:pt x="12119" y="20899"/>
                      </a:cubicBezTo>
                      <a:cubicBezTo>
                        <a:pt x="11121" y="20899"/>
                        <a:pt x="10214" y="20718"/>
                        <a:pt x="9398" y="20445"/>
                      </a:cubicBezTo>
                      <a:cubicBezTo>
                        <a:pt x="8854" y="20264"/>
                        <a:pt x="8219" y="19810"/>
                        <a:pt x="7493" y="19176"/>
                      </a:cubicBezTo>
                      <a:lnTo>
                        <a:pt x="7493" y="25071"/>
                      </a:lnTo>
                      <a:cubicBezTo>
                        <a:pt x="7493" y="26432"/>
                        <a:pt x="7584" y="27248"/>
                        <a:pt x="7765" y="27611"/>
                      </a:cubicBezTo>
                      <a:cubicBezTo>
                        <a:pt x="7947" y="27974"/>
                        <a:pt x="8219" y="28246"/>
                        <a:pt x="8582" y="28518"/>
                      </a:cubicBezTo>
                      <a:cubicBezTo>
                        <a:pt x="9035" y="28699"/>
                        <a:pt x="9761" y="28790"/>
                        <a:pt x="10759" y="28790"/>
                      </a:cubicBezTo>
                      <a:lnTo>
                        <a:pt x="10759" y="29607"/>
                      </a:lnTo>
                      <a:lnTo>
                        <a:pt x="600" y="29607"/>
                      </a:lnTo>
                      <a:lnTo>
                        <a:pt x="600" y="28790"/>
                      </a:lnTo>
                      <a:lnTo>
                        <a:pt x="1144" y="28790"/>
                      </a:lnTo>
                      <a:cubicBezTo>
                        <a:pt x="1960" y="28790"/>
                        <a:pt x="2595" y="28699"/>
                        <a:pt x="3139" y="28337"/>
                      </a:cubicBezTo>
                      <a:cubicBezTo>
                        <a:pt x="3411" y="28155"/>
                        <a:pt x="3593" y="27883"/>
                        <a:pt x="3774" y="27611"/>
                      </a:cubicBezTo>
                      <a:cubicBezTo>
                        <a:pt x="3956" y="27248"/>
                        <a:pt x="4046" y="26432"/>
                        <a:pt x="4046" y="24981"/>
                      </a:cubicBezTo>
                      <a:lnTo>
                        <a:pt x="4046" y="6658"/>
                      </a:lnTo>
                      <a:cubicBezTo>
                        <a:pt x="4046" y="5388"/>
                        <a:pt x="3956" y="4572"/>
                        <a:pt x="3865" y="4300"/>
                      </a:cubicBezTo>
                      <a:cubicBezTo>
                        <a:pt x="3774" y="3937"/>
                        <a:pt x="3593" y="3665"/>
                        <a:pt x="3321" y="3574"/>
                      </a:cubicBezTo>
                      <a:cubicBezTo>
                        <a:pt x="3049" y="3393"/>
                        <a:pt x="2777" y="3302"/>
                        <a:pt x="2323" y="3302"/>
                      </a:cubicBezTo>
                      <a:cubicBezTo>
                        <a:pt x="1960" y="3302"/>
                        <a:pt x="1597" y="3393"/>
                        <a:pt x="1053" y="3574"/>
                      </a:cubicBezTo>
                      <a:lnTo>
                        <a:pt x="781" y="2849"/>
                      </a:lnTo>
                      <a:lnTo>
                        <a:pt x="781" y="2849"/>
                      </a:lnTo>
                      <a:close/>
                      <a:moveTo>
                        <a:pt x="7493" y="6205"/>
                      </a:moveTo>
                      <a:lnTo>
                        <a:pt x="7493" y="13461"/>
                      </a:lnTo>
                      <a:cubicBezTo>
                        <a:pt x="7493" y="15003"/>
                        <a:pt x="7584" y="16092"/>
                        <a:pt x="7675" y="16545"/>
                      </a:cubicBezTo>
                      <a:cubicBezTo>
                        <a:pt x="7856" y="17361"/>
                        <a:pt x="8310" y="18087"/>
                        <a:pt x="9126" y="18722"/>
                      </a:cubicBezTo>
                      <a:cubicBezTo>
                        <a:pt x="9942" y="19357"/>
                        <a:pt x="10849" y="19629"/>
                        <a:pt x="12028" y="19629"/>
                      </a:cubicBezTo>
                      <a:cubicBezTo>
                        <a:pt x="13480" y="19629"/>
                        <a:pt x="14568" y="19085"/>
                        <a:pt x="15475" y="17996"/>
                      </a:cubicBezTo>
                      <a:cubicBezTo>
                        <a:pt x="16654" y="16545"/>
                        <a:pt x="17199" y="14550"/>
                        <a:pt x="17199" y="11919"/>
                      </a:cubicBezTo>
                      <a:cubicBezTo>
                        <a:pt x="17199" y="8926"/>
                        <a:pt x="16564" y="6658"/>
                        <a:pt x="15294" y="5116"/>
                      </a:cubicBezTo>
                      <a:cubicBezTo>
                        <a:pt x="14387" y="4028"/>
                        <a:pt x="13298" y="3484"/>
                        <a:pt x="12119" y="3484"/>
                      </a:cubicBezTo>
                      <a:cubicBezTo>
                        <a:pt x="11484" y="3484"/>
                        <a:pt x="10759" y="3665"/>
                        <a:pt x="10124" y="4028"/>
                      </a:cubicBezTo>
                      <a:cubicBezTo>
                        <a:pt x="9489" y="4209"/>
                        <a:pt x="8672" y="4935"/>
                        <a:pt x="7493" y="6205"/>
                      </a:cubicBezTo>
                      <a:lnTo>
                        <a:pt x="7493" y="6205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80" name="Dowolny kształt: kształt 179">
                  <a:extLst>
                    <a:ext uri="{FF2B5EF4-FFF2-40B4-BE49-F238E27FC236}">
                      <a16:creationId xmlns:a16="http://schemas.microsoft.com/office/drawing/2014/main" id="{BAC5B093-83FE-F723-5CC5-79097AF17C34}"/>
                    </a:ext>
                  </a:extLst>
                </p:cNvPr>
                <p:cNvSpPr/>
                <p:nvPr/>
              </p:nvSpPr>
              <p:spPr>
                <a:xfrm>
                  <a:off x="4703739" y="1899672"/>
                  <a:ext cx="33288" cy="20045"/>
                </a:xfrm>
                <a:custGeom>
                  <a:avLst/>
                  <a:gdLst>
                    <a:gd name="connsiteX0" fmla="*/ 7516 w 33288"/>
                    <a:gd name="connsiteY0" fmla="*/ 4840 h 20045"/>
                    <a:gd name="connsiteX1" fmla="*/ 9965 w 33288"/>
                    <a:gd name="connsiteY1" fmla="*/ 2391 h 20045"/>
                    <a:gd name="connsiteX2" fmla="*/ 12051 w 33288"/>
                    <a:gd name="connsiteY2" fmla="*/ 1121 h 20045"/>
                    <a:gd name="connsiteX3" fmla="*/ 14228 w 33288"/>
                    <a:gd name="connsiteY3" fmla="*/ 668 h 20045"/>
                    <a:gd name="connsiteX4" fmla="*/ 17312 w 33288"/>
                    <a:gd name="connsiteY4" fmla="*/ 1756 h 20045"/>
                    <a:gd name="connsiteX5" fmla="*/ 19036 w 33288"/>
                    <a:gd name="connsiteY5" fmla="*/ 4840 h 20045"/>
                    <a:gd name="connsiteX6" fmla="*/ 22754 w 33288"/>
                    <a:gd name="connsiteY6" fmla="*/ 1484 h 20045"/>
                    <a:gd name="connsiteX7" fmla="*/ 25838 w 33288"/>
                    <a:gd name="connsiteY7" fmla="*/ 668 h 20045"/>
                    <a:gd name="connsiteX8" fmla="*/ 28559 w 33288"/>
                    <a:gd name="connsiteY8" fmla="*/ 1484 h 20045"/>
                    <a:gd name="connsiteX9" fmla="*/ 30464 w 33288"/>
                    <a:gd name="connsiteY9" fmla="*/ 4024 h 20045"/>
                    <a:gd name="connsiteX10" fmla="*/ 30918 w 33288"/>
                    <a:gd name="connsiteY10" fmla="*/ 7833 h 20045"/>
                    <a:gd name="connsiteX11" fmla="*/ 30918 w 33288"/>
                    <a:gd name="connsiteY11" fmla="*/ 16178 h 20045"/>
                    <a:gd name="connsiteX12" fmla="*/ 31190 w 33288"/>
                    <a:gd name="connsiteY12" fmla="*/ 18627 h 20045"/>
                    <a:gd name="connsiteX13" fmla="*/ 32006 w 33288"/>
                    <a:gd name="connsiteY13" fmla="*/ 19444 h 20045"/>
                    <a:gd name="connsiteX14" fmla="*/ 33911 w 33288"/>
                    <a:gd name="connsiteY14" fmla="*/ 19716 h 20045"/>
                    <a:gd name="connsiteX15" fmla="*/ 33911 w 33288"/>
                    <a:gd name="connsiteY15" fmla="*/ 20441 h 20045"/>
                    <a:gd name="connsiteX16" fmla="*/ 24387 w 33288"/>
                    <a:gd name="connsiteY16" fmla="*/ 20441 h 20045"/>
                    <a:gd name="connsiteX17" fmla="*/ 24387 w 33288"/>
                    <a:gd name="connsiteY17" fmla="*/ 19716 h 20045"/>
                    <a:gd name="connsiteX18" fmla="*/ 24750 w 33288"/>
                    <a:gd name="connsiteY18" fmla="*/ 19716 h 20045"/>
                    <a:gd name="connsiteX19" fmla="*/ 26655 w 33288"/>
                    <a:gd name="connsiteY19" fmla="*/ 19262 h 20045"/>
                    <a:gd name="connsiteX20" fmla="*/ 27380 w 33288"/>
                    <a:gd name="connsiteY20" fmla="*/ 18174 h 20045"/>
                    <a:gd name="connsiteX21" fmla="*/ 27471 w 33288"/>
                    <a:gd name="connsiteY21" fmla="*/ 16088 h 20045"/>
                    <a:gd name="connsiteX22" fmla="*/ 27471 w 33288"/>
                    <a:gd name="connsiteY22" fmla="*/ 7743 h 20045"/>
                    <a:gd name="connsiteX23" fmla="*/ 26927 w 33288"/>
                    <a:gd name="connsiteY23" fmla="*/ 4387 h 20045"/>
                    <a:gd name="connsiteX24" fmla="*/ 24296 w 33288"/>
                    <a:gd name="connsiteY24" fmla="*/ 3026 h 20045"/>
                    <a:gd name="connsiteX25" fmla="*/ 22029 w 33288"/>
                    <a:gd name="connsiteY25" fmla="*/ 3570 h 20045"/>
                    <a:gd name="connsiteX26" fmla="*/ 19308 w 33288"/>
                    <a:gd name="connsiteY26" fmla="*/ 5657 h 20045"/>
                    <a:gd name="connsiteX27" fmla="*/ 19308 w 33288"/>
                    <a:gd name="connsiteY27" fmla="*/ 5929 h 20045"/>
                    <a:gd name="connsiteX28" fmla="*/ 19308 w 33288"/>
                    <a:gd name="connsiteY28" fmla="*/ 6836 h 20045"/>
                    <a:gd name="connsiteX29" fmla="*/ 19308 w 33288"/>
                    <a:gd name="connsiteY29" fmla="*/ 16088 h 20045"/>
                    <a:gd name="connsiteX30" fmla="*/ 19489 w 33288"/>
                    <a:gd name="connsiteY30" fmla="*/ 18537 h 20045"/>
                    <a:gd name="connsiteX31" fmla="*/ 20305 w 33288"/>
                    <a:gd name="connsiteY31" fmla="*/ 19353 h 20045"/>
                    <a:gd name="connsiteX32" fmla="*/ 22392 w 33288"/>
                    <a:gd name="connsiteY32" fmla="*/ 19625 h 20045"/>
                    <a:gd name="connsiteX33" fmla="*/ 22392 w 33288"/>
                    <a:gd name="connsiteY33" fmla="*/ 20351 h 20045"/>
                    <a:gd name="connsiteX34" fmla="*/ 12596 w 33288"/>
                    <a:gd name="connsiteY34" fmla="*/ 20351 h 20045"/>
                    <a:gd name="connsiteX35" fmla="*/ 12596 w 33288"/>
                    <a:gd name="connsiteY35" fmla="*/ 19625 h 20045"/>
                    <a:gd name="connsiteX36" fmla="*/ 14772 w 33288"/>
                    <a:gd name="connsiteY36" fmla="*/ 19262 h 20045"/>
                    <a:gd name="connsiteX37" fmla="*/ 15589 w 33288"/>
                    <a:gd name="connsiteY37" fmla="*/ 18083 h 20045"/>
                    <a:gd name="connsiteX38" fmla="*/ 15679 w 33288"/>
                    <a:gd name="connsiteY38" fmla="*/ 15997 h 20045"/>
                    <a:gd name="connsiteX39" fmla="*/ 15679 w 33288"/>
                    <a:gd name="connsiteY39" fmla="*/ 7652 h 20045"/>
                    <a:gd name="connsiteX40" fmla="*/ 14954 w 33288"/>
                    <a:gd name="connsiteY40" fmla="*/ 4205 h 20045"/>
                    <a:gd name="connsiteX41" fmla="*/ 12323 w 33288"/>
                    <a:gd name="connsiteY41" fmla="*/ 2845 h 20045"/>
                    <a:gd name="connsiteX42" fmla="*/ 10056 w 33288"/>
                    <a:gd name="connsiteY42" fmla="*/ 3480 h 20045"/>
                    <a:gd name="connsiteX43" fmla="*/ 7335 w 33288"/>
                    <a:gd name="connsiteY43" fmla="*/ 5566 h 20045"/>
                    <a:gd name="connsiteX44" fmla="*/ 7335 w 33288"/>
                    <a:gd name="connsiteY44" fmla="*/ 15906 h 20045"/>
                    <a:gd name="connsiteX45" fmla="*/ 7607 w 33288"/>
                    <a:gd name="connsiteY45" fmla="*/ 18355 h 20045"/>
                    <a:gd name="connsiteX46" fmla="*/ 8423 w 33288"/>
                    <a:gd name="connsiteY46" fmla="*/ 19262 h 20045"/>
                    <a:gd name="connsiteX47" fmla="*/ 10509 w 33288"/>
                    <a:gd name="connsiteY47" fmla="*/ 19534 h 20045"/>
                    <a:gd name="connsiteX48" fmla="*/ 10509 w 33288"/>
                    <a:gd name="connsiteY48" fmla="*/ 20260 h 20045"/>
                    <a:gd name="connsiteX49" fmla="*/ 895 w 33288"/>
                    <a:gd name="connsiteY49" fmla="*/ 20260 h 20045"/>
                    <a:gd name="connsiteX50" fmla="*/ 895 w 33288"/>
                    <a:gd name="connsiteY50" fmla="*/ 19534 h 20045"/>
                    <a:gd name="connsiteX51" fmla="*/ 2799 w 33288"/>
                    <a:gd name="connsiteY51" fmla="*/ 19262 h 20045"/>
                    <a:gd name="connsiteX52" fmla="*/ 3616 w 33288"/>
                    <a:gd name="connsiteY52" fmla="*/ 18355 h 20045"/>
                    <a:gd name="connsiteX53" fmla="*/ 3888 w 33288"/>
                    <a:gd name="connsiteY53" fmla="*/ 15906 h 20045"/>
                    <a:gd name="connsiteX54" fmla="*/ 3888 w 33288"/>
                    <a:gd name="connsiteY54" fmla="*/ 8468 h 20045"/>
                    <a:gd name="connsiteX55" fmla="*/ 3706 w 33288"/>
                    <a:gd name="connsiteY55" fmla="*/ 4387 h 20045"/>
                    <a:gd name="connsiteX56" fmla="*/ 3253 w 33288"/>
                    <a:gd name="connsiteY56" fmla="*/ 3480 h 20045"/>
                    <a:gd name="connsiteX57" fmla="*/ 2346 w 33288"/>
                    <a:gd name="connsiteY57" fmla="*/ 3208 h 20045"/>
                    <a:gd name="connsiteX58" fmla="*/ 895 w 33288"/>
                    <a:gd name="connsiteY58" fmla="*/ 3480 h 20045"/>
                    <a:gd name="connsiteX59" fmla="*/ 622 w 33288"/>
                    <a:gd name="connsiteY59" fmla="*/ 2754 h 20045"/>
                    <a:gd name="connsiteX60" fmla="*/ 6428 w 33288"/>
                    <a:gd name="connsiteY60" fmla="*/ 396 h 20045"/>
                    <a:gd name="connsiteX61" fmla="*/ 7335 w 33288"/>
                    <a:gd name="connsiteY61" fmla="*/ 396 h 20045"/>
                    <a:gd name="connsiteX62" fmla="*/ 7335 w 33288"/>
                    <a:gd name="connsiteY62" fmla="*/ 4840 h 20045"/>
                    <a:gd name="connsiteX63" fmla="*/ 7516 w 33288"/>
                    <a:gd name="connsiteY63" fmla="*/ 4840 h 20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33288" h="20045">
                      <a:moveTo>
                        <a:pt x="7516" y="4840"/>
                      </a:moveTo>
                      <a:cubicBezTo>
                        <a:pt x="8967" y="3389"/>
                        <a:pt x="9784" y="2663"/>
                        <a:pt x="9965" y="2391"/>
                      </a:cubicBezTo>
                      <a:cubicBezTo>
                        <a:pt x="10600" y="1847"/>
                        <a:pt x="11326" y="1484"/>
                        <a:pt x="12051" y="1121"/>
                      </a:cubicBezTo>
                      <a:cubicBezTo>
                        <a:pt x="12777" y="849"/>
                        <a:pt x="13503" y="668"/>
                        <a:pt x="14228" y="668"/>
                      </a:cubicBezTo>
                      <a:cubicBezTo>
                        <a:pt x="15407" y="668"/>
                        <a:pt x="16496" y="1031"/>
                        <a:pt x="17312" y="1756"/>
                      </a:cubicBezTo>
                      <a:cubicBezTo>
                        <a:pt x="18219" y="2482"/>
                        <a:pt x="18763" y="3480"/>
                        <a:pt x="19036" y="4840"/>
                      </a:cubicBezTo>
                      <a:cubicBezTo>
                        <a:pt x="20487" y="3117"/>
                        <a:pt x="21757" y="2028"/>
                        <a:pt x="22754" y="1484"/>
                      </a:cubicBezTo>
                      <a:cubicBezTo>
                        <a:pt x="23752" y="940"/>
                        <a:pt x="24750" y="668"/>
                        <a:pt x="25838" y="668"/>
                      </a:cubicBezTo>
                      <a:cubicBezTo>
                        <a:pt x="26836" y="668"/>
                        <a:pt x="27743" y="940"/>
                        <a:pt x="28559" y="1484"/>
                      </a:cubicBezTo>
                      <a:cubicBezTo>
                        <a:pt x="29376" y="2028"/>
                        <a:pt x="30011" y="2845"/>
                        <a:pt x="30464" y="4024"/>
                      </a:cubicBezTo>
                      <a:cubicBezTo>
                        <a:pt x="30736" y="4840"/>
                        <a:pt x="30918" y="6110"/>
                        <a:pt x="30918" y="7833"/>
                      </a:cubicBezTo>
                      <a:lnTo>
                        <a:pt x="30918" y="16178"/>
                      </a:lnTo>
                      <a:cubicBezTo>
                        <a:pt x="30918" y="17357"/>
                        <a:pt x="31009" y="18265"/>
                        <a:pt x="31190" y="18627"/>
                      </a:cubicBezTo>
                      <a:cubicBezTo>
                        <a:pt x="31371" y="18899"/>
                        <a:pt x="31553" y="19172"/>
                        <a:pt x="32006" y="19444"/>
                      </a:cubicBezTo>
                      <a:cubicBezTo>
                        <a:pt x="32369" y="19625"/>
                        <a:pt x="33004" y="19716"/>
                        <a:pt x="33911" y="19716"/>
                      </a:cubicBezTo>
                      <a:lnTo>
                        <a:pt x="33911" y="20441"/>
                      </a:lnTo>
                      <a:lnTo>
                        <a:pt x="24387" y="20441"/>
                      </a:lnTo>
                      <a:lnTo>
                        <a:pt x="24387" y="19716"/>
                      </a:lnTo>
                      <a:lnTo>
                        <a:pt x="24750" y="19716"/>
                      </a:lnTo>
                      <a:cubicBezTo>
                        <a:pt x="25566" y="19716"/>
                        <a:pt x="26201" y="19534"/>
                        <a:pt x="26655" y="19262"/>
                      </a:cubicBezTo>
                      <a:cubicBezTo>
                        <a:pt x="27018" y="19081"/>
                        <a:pt x="27199" y="18718"/>
                        <a:pt x="27380" y="18174"/>
                      </a:cubicBezTo>
                      <a:cubicBezTo>
                        <a:pt x="27471" y="17902"/>
                        <a:pt x="27471" y="17267"/>
                        <a:pt x="27471" y="16088"/>
                      </a:cubicBezTo>
                      <a:lnTo>
                        <a:pt x="27471" y="7743"/>
                      </a:lnTo>
                      <a:cubicBezTo>
                        <a:pt x="27471" y="6201"/>
                        <a:pt x="27290" y="5022"/>
                        <a:pt x="26927" y="4387"/>
                      </a:cubicBezTo>
                      <a:cubicBezTo>
                        <a:pt x="26383" y="3480"/>
                        <a:pt x="25476" y="3026"/>
                        <a:pt x="24296" y="3026"/>
                      </a:cubicBezTo>
                      <a:cubicBezTo>
                        <a:pt x="23571" y="3026"/>
                        <a:pt x="22754" y="3208"/>
                        <a:pt x="22029" y="3570"/>
                      </a:cubicBezTo>
                      <a:cubicBezTo>
                        <a:pt x="21303" y="3933"/>
                        <a:pt x="20396" y="4659"/>
                        <a:pt x="19308" y="5657"/>
                      </a:cubicBezTo>
                      <a:lnTo>
                        <a:pt x="19308" y="5929"/>
                      </a:lnTo>
                      <a:lnTo>
                        <a:pt x="19308" y="6836"/>
                      </a:lnTo>
                      <a:lnTo>
                        <a:pt x="19308" y="16088"/>
                      </a:lnTo>
                      <a:cubicBezTo>
                        <a:pt x="19308" y="17448"/>
                        <a:pt x="19398" y="18265"/>
                        <a:pt x="19489" y="18537"/>
                      </a:cubicBezTo>
                      <a:cubicBezTo>
                        <a:pt x="19670" y="18899"/>
                        <a:pt x="19943" y="19172"/>
                        <a:pt x="20305" y="19353"/>
                      </a:cubicBezTo>
                      <a:cubicBezTo>
                        <a:pt x="20759" y="19534"/>
                        <a:pt x="21394" y="19625"/>
                        <a:pt x="22392" y="19625"/>
                      </a:cubicBezTo>
                      <a:lnTo>
                        <a:pt x="22392" y="20351"/>
                      </a:lnTo>
                      <a:lnTo>
                        <a:pt x="12596" y="20351"/>
                      </a:lnTo>
                      <a:lnTo>
                        <a:pt x="12596" y="19625"/>
                      </a:lnTo>
                      <a:cubicBezTo>
                        <a:pt x="13684" y="19625"/>
                        <a:pt x="14410" y="19534"/>
                        <a:pt x="14772" y="19262"/>
                      </a:cubicBezTo>
                      <a:cubicBezTo>
                        <a:pt x="15226" y="18990"/>
                        <a:pt x="15498" y="18627"/>
                        <a:pt x="15589" y="18083"/>
                      </a:cubicBezTo>
                      <a:cubicBezTo>
                        <a:pt x="15679" y="17811"/>
                        <a:pt x="15679" y="17176"/>
                        <a:pt x="15679" y="15997"/>
                      </a:cubicBezTo>
                      <a:lnTo>
                        <a:pt x="15679" y="7652"/>
                      </a:lnTo>
                      <a:cubicBezTo>
                        <a:pt x="15679" y="6110"/>
                        <a:pt x="15407" y="4931"/>
                        <a:pt x="14954" y="4205"/>
                      </a:cubicBezTo>
                      <a:cubicBezTo>
                        <a:pt x="14319" y="3298"/>
                        <a:pt x="13503" y="2845"/>
                        <a:pt x="12323" y="2845"/>
                      </a:cubicBezTo>
                      <a:cubicBezTo>
                        <a:pt x="11598" y="2845"/>
                        <a:pt x="10781" y="3026"/>
                        <a:pt x="10056" y="3480"/>
                      </a:cubicBezTo>
                      <a:cubicBezTo>
                        <a:pt x="8877" y="4115"/>
                        <a:pt x="7970" y="4840"/>
                        <a:pt x="7335" y="5566"/>
                      </a:cubicBezTo>
                      <a:lnTo>
                        <a:pt x="7335" y="15906"/>
                      </a:lnTo>
                      <a:cubicBezTo>
                        <a:pt x="7335" y="17176"/>
                        <a:pt x="7425" y="17992"/>
                        <a:pt x="7607" y="18355"/>
                      </a:cubicBezTo>
                      <a:cubicBezTo>
                        <a:pt x="7788" y="18718"/>
                        <a:pt x="8060" y="18990"/>
                        <a:pt x="8423" y="19262"/>
                      </a:cubicBezTo>
                      <a:cubicBezTo>
                        <a:pt x="8786" y="19444"/>
                        <a:pt x="9512" y="19534"/>
                        <a:pt x="10509" y="19534"/>
                      </a:cubicBezTo>
                      <a:lnTo>
                        <a:pt x="10509" y="20260"/>
                      </a:lnTo>
                      <a:lnTo>
                        <a:pt x="895" y="20260"/>
                      </a:lnTo>
                      <a:lnTo>
                        <a:pt x="895" y="19534"/>
                      </a:lnTo>
                      <a:cubicBezTo>
                        <a:pt x="1802" y="19534"/>
                        <a:pt x="2437" y="19444"/>
                        <a:pt x="2799" y="19262"/>
                      </a:cubicBezTo>
                      <a:cubicBezTo>
                        <a:pt x="3162" y="19081"/>
                        <a:pt x="3434" y="18718"/>
                        <a:pt x="3616" y="18355"/>
                      </a:cubicBezTo>
                      <a:cubicBezTo>
                        <a:pt x="3797" y="17902"/>
                        <a:pt x="3888" y="17085"/>
                        <a:pt x="3888" y="15906"/>
                      </a:cubicBezTo>
                      <a:lnTo>
                        <a:pt x="3888" y="8468"/>
                      </a:lnTo>
                      <a:cubicBezTo>
                        <a:pt x="3888" y="6382"/>
                        <a:pt x="3797" y="4931"/>
                        <a:pt x="3706" y="4387"/>
                      </a:cubicBezTo>
                      <a:cubicBezTo>
                        <a:pt x="3616" y="3933"/>
                        <a:pt x="3434" y="3570"/>
                        <a:pt x="3253" y="3480"/>
                      </a:cubicBezTo>
                      <a:cubicBezTo>
                        <a:pt x="3072" y="3298"/>
                        <a:pt x="2709" y="3208"/>
                        <a:pt x="2346" y="3208"/>
                      </a:cubicBezTo>
                      <a:cubicBezTo>
                        <a:pt x="1983" y="3208"/>
                        <a:pt x="1439" y="3298"/>
                        <a:pt x="895" y="3480"/>
                      </a:cubicBezTo>
                      <a:lnTo>
                        <a:pt x="622" y="2754"/>
                      </a:lnTo>
                      <a:lnTo>
                        <a:pt x="6428" y="396"/>
                      </a:lnTo>
                      <a:lnTo>
                        <a:pt x="7335" y="396"/>
                      </a:lnTo>
                      <a:lnTo>
                        <a:pt x="7335" y="4840"/>
                      </a:lnTo>
                      <a:lnTo>
                        <a:pt x="7516" y="4840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81" name="Dowolny kształt: kształt 180">
                  <a:extLst>
                    <a:ext uri="{FF2B5EF4-FFF2-40B4-BE49-F238E27FC236}">
                      <a16:creationId xmlns:a16="http://schemas.microsoft.com/office/drawing/2014/main" id="{175CBEA7-1928-75FB-6C50-E0217C0465A3}"/>
                    </a:ext>
                  </a:extLst>
                </p:cNvPr>
                <p:cNvSpPr/>
                <p:nvPr/>
              </p:nvSpPr>
              <p:spPr>
                <a:xfrm>
                  <a:off x="4738842" y="1900034"/>
                  <a:ext cx="16417" cy="20589"/>
                </a:xfrm>
                <a:custGeom>
                  <a:avLst/>
                  <a:gdLst>
                    <a:gd name="connsiteX0" fmla="*/ 3637 w 16417"/>
                    <a:gd name="connsiteY0" fmla="*/ 8288 h 20589"/>
                    <a:gd name="connsiteX1" fmla="*/ 5723 w 16417"/>
                    <a:gd name="connsiteY1" fmla="*/ 15090 h 20589"/>
                    <a:gd name="connsiteX2" fmla="*/ 10712 w 16417"/>
                    <a:gd name="connsiteY2" fmla="*/ 17539 h 20589"/>
                    <a:gd name="connsiteX3" fmla="*/ 13977 w 16417"/>
                    <a:gd name="connsiteY3" fmla="*/ 16542 h 20589"/>
                    <a:gd name="connsiteX4" fmla="*/ 16336 w 16417"/>
                    <a:gd name="connsiteY4" fmla="*/ 12913 h 20589"/>
                    <a:gd name="connsiteX5" fmla="*/ 16971 w 16417"/>
                    <a:gd name="connsiteY5" fmla="*/ 13367 h 20589"/>
                    <a:gd name="connsiteX6" fmla="*/ 14431 w 16417"/>
                    <a:gd name="connsiteY6" fmla="*/ 18628 h 20589"/>
                    <a:gd name="connsiteX7" fmla="*/ 9079 w 16417"/>
                    <a:gd name="connsiteY7" fmla="*/ 20986 h 20589"/>
                    <a:gd name="connsiteX8" fmla="*/ 3093 w 16417"/>
                    <a:gd name="connsiteY8" fmla="*/ 18265 h 20589"/>
                    <a:gd name="connsiteX9" fmla="*/ 644 w 16417"/>
                    <a:gd name="connsiteY9" fmla="*/ 10918 h 20589"/>
                    <a:gd name="connsiteX10" fmla="*/ 3184 w 16417"/>
                    <a:gd name="connsiteY10" fmla="*/ 3208 h 20589"/>
                    <a:gd name="connsiteX11" fmla="*/ 9624 w 16417"/>
                    <a:gd name="connsiteY11" fmla="*/ 396 h 20589"/>
                    <a:gd name="connsiteX12" fmla="*/ 14975 w 16417"/>
                    <a:gd name="connsiteY12" fmla="*/ 2573 h 20589"/>
                    <a:gd name="connsiteX13" fmla="*/ 17061 w 16417"/>
                    <a:gd name="connsiteY13" fmla="*/ 8288 h 20589"/>
                    <a:gd name="connsiteX14" fmla="*/ 3637 w 16417"/>
                    <a:gd name="connsiteY14" fmla="*/ 8288 h 20589"/>
                    <a:gd name="connsiteX15" fmla="*/ 3637 w 16417"/>
                    <a:gd name="connsiteY15" fmla="*/ 8288 h 20589"/>
                    <a:gd name="connsiteX16" fmla="*/ 3637 w 16417"/>
                    <a:gd name="connsiteY16" fmla="*/ 7018 h 20589"/>
                    <a:gd name="connsiteX17" fmla="*/ 12617 w 16417"/>
                    <a:gd name="connsiteY17" fmla="*/ 7018 h 20589"/>
                    <a:gd name="connsiteX18" fmla="*/ 12163 w 16417"/>
                    <a:gd name="connsiteY18" fmla="*/ 4387 h 20589"/>
                    <a:gd name="connsiteX19" fmla="*/ 10621 w 16417"/>
                    <a:gd name="connsiteY19" fmla="*/ 2482 h 20589"/>
                    <a:gd name="connsiteX20" fmla="*/ 8444 w 16417"/>
                    <a:gd name="connsiteY20" fmla="*/ 1848 h 20589"/>
                    <a:gd name="connsiteX21" fmla="*/ 5270 w 16417"/>
                    <a:gd name="connsiteY21" fmla="*/ 3208 h 20589"/>
                    <a:gd name="connsiteX22" fmla="*/ 3637 w 16417"/>
                    <a:gd name="connsiteY22" fmla="*/ 7018 h 20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6417" h="20589">
                      <a:moveTo>
                        <a:pt x="3637" y="8288"/>
                      </a:moveTo>
                      <a:cubicBezTo>
                        <a:pt x="3637" y="11190"/>
                        <a:pt x="4363" y="13458"/>
                        <a:pt x="5723" y="15090"/>
                      </a:cubicBezTo>
                      <a:cubicBezTo>
                        <a:pt x="7084" y="16723"/>
                        <a:pt x="8807" y="17539"/>
                        <a:pt x="10712" y="17539"/>
                      </a:cubicBezTo>
                      <a:cubicBezTo>
                        <a:pt x="11982" y="17539"/>
                        <a:pt x="13070" y="17177"/>
                        <a:pt x="13977" y="16542"/>
                      </a:cubicBezTo>
                      <a:cubicBezTo>
                        <a:pt x="14884" y="15816"/>
                        <a:pt x="15701" y="14637"/>
                        <a:pt x="16336" y="12913"/>
                      </a:cubicBezTo>
                      <a:lnTo>
                        <a:pt x="16971" y="13367"/>
                      </a:lnTo>
                      <a:cubicBezTo>
                        <a:pt x="16699" y="15272"/>
                        <a:pt x="15792" y="17086"/>
                        <a:pt x="14431" y="18628"/>
                      </a:cubicBezTo>
                      <a:cubicBezTo>
                        <a:pt x="12980" y="20170"/>
                        <a:pt x="11256" y="20986"/>
                        <a:pt x="9079" y="20986"/>
                      </a:cubicBezTo>
                      <a:cubicBezTo>
                        <a:pt x="6721" y="20986"/>
                        <a:pt x="4726" y="20079"/>
                        <a:pt x="3093" y="18265"/>
                      </a:cubicBezTo>
                      <a:cubicBezTo>
                        <a:pt x="1460" y="16451"/>
                        <a:pt x="644" y="14002"/>
                        <a:pt x="644" y="10918"/>
                      </a:cubicBezTo>
                      <a:cubicBezTo>
                        <a:pt x="644" y="7562"/>
                        <a:pt x="1460" y="5022"/>
                        <a:pt x="3184" y="3208"/>
                      </a:cubicBezTo>
                      <a:cubicBezTo>
                        <a:pt x="4907" y="1303"/>
                        <a:pt x="6993" y="396"/>
                        <a:pt x="9624" y="396"/>
                      </a:cubicBezTo>
                      <a:cubicBezTo>
                        <a:pt x="11801" y="396"/>
                        <a:pt x="13615" y="1122"/>
                        <a:pt x="14975" y="2573"/>
                      </a:cubicBezTo>
                      <a:cubicBezTo>
                        <a:pt x="16336" y="4024"/>
                        <a:pt x="17061" y="5929"/>
                        <a:pt x="17061" y="8288"/>
                      </a:cubicBezTo>
                      <a:lnTo>
                        <a:pt x="3637" y="8288"/>
                      </a:lnTo>
                      <a:lnTo>
                        <a:pt x="3637" y="8288"/>
                      </a:lnTo>
                      <a:close/>
                      <a:moveTo>
                        <a:pt x="3637" y="7018"/>
                      </a:moveTo>
                      <a:lnTo>
                        <a:pt x="12617" y="7018"/>
                      </a:lnTo>
                      <a:cubicBezTo>
                        <a:pt x="12526" y="5748"/>
                        <a:pt x="12435" y="4931"/>
                        <a:pt x="12163" y="4387"/>
                      </a:cubicBezTo>
                      <a:cubicBezTo>
                        <a:pt x="11801" y="3571"/>
                        <a:pt x="11256" y="2936"/>
                        <a:pt x="10621" y="2482"/>
                      </a:cubicBezTo>
                      <a:cubicBezTo>
                        <a:pt x="9896" y="2029"/>
                        <a:pt x="9170" y="1848"/>
                        <a:pt x="8444" y="1848"/>
                      </a:cubicBezTo>
                      <a:cubicBezTo>
                        <a:pt x="7265" y="1848"/>
                        <a:pt x="6268" y="2301"/>
                        <a:pt x="5270" y="3208"/>
                      </a:cubicBezTo>
                      <a:cubicBezTo>
                        <a:pt x="4272" y="4115"/>
                        <a:pt x="3728" y="5385"/>
                        <a:pt x="3637" y="7018"/>
                      </a:cubicBez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82" name="Dowolny kształt: kształt 181">
                  <a:extLst>
                    <a:ext uri="{FF2B5EF4-FFF2-40B4-BE49-F238E27FC236}">
                      <a16:creationId xmlns:a16="http://schemas.microsoft.com/office/drawing/2014/main" id="{509CD4A0-EFDC-4DC9-E91B-970810009435}"/>
                    </a:ext>
                  </a:extLst>
                </p:cNvPr>
                <p:cNvSpPr/>
                <p:nvPr/>
              </p:nvSpPr>
              <p:spPr>
                <a:xfrm>
                  <a:off x="4756529" y="1900034"/>
                  <a:ext cx="21224" cy="19955"/>
                </a:xfrm>
                <a:custGeom>
                  <a:avLst/>
                  <a:gdLst>
                    <a:gd name="connsiteX0" fmla="*/ 7463 w 21224"/>
                    <a:gd name="connsiteY0" fmla="*/ 4478 h 19955"/>
                    <a:gd name="connsiteX1" fmla="*/ 13994 w 21224"/>
                    <a:gd name="connsiteY1" fmla="*/ 396 h 19955"/>
                    <a:gd name="connsiteX2" fmla="*/ 16715 w 21224"/>
                    <a:gd name="connsiteY2" fmla="*/ 1212 h 19955"/>
                    <a:gd name="connsiteX3" fmla="*/ 18529 w 21224"/>
                    <a:gd name="connsiteY3" fmla="*/ 3843 h 19955"/>
                    <a:gd name="connsiteX4" fmla="*/ 18982 w 21224"/>
                    <a:gd name="connsiteY4" fmla="*/ 7743 h 19955"/>
                    <a:gd name="connsiteX5" fmla="*/ 18982 w 21224"/>
                    <a:gd name="connsiteY5" fmla="*/ 15997 h 19955"/>
                    <a:gd name="connsiteX6" fmla="*/ 19254 w 21224"/>
                    <a:gd name="connsiteY6" fmla="*/ 18446 h 19955"/>
                    <a:gd name="connsiteX7" fmla="*/ 19980 w 21224"/>
                    <a:gd name="connsiteY7" fmla="*/ 19263 h 19955"/>
                    <a:gd name="connsiteX8" fmla="*/ 21885 w 21224"/>
                    <a:gd name="connsiteY8" fmla="*/ 19535 h 19955"/>
                    <a:gd name="connsiteX9" fmla="*/ 21885 w 21224"/>
                    <a:gd name="connsiteY9" fmla="*/ 20260 h 19955"/>
                    <a:gd name="connsiteX10" fmla="*/ 12270 w 21224"/>
                    <a:gd name="connsiteY10" fmla="*/ 20260 h 19955"/>
                    <a:gd name="connsiteX11" fmla="*/ 12270 w 21224"/>
                    <a:gd name="connsiteY11" fmla="*/ 19535 h 19955"/>
                    <a:gd name="connsiteX12" fmla="*/ 12633 w 21224"/>
                    <a:gd name="connsiteY12" fmla="*/ 19535 h 19955"/>
                    <a:gd name="connsiteX13" fmla="*/ 14538 w 21224"/>
                    <a:gd name="connsiteY13" fmla="*/ 19172 h 19955"/>
                    <a:gd name="connsiteX14" fmla="*/ 15263 w 21224"/>
                    <a:gd name="connsiteY14" fmla="*/ 17902 h 19955"/>
                    <a:gd name="connsiteX15" fmla="*/ 15354 w 21224"/>
                    <a:gd name="connsiteY15" fmla="*/ 15906 h 19955"/>
                    <a:gd name="connsiteX16" fmla="*/ 15354 w 21224"/>
                    <a:gd name="connsiteY16" fmla="*/ 8015 h 19955"/>
                    <a:gd name="connsiteX17" fmla="*/ 14628 w 21224"/>
                    <a:gd name="connsiteY17" fmla="*/ 4206 h 19955"/>
                    <a:gd name="connsiteX18" fmla="*/ 12361 w 21224"/>
                    <a:gd name="connsiteY18" fmla="*/ 3026 h 19955"/>
                    <a:gd name="connsiteX19" fmla="*/ 7372 w 21224"/>
                    <a:gd name="connsiteY19" fmla="*/ 5748 h 19955"/>
                    <a:gd name="connsiteX20" fmla="*/ 7372 w 21224"/>
                    <a:gd name="connsiteY20" fmla="*/ 15997 h 19955"/>
                    <a:gd name="connsiteX21" fmla="*/ 7644 w 21224"/>
                    <a:gd name="connsiteY21" fmla="*/ 18446 h 19955"/>
                    <a:gd name="connsiteX22" fmla="*/ 8461 w 21224"/>
                    <a:gd name="connsiteY22" fmla="*/ 19353 h 19955"/>
                    <a:gd name="connsiteX23" fmla="*/ 10547 w 21224"/>
                    <a:gd name="connsiteY23" fmla="*/ 19625 h 19955"/>
                    <a:gd name="connsiteX24" fmla="*/ 10547 w 21224"/>
                    <a:gd name="connsiteY24" fmla="*/ 20351 h 19955"/>
                    <a:gd name="connsiteX25" fmla="*/ 932 w 21224"/>
                    <a:gd name="connsiteY25" fmla="*/ 20351 h 19955"/>
                    <a:gd name="connsiteX26" fmla="*/ 932 w 21224"/>
                    <a:gd name="connsiteY26" fmla="*/ 19625 h 19955"/>
                    <a:gd name="connsiteX27" fmla="*/ 1386 w 21224"/>
                    <a:gd name="connsiteY27" fmla="*/ 19625 h 19955"/>
                    <a:gd name="connsiteX28" fmla="*/ 3381 w 21224"/>
                    <a:gd name="connsiteY28" fmla="*/ 18900 h 19955"/>
                    <a:gd name="connsiteX29" fmla="*/ 3925 w 21224"/>
                    <a:gd name="connsiteY29" fmla="*/ 15997 h 19955"/>
                    <a:gd name="connsiteX30" fmla="*/ 3925 w 21224"/>
                    <a:gd name="connsiteY30" fmla="*/ 8831 h 19955"/>
                    <a:gd name="connsiteX31" fmla="*/ 3744 w 21224"/>
                    <a:gd name="connsiteY31" fmla="*/ 4568 h 19955"/>
                    <a:gd name="connsiteX32" fmla="*/ 3290 w 21224"/>
                    <a:gd name="connsiteY32" fmla="*/ 3571 h 19955"/>
                    <a:gd name="connsiteX33" fmla="*/ 2383 w 21224"/>
                    <a:gd name="connsiteY33" fmla="*/ 3299 h 19955"/>
                    <a:gd name="connsiteX34" fmla="*/ 932 w 21224"/>
                    <a:gd name="connsiteY34" fmla="*/ 3571 h 19955"/>
                    <a:gd name="connsiteX35" fmla="*/ 660 w 21224"/>
                    <a:gd name="connsiteY35" fmla="*/ 2845 h 19955"/>
                    <a:gd name="connsiteX36" fmla="*/ 6465 w 21224"/>
                    <a:gd name="connsiteY36" fmla="*/ 487 h 19955"/>
                    <a:gd name="connsiteX37" fmla="*/ 7372 w 21224"/>
                    <a:gd name="connsiteY37" fmla="*/ 487 h 19955"/>
                    <a:gd name="connsiteX38" fmla="*/ 7463 w 21224"/>
                    <a:gd name="connsiteY38" fmla="*/ 4478 h 19955"/>
                    <a:gd name="connsiteX39" fmla="*/ 7463 w 21224"/>
                    <a:gd name="connsiteY39" fmla="*/ 4478 h 19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21224" h="19955">
                      <a:moveTo>
                        <a:pt x="7463" y="4478"/>
                      </a:moveTo>
                      <a:cubicBezTo>
                        <a:pt x="9730" y="1757"/>
                        <a:pt x="11907" y="396"/>
                        <a:pt x="13994" y="396"/>
                      </a:cubicBezTo>
                      <a:cubicBezTo>
                        <a:pt x="15082" y="396"/>
                        <a:pt x="15989" y="668"/>
                        <a:pt x="16715" y="1212"/>
                      </a:cubicBezTo>
                      <a:cubicBezTo>
                        <a:pt x="17440" y="1757"/>
                        <a:pt x="18075" y="2573"/>
                        <a:pt x="18529" y="3843"/>
                      </a:cubicBezTo>
                      <a:cubicBezTo>
                        <a:pt x="18801" y="4659"/>
                        <a:pt x="18982" y="6020"/>
                        <a:pt x="18982" y="7743"/>
                      </a:cubicBezTo>
                      <a:lnTo>
                        <a:pt x="18982" y="15997"/>
                      </a:lnTo>
                      <a:cubicBezTo>
                        <a:pt x="18982" y="17267"/>
                        <a:pt x="19073" y="18083"/>
                        <a:pt x="19254" y="18446"/>
                      </a:cubicBezTo>
                      <a:cubicBezTo>
                        <a:pt x="19436" y="18809"/>
                        <a:pt x="19617" y="19081"/>
                        <a:pt x="19980" y="19263"/>
                      </a:cubicBezTo>
                      <a:cubicBezTo>
                        <a:pt x="20343" y="19444"/>
                        <a:pt x="20978" y="19535"/>
                        <a:pt x="21885" y="19535"/>
                      </a:cubicBezTo>
                      <a:lnTo>
                        <a:pt x="21885" y="20260"/>
                      </a:lnTo>
                      <a:lnTo>
                        <a:pt x="12270" y="20260"/>
                      </a:lnTo>
                      <a:lnTo>
                        <a:pt x="12270" y="19535"/>
                      </a:lnTo>
                      <a:lnTo>
                        <a:pt x="12633" y="19535"/>
                      </a:lnTo>
                      <a:cubicBezTo>
                        <a:pt x="13540" y="19535"/>
                        <a:pt x="14175" y="19444"/>
                        <a:pt x="14538" y="19172"/>
                      </a:cubicBezTo>
                      <a:cubicBezTo>
                        <a:pt x="14901" y="18900"/>
                        <a:pt x="15173" y="18446"/>
                        <a:pt x="15263" y="17902"/>
                      </a:cubicBezTo>
                      <a:cubicBezTo>
                        <a:pt x="15354" y="17721"/>
                        <a:pt x="15354" y="16995"/>
                        <a:pt x="15354" y="15906"/>
                      </a:cubicBezTo>
                      <a:lnTo>
                        <a:pt x="15354" y="8015"/>
                      </a:lnTo>
                      <a:cubicBezTo>
                        <a:pt x="15354" y="6292"/>
                        <a:pt x="15082" y="5022"/>
                        <a:pt x="14628" y="4206"/>
                      </a:cubicBezTo>
                      <a:cubicBezTo>
                        <a:pt x="14175" y="3389"/>
                        <a:pt x="13449" y="3026"/>
                        <a:pt x="12361" y="3026"/>
                      </a:cubicBezTo>
                      <a:cubicBezTo>
                        <a:pt x="10728" y="3026"/>
                        <a:pt x="9005" y="3933"/>
                        <a:pt x="7372" y="5748"/>
                      </a:cubicBezTo>
                      <a:lnTo>
                        <a:pt x="7372" y="15997"/>
                      </a:lnTo>
                      <a:cubicBezTo>
                        <a:pt x="7372" y="17267"/>
                        <a:pt x="7463" y="18083"/>
                        <a:pt x="7644" y="18446"/>
                      </a:cubicBezTo>
                      <a:cubicBezTo>
                        <a:pt x="7826" y="18900"/>
                        <a:pt x="8098" y="19172"/>
                        <a:pt x="8461" y="19353"/>
                      </a:cubicBezTo>
                      <a:cubicBezTo>
                        <a:pt x="8823" y="19535"/>
                        <a:pt x="9549" y="19625"/>
                        <a:pt x="10547" y="19625"/>
                      </a:cubicBezTo>
                      <a:lnTo>
                        <a:pt x="10547" y="20351"/>
                      </a:lnTo>
                      <a:lnTo>
                        <a:pt x="932" y="20351"/>
                      </a:lnTo>
                      <a:lnTo>
                        <a:pt x="932" y="19625"/>
                      </a:lnTo>
                      <a:lnTo>
                        <a:pt x="1386" y="19625"/>
                      </a:lnTo>
                      <a:cubicBezTo>
                        <a:pt x="2383" y="19625"/>
                        <a:pt x="3018" y="19353"/>
                        <a:pt x="3381" y="18900"/>
                      </a:cubicBezTo>
                      <a:cubicBezTo>
                        <a:pt x="3744" y="18355"/>
                        <a:pt x="3925" y="17448"/>
                        <a:pt x="3925" y="15997"/>
                      </a:cubicBezTo>
                      <a:lnTo>
                        <a:pt x="3925" y="8831"/>
                      </a:lnTo>
                      <a:cubicBezTo>
                        <a:pt x="3925" y="6473"/>
                        <a:pt x="3835" y="5113"/>
                        <a:pt x="3744" y="4568"/>
                      </a:cubicBezTo>
                      <a:cubicBezTo>
                        <a:pt x="3653" y="4024"/>
                        <a:pt x="3472" y="3752"/>
                        <a:pt x="3290" y="3571"/>
                      </a:cubicBezTo>
                      <a:cubicBezTo>
                        <a:pt x="3109" y="3389"/>
                        <a:pt x="2746" y="3299"/>
                        <a:pt x="2383" y="3299"/>
                      </a:cubicBezTo>
                      <a:cubicBezTo>
                        <a:pt x="2021" y="3299"/>
                        <a:pt x="1476" y="3389"/>
                        <a:pt x="932" y="3571"/>
                      </a:cubicBezTo>
                      <a:lnTo>
                        <a:pt x="660" y="2845"/>
                      </a:lnTo>
                      <a:lnTo>
                        <a:pt x="6465" y="487"/>
                      </a:lnTo>
                      <a:lnTo>
                        <a:pt x="7372" y="487"/>
                      </a:lnTo>
                      <a:lnTo>
                        <a:pt x="7463" y="4478"/>
                      </a:lnTo>
                      <a:lnTo>
                        <a:pt x="7463" y="4478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183" name="Dowolny kształt: kształt 182">
                  <a:extLst>
                    <a:ext uri="{FF2B5EF4-FFF2-40B4-BE49-F238E27FC236}">
                      <a16:creationId xmlns:a16="http://schemas.microsoft.com/office/drawing/2014/main" id="{4C282748-CF7B-53E0-24B1-FC983B90E86A}"/>
                    </a:ext>
                  </a:extLst>
                </p:cNvPr>
                <p:cNvSpPr/>
                <p:nvPr/>
              </p:nvSpPr>
              <p:spPr>
                <a:xfrm>
                  <a:off x="4778389" y="1894048"/>
                  <a:ext cx="11700" cy="26032"/>
                </a:xfrm>
                <a:custGeom>
                  <a:avLst/>
                  <a:gdLst>
                    <a:gd name="connsiteX0" fmla="*/ 7295 w 11700"/>
                    <a:gd name="connsiteY0" fmla="*/ 575 h 26032"/>
                    <a:gd name="connsiteX1" fmla="*/ 7295 w 11700"/>
                    <a:gd name="connsiteY1" fmla="*/ 6924 h 26032"/>
                    <a:gd name="connsiteX2" fmla="*/ 11830 w 11700"/>
                    <a:gd name="connsiteY2" fmla="*/ 6924 h 26032"/>
                    <a:gd name="connsiteX3" fmla="*/ 11830 w 11700"/>
                    <a:gd name="connsiteY3" fmla="*/ 8376 h 26032"/>
                    <a:gd name="connsiteX4" fmla="*/ 7295 w 11700"/>
                    <a:gd name="connsiteY4" fmla="*/ 8376 h 26032"/>
                    <a:gd name="connsiteX5" fmla="*/ 7295 w 11700"/>
                    <a:gd name="connsiteY5" fmla="*/ 20893 h 26032"/>
                    <a:gd name="connsiteX6" fmla="*/ 7839 w 11700"/>
                    <a:gd name="connsiteY6" fmla="*/ 23433 h 26032"/>
                    <a:gd name="connsiteX7" fmla="*/ 9200 w 11700"/>
                    <a:gd name="connsiteY7" fmla="*/ 24068 h 26032"/>
                    <a:gd name="connsiteX8" fmla="*/ 10560 w 11700"/>
                    <a:gd name="connsiteY8" fmla="*/ 23614 h 26032"/>
                    <a:gd name="connsiteX9" fmla="*/ 11558 w 11700"/>
                    <a:gd name="connsiteY9" fmla="*/ 22344 h 26032"/>
                    <a:gd name="connsiteX10" fmla="*/ 12375 w 11700"/>
                    <a:gd name="connsiteY10" fmla="*/ 22344 h 26032"/>
                    <a:gd name="connsiteX11" fmla="*/ 10288 w 11700"/>
                    <a:gd name="connsiteY11" fmla="*/ 25428 h 26032"/>
                    <a:gd name="connsiteX12" fmla="*/ 7477 w 11700"/>
                    <a:gd name="connsiteY12" fmla="*/ 26426 h 26032"/>
                    <a:gd name="connsiteX13" fmla="*/ 5572 w 11700"/>
                    <a:gd name="connsiteY13" fmla="*/ 25882 h 26032"/>
                    <a:gd name="connsiteX14" fmla="*/ 4211 w 11700"/>
                    <a:gd name="connsiteY14" fmla="*/ 24340 h 26032"/>
                    <a:gd name="connsiteX15" fmla="*/ 3758 w 11700"/>
                    <a:gd name="connsiteY15" fmla="*/ 21256 h 26032"/>
                    <a:gd name="connsiteX16" fmla="*/ 3758 w 11700"/>
                    <a:gd name="connsiteY16" fmla="*/ 8194 h 26032"/>
                    <a:gd name="connsiteX17" fmla="*/ 674 w 11700"/>
                    <a:gd name="connsiteY17" fmla="*/ 8194 h 26032"/>
                    <a:gd name="connsiteX18" fmla="*/ 674 w 11700"/>
                    <a:gd name="connsiteY18" fmla="*/ 7469 h 26032"/>
                    <a:gd name="connsiteX19" fmla="*/ 3032 w 11700"/>
                    <a:gd name="connsiteY19" fmla="*/ 5927 h 26032"/>
                    <a:gd name="connsiteX20" fmla="*/ 5209 w 11700"/>
                    <a:gd name="connsiteY20" fmla="*/ 3296 h 26032"/>
                    <a:gd name="connsiteX21" fmla="*/ 6569 w 11700"/>
                    <a:gd name="connsiteY21" fmla="*/ 394 h 26032"/>
                    <a:gd name="connsiteX22" fmla="*/ 7295 w 11700"/>
                    <a:gd name="connsiteY22" fmla="*/ 575 h 26032"/>
                    <a:gd name="connsiteX23" fmla="*/ 7295 w 11700"/>
                    <a:gd name="connsiteY23" fmla="*/ 575 h 26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1700" h="26032">
                      <a:moveTo>
                        <a:pt x="7295" y="575"/>
                      </a:moveTo>
                      <a:lnTo>
                        <a:pt x="7295" y="6924"/>
                      </a:lnTo>
                      <a:lnTo>
                        <a:pt x="11830" y="6924"/>
                      </a:lnTo>
                      <a:lnTo>
                        <a:pt x="11830" y="8376"/>
                      </a:lnTo>
                      <a:lnTo>
                        <a:pt x="7295" y="8376"/>
                      </a:lnTo>
                      <a:lnTo>
                        <a:pt x="7295" y="20893"/>
                      </a:lnTo>
                      <a:cubicBezTo>
                        <a:pt x="7295" y="22163"/>
                        <a:pt x="7477" y="22979"/>
                        <a:pt x="7839" y="23433"/>
                      </a:cubicBezTo>
                      <a:cubicBezTo>
                        <a:pt x="8202" y="23886"/>
                        <a:pt x="8656" y="24068"/>
                        <a:pt x="9200" y="24068"/>
                      </a:cubicBezTo>
                      <a:cubicBezTo>
                        <a:pt x="9653" y="24068"/>
                        <a:pt x="10107" y="23886"/>
                        <a:pt x="10560" y="23614"/>
                      </a:cubicBezTo>
                      <a:cubicBezTo>
                        <a:pt x="11014" y="23342"/>
                        <a:pt x="11377" y="22888"/>
                        <a:pt x="11558" y="22344"/>
                      </a:cubicBezTo>
                      <a:lnTo>
                        <a:pt x="12375" y="22344"/>
                      </a:lnTo>
                      <a:cubicBezTo>
                        <a:pt x="11921" y="23705"/>
                        <a:pt x="11195" y="24793"/>
                        <a:pt x="10288" y="25428"/>
                      </a:cubicBezTo>
                      <a:cubicBezTo>
                        <a:pt x="9381" y="26154"/>
                        <a:pt x="8474" y="26426"/>
                        <a:pt x="7477" y="26426"/>
                      </a:cubicBezTo>
                      <a:cubicBezTo>
                        <a:pt x="6842" y="26426"/>
                        <a:pt x="6207" y="26244"/>
                        <a:pt x="5572" y="25882"/>
                      </a:cubicBezTo>
                      <a:cubicBezTo>
                        <a:pt x="4937" y="25519"/>
                        <a:pt x="4483" y="24975"/>
                        <a:pt x="4211" y="24340"/>
                      </a:cubicBezTo>
                      <a:cubicBezTo>
                        <a:pt x="3939" y="23705"/>
                        <a:pt x="3758" y="22616"/>
                        <a:pt x="3758" y="21256"/>
                      </a:cubicBezTo>
                      <a:lnTo>
                        <a:pt x="3758" y="8194"/>
                      </a:lnTo>
                      <a:lnTo>
                        <a:pt x="674" y="8194"/>
                      </a:lnTo>
                      <a:lnTo>
                        <a:pt x="674" y="7469"/>
                      </a:lnTo>
                      <a:cubicBezTo>
                        <a:pt x="1490" y="7196"/>
                        <a:pt x="2216" y="6652"/>
                        <a:pt x="3032" y="5927"/>
                      </a:cubicBezTo>
                      <a:cubicBezTo>
                        <a:pt x="3848" y="5201"/>
                        <a:pt x="4574" y="4294"/>
                        <a:pt x="5209" y="3296"/>
                      </a:cubicBezTo>
                      <a:cubicBezTo>
                        <a:pt x="5572" y="2752"/>
                        <a:pt x="6025" y="1754"/>
                        <a:pt x="6569" y="394"/>
                      </a:cubicBezTo>
                      <a:lnTo>
                        <a:pt x="7295" y="575"/>
                      </a:lnTo>
                      <a:lnTo>
                        <a:pt x="7295" y="575"/>
                      </a:lnTo>
                      <a:close/>
                    </a:path>
                  </a:pathLst>
                </a:custGeom>
                <a:grpFill/>
                <a:ln w="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</p:grpSp>
        </p:grpSp>
        <p:sp>
          <p:nvSpPr>
            <p:cNvPr id="150" name="Dowolny kształt: kształt 149">
              <a:extLst>
                <a:ext uri="{FF2B5EF4-FFF2-40B4-BE49-F238E27FC236}">
                  <a16:creationId xmlns:a16="http://schemas.microsoft.com/office/drawing/2014/main" id="{2C18387D-C0B7-170D-8486-1971B37E8078}"/>
                </a:ext>
              </a:extLst>
            </p:cNvPr>
            <p:cNvSpPr/>
            <p:nvPr/>
          </p:nvSpPr>
          <p:spPr>
            <a:xfrm>
              <a:off x="9975379" y="6401846"/>
              <a:ext cx="279426" cy="256447"/>
            </a:xfrm>
            <a:custGeom>
              <a:avLst/>
              <a:gdLst>
                <a:gd name="connsiteX0" fmla="*/ 57102 w 238805"/>
                <a:gd name="connsiteY0" fmla="*/ 18542 h 243698"/>
                <a:gd name="connsiteX1" fmla="*/ 120447 w 238805"/>
                <a:gd name="connsiteY1" fmla="*/ 1 h 243698"/>
                <a:gd name="connsiteX2" fmla="*/ 181586 w 238805"/>
                <a:gd name="connsiteY2" fmla="*/ 19015 h 243698"/>
                <a:gd name="connsiteX3" fmla="*/ 110467 w 238805"/>
                <a:gd name="connsiteY3" fmla="*/ 29205 h 243698"/>
                <a:gd name="connsiteX4" fmla="*/ 90508 w 238805"/>
                <a:gd name="connsiteY4" fmla="*/ 183733 h 243698"/>
                <a:gd name="connsiteX5" fmla="*/ 114827 w 238805"/>
                <a:gd name="connsiteY5" fmla="*/ 107887 h 243698"/>
                <a:gd name="connsiteX6" fmla="*/ 159526 w 238805"/>
                <a:gd name="connsiteY6" fmla="*/ 40970 h 243698"/>
                <a:gd name="connsiteX7" fmla="*/ 214782 w 238805"/>
                <a:gd name="connsiteY7" fmla="*/ 56623 h 243698"/>
                <a:gd name="connsiteX8" fmla="*/ 215149 w 238805"/>
                <a:gd name="connsiteY8" fmla="*/ 185886 h 243698"/>
                <a:gd name="connsiteX9" fmla="*/ 156742 w 238805"/>
                <a:gd name="connsiteY9" fmla="*/ 197809 h 243698"/>
                <a:gd name="connsiteX10" fmla="*/ 133526 w 238805"/>
                <a:gd name="connsiteY10" fmla="*/ 223704 h 243698"/>
                <a:gd name="connsiteX11" fmla="*/ 182847 w 238805"/>
                <a:gd name="connsiteY11" fmla="*/ 224650 h 243698"/>
                <a:gd name="connsiteX12" fmla="*/ 100488 w 238805"/>
                <a:gd name="connsiteY12" fmla="*/ 241773 h 243698"/>
                <a:gd name="connsiteX13" fmla="*/ 54844 w 238805"/>
                <a:gd name="connsiteY13" fmla="*/ 223126 h 243698"/>
                <a:gd name="connsiteX14" fmla="*/ 110310 w 238805"/>
                <a:gd name="connsiteY14" fmla="*/ 223967 h 243698"/>
                <a:gd name="connsiteX15" fmla="*/ 159473 w 238805"/>
                <a:gd name="connsiteY15" fmla="*/ 162093 h 243698"/>
                <a:gd name="connsiteX16" fmla="*/ 145869 w 238805"/>
                <a:gd name="connsiteY16" fmla="*/ 59617 h 243698"/>
                <a:gd name="connsiteX17" fmla="*/ 123336 w 238805"/>
                <a:gd name="connsiteY17" fmla="*/ 134570 h 243698"/>
                <a:gd name="connsiteX18" fmla="*/ 91926 w 238805"/>
                <a:gd name="connsiteY18" fmla="*/ 197179 h 243698"/>
                <a:gd name="connsiteX19" fmla="*/ 31785 w 238805"/>
                <a:gd name="connsiteY19" fmla="*/ 192504 h 243698"/>
                <a:gd name="connsiteX20" fmla="*/ 29264 w 238805"/>
                <a:gd name="connsiteY20" fmla="*/ 51948 h 243698"/>
                <a:gd name="connsiteX21" fmla="*/ 82839 w 238805"/>
                <a:gd name="connsiteY21" fmla="*/ 45225 h 243698"/>
                <a:gd name="connsiteX22" fmla="*/ 103849 w 238805"/>
                <a:gd name="connsiteY22" fmla="*/ 19278 h 243698"/>
                <a:gd name="connsiteX23" fmla="*/ 57102 w 238805"/>
                <a:gd name="connsiteY23" fmla="*/ 18542 h 243698"/>
                <a:gd name="connsiteX24" fmla="*/ 57102 w 238805"/>
                <a:gd name="connsiteY24" fmla="*/ 18542 h 24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8805" h="243698">
                  <a:moveTo>
                    <a:pt x="57102" y="18542"/>
                  </a:moveTo>
                  <a:cubicBezTo>
                    <a:pt x="76431" y="7722"/>
                    <a:pt x="98072" y="-104"/>
                    <a:pt x="120447" y="1"/>
                  </a:cubicBezTo>
                  <a:cubicBezTo>
                    <a:pt x="142192" y="264"/>
                    <a:pt x="162887" y="8405"/>
                    <a:pt x="181586" y="19015"/>
                  </a:cubicBezTo>
                  <a:cubicBezTo>
                    <a:pt x="157792" y="12765"/>
                    <a:pt x="130059" y="11767"/>
                    <a:pt x="110467" y="29205"/>
                  </a:cubicBezTo>
                  <a:cubicBezTo>
                    <a:pt x="68658" y="67495"/>
                    <a:pt x="64088" y="135515"/>
                    <a:pt x="90508" y="183733"/>
                  </a:cubicBezTo>
                  <a:cubicBezTo>
                    <a:pt x="112884" y="165612"/>
                    <a:pt x="112989" y="134149"/>
                    <a:pt x="114827" y="107887"/>
                  </a:cubicBezTo>
                  <a:cubicBezTo>
                    <a:pt x="116193" y="79734"/>
                    <a:pt x="132318" y="51108"/>
                    <a:pt x="159526" y="40970"/>
                  </a:cubicBezTo>
                  <a:cubicBezTo>
                    <a:pt x="179012" y="32199"/>
                    <a:pt x="201178" y="42073"/>
                    <a:pt x="214782" y="56623"/>
                  </a:cubicBezTo>
                  <a:cubicBezTo>
                    <a:pt x="245876" y="91919"/>
                    <a:pt x="247610" y="150852"/>
                    <a:pt x="215149" y="185886"/>
                  </a:cubicBezTo>
                  <a:cubicBezTo>
                    <a:pt x="200495" y="201854"/>
                    <a:pt x="176649" y="205846"/>
                    <a:pt x="156742" y="197809"/>
                  </a:cubicBezTo>
                  <a:cubicBezTo>
                    <a:pt x="149126" y="206529"/>
                    <a:pt x="141352" y="215143"/>
                    <a:pt x="133526" y="223704"/>
                  </a:cubicBezTo>
                  <a:cubicBezTo>
                    <a:pt x="149651" y="228642"/>
                    <a:pt x="166511" y="228116"/>
                    <a:pt x="182847" y="224650"/>
                  </a:cubicBezTo>
                  <a:cubicBezTo>
                    <a:pt x="158212" y="238779"/>
                    <a:pt x="128904" y="247866"/>
                    <a:pt x="100488" y="241773"/>
                  </a:cubicBezTo>
                  <a:cubicBezTo>
                    <a:pt x="84100" y="238989"/>
                    <a:pt x="68973" y="231740"/>
                    <a:pt x="54844" y="223126"/>
                  </a:cubicBezTo>
                  <a:cubicBezTo>
                    <a:pt x="72807" y="227906"/>
                    <a:pt x="92556" y="231793"/>
                    <a:pt x="110310" y="223967"/>
                  </a:cubicBezTo>
                  <a:cubicBezTo>
                    <a:pt x="135994" y="213357"/>
                    <a:pt x="151647" y="187672"/>
                    <a:pt x="159473" y="162093"/>
                  </a:cubicBezTo>
                  <a:cubicBezTo>
                    <a:pt x="168560" y="128267"/>
                    <a:pt x="168770" y="88243"/>
                    <a:pt x="145869" y="59617"/>
                  </a:cubicBezTo>
                  <a:cubicBezTo>
                    <a:pt x="127013" y="79996"/>
                    <a:pt x="125227" y="108307"/>
                    <a:pt x="123336" y="134570"/>
                  </a:cubicBezTo>
                  <a:cubicBezTo>
                    <a:pt x="122391" y="158521"/>
                    <a:pt x="110835" y="182315"/>
                    <a:pt x="91926" y="197179"/>
                  </a:cubicBezTo>
                  <a:cubicBezTo>
                    <a:pt x="74068" y="210573"/>
                    <a:pt x="48015" y="206739"/>
                    <a:pt x="31785" y="192504"/>
                  </a:cubicBezTo>
                  <a:cubicBezTo>
                    <a:pt x="-9657" y="158468"/>
                    <a:pt x="-10655" y="87350"/>
                    <a:pt x="29264" y="51948"/>
                  </a:cubicBezTo>
                  <a:cubicBezTo>
                    <a:pt x="43656" y="38449"/>
                    <a:pt x="65506" y="36086"/>
                    <a:pt x="82839" y="45225"/>
                  </a:cubicBezTo>
                  <a:cubicBezTo>
                    <a:pt x="89510" y="36296"/>
                    <a:pt x="97231" y="28154"/>
                    <a:pt x="103849" y="19278"/>
                  </a:cubicBezTo>
                  <a:cubicBezTo>
                    <a:pt x="88722" y="13868"/>
                    <a:pt x="72702" y="16809"/>
                    <a:pt x="57102" y="18542"/>
                  </a:cubicBezTo>
                  <a:lnTo>
                    <a:pt x="57102" y="18542"/>
                  </a:lnTo>
                  <a:close/>
                </a:path>
              </a:pathLst>
            </a:custGeom>
            <a:solidFill>
              <a:schemeClr val="bg1"/>
            </a:solidFill>
            <a:ln w="5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2068" name="Prostokąt 2067">
            <a:extLst>
              <a:ext uri="{FF2B5EF4-FFF2-40B4-BE49-F238E27FC236}">
                <a16:creationId xmlns:a16="http://schemas.microsoft.com/office/drawing/2014/main" id="{A879B2FA-D3A2-5DE4-9DAC-46DFBB6DB956}"/>
              </a:ext>
            </a:extLst>
          </p:cNvPr>
          <p:cNvSpPr/>
          <p:nvPr/>
        </p:nvSpPr>
        <p:spPr>
          <a:xfrm flipH="1">
            <a:off x="8117749" y="4500880"/>
            <a:ext cx="1949870" cy="229973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spc="60">
                <a:solidFill>
                  <a:srgbClr val="5B2F49"/>
                </a:solidFill>
              </a:rPr>
              <a:t>ISTNIEJĄCE GLA 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069" name="Wykres 2068">
                <a:extLst>
                  <a:ext uri="{FF2B5EF4-FFF2-40B4-BE49-F238E27FC236}">
                    <a16:creationId xmlns:a16="http://schemas.microsoft.com/office/drawing/2014/main" id="{013E15F6-44EF-2F28-EE9B-0059FA5D32F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919747079"/>
                  </p:ext>
                </p:extLst>
              </p:nvPr>
            </p:nvGraphicFramePr>
            <p:xfrm>
              <a:off x="8149488" y="4995630"/>
              <a:ext cx="1907425" cy="176694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13"/>
              </a:graphicData>
            </a:graphic>
          </p:graphicFrame>
        </mc:Choice>
        <mc:Fallback xmlns="">
          <p:pic>
            <p:nvPicPr>
              <p:cNvPr id="2069" name="Wykres 2068">
                <a:extLst>
                  <a:ext uri="{FF2B5EF4-FFF2-40B4-BE49-F238E27FC236}">
                    <a16:creationId xmlns:a16="http://schemas.microsoft.com/office/drawing/2014/main" id="{013E15F6-44EF-2F28-EE9B-0059FA5D32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149488" y="4995630"/>
                <a:ext cx="1907425" cy="1766945"/>
              </a:xfrm>
              <a:prstGeom prst="rect">
                <a:avLst/>
              </a:prstGeom>
            </p:spPr>
          </p:pic>
        </mc:Fallback>
      </mc:AlternateContent>
      <p:sp>
        <p:nvSpPr>
          <p:cNvPr id="2070" name="Prostokąt 2069">
            <a:extLst>
              <a:ext uri="{FF2B5EF4-FFF2-40B4-BE49-F238E27FC236}">
                <a16:creationId xmlns:a16="http://schemas.microsoft.com/office/drawing/2014/main" id="{3B0AD115-D97F-A552-91B5-CEBBFCD0C521}"/>
              </a:ext>
            </a:extLst>
          </p:cNvPr>
          <p:cNvSpPr/>
          <p:nvPr/>
        </p:nvSpPr>
        <p:spPr>
          <a:xfrm>
            <a:off x="8131840" y="6117095"/>
            <a:ext cx="948409" cy="281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 b="1">
                <a:solidFill>
                  <a:schemeClr val="bg1"/>
                </a:solidFill>
              </a:rPr>
              <a:t>LOGISTYKA</a:t>
            </a:r>
          </a:p>
        </p:txBody>
      </p:sp>
      <p:sp>
        <p:nvSpPr>
          <p:cNvPr id="2071" name="Prostokąt 2070">
            <a:extLst>
              <a:ext uri="{FF2B5EF4-FFF2-40B4-BE49-F238E27FC236}">
                <a16:creationId xmlns:a16="http://schemas.microsoft.com/office/drawing/2014/main" id="{E72D442C-67BD-961C-F162-E70D02011D82}"/>
              </a:ext>
            </a:extLst>
          </p:cNvPr>
          <p:cNvSpPr/>
          <p:nvPr/>
        </p:nvSpPr>
        <p:spPr>
          <a:xfrm>
            <a:off x="9258945" y="5642040"/>
            <a:ext cx="888167" cy="281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 b="1">
                <a:solidFill>
                  <a:schemeClr val="bg1"/>
                </a:solidFill>
              </a:rPr>
              <a:t>BIURA</a:t>
            </a:r>
          </a:p>
        </p:txBody>
      </p:sp>
      <p:sp>
        <p:nvSpPr>
          <p:cNvPr id="2072" name="Prostokąt 2071">
            <a:extLst>
              <a:ext uri="{FF2B5EF4-FFF2-40B4-BE49-F238E27FC236}">
                <a16:creationId xmlns:a16="http://schemas.microsoft.com/office/drawing/2014/main" id="{9C42A5E4-F7F8-52B5-7697-EF545FD64D56}"/>
              </a:ext>
            </a:extLst>
          </p:cNvPr>
          <p:cNvSpPr/>
          <p:nvPr/>
        </p:nvSpPr>
        <p:spPr>
          <a:xfrm>
            <a:off x="9258945" y="6167195"/>
            <a:ext cx="888167" cy="281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 b="1">
                <a:solidFill>
                  <a:schemeClr val="bg1"/>
                </a:solidFill>
              </a:rPr>
              <a:t>HANDEL</a:t>
            </a:r>
          </a:p>
        </p:txBody>
      </p:sp>
      <p:sp>
        <p:nvSpPr>
          <p:cNvPr id="3" name="Tytuł 14">
            <a:extLst>
              <a:ext uri="{FF2B5EF4-FFF2-40B4-BE49-F238E27FC236}">
                <a16:creationId xmlns:a16="http://schemas.microsoft.com/office/drawing/2014/main" id="{A146E6DC-C4C8-ED02-7A01-C489A9881D61}"/>
              </a:ext>
            </a:extLst>
          </p:cNvPr>
          <p:cNvSpPr txBox="1">
            <a:spLocks/>
          </p:cNvSpPr>
          <p:nvPr/>
        </p:nvSpPr>
        <p:spPr>
          <a:xfrm>
            <a:off x="1116918" y="5759223"/>
            <a:ext cx="6779892" cy="446966"/>
          </a:xfrm>
          <a:prstGeom prst="roundRect">
            <a:avLst/>
          </a:prstGeom>
          <a:solidFill>
            <a:srgbClr val="633F5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633F5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sz="1100" b="1">
                <a:solidFill>
                  <a:schemeClr val="bg1"/>
                </a:solidFill>
              </a:rPr>
              <a:t>STRATEGIA GRUPY - Nie realizujemy inwestycji spekulacyjnych, a jedynie projekty typu </a:t>
            </a:r>
            <a:r>
              <a:rPr lang="pl-PL" sz="1100" b="1" err="1">
                <a:solidFill>
                  <a:schemeClr val="bg1"/>
                </a:solidFill>
              </a:rPr>
              <a:t>pre-lease</a:t>
            </a:r>
            <a:r>
              <a:rPr lang="pl-PL" sz="1100" b="1">
                <a:solidFill>
                  <a:schemeClr val="bg1"/>
                </a:solidFill>
              </a:rPr>
              <a:t> w ramach posiadanego i nabywanego banku gruntów, z pozwoleniami na budowę i gwarantowanym finansowaniem.</a:t>
            </a:r>
            <a:endParaRPr lang="pl-PL" sz="11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1136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148AB7A5-66D6-9B10-382B-4515595236CB}"/>
              </a:ext>
            </a:extLst>
          </p:cNvPr>
          <p:cNvSpPr/>
          <p:nvPr/>
        </p:nvSpPr>
        <p:spPr>
          <a:xfrm>
            <a:off x="6300674" y="1459146"/>
            <a:ext cx="4340179" cy="284243"/>
          </a:xfrm>
          <a:prstGeom prst="roundRect">
            <a:avLst/>
          </a:prstGeom>
          <a:solidFill>
            <a:srgbClr val="633F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ymbol zastępczy zawartości 5">
            <a:extLst>
              <a:ext uri="{FF2B5EF4-FFF2-40B4-BE49-F238E27FC236}">
                <a16:creationId xmlns:a16="http://schemas.microsoft.com/office/drawing/2014/main" id="{FAEE190B-22A8-4B2A-B3CF-C6DA94070885}"/>
              </a:ext>
            </a:extLst>
          </p:cNvPr>
          <p:cNvSpPr txBox="1">
            <a:spLocks/>
          </p:cNvSpPr>
          <p:nvPr/>
        </p:nvSpPr>
        <p:spPr>
          <a:xfrm>
            <a:off x="1087152" y="1443569"/>
            <a:ext cx="4804176" cy="4450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11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5" indent="0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11" indent="0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17" indent="0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23" indent="0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32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0">
              <a:lnSpc>
                <a:spcPct val="100000"/>
              </a:lnSpc>
            </a:pPr>
            <a:r>
              <a:rPr lang="pl-PL" sz="1300" b="1" i="1">
                <a:solidFill>
                  <a:srgbClr val="633F53"/>
                </a:solidFill>
                <a:ea typeface="Calibri" panose="020F0502020204030204" pitchFamily="34" charset="0"/>
              </a:rPr>
              <a:t>Siłą DL Invest Group, a zarazem wartością i gwarancją dla Najemcy jest realizowany z sukcesami, od ponad 15 lat, unikatowy model biznesowy, łączący wspólny interes Najemcy oraz DL Invest Group, który jako wynajmujący, a zarazem deweloper, oraz docelowy długoterminowy właściciel nieruchomości, w oparciu o wewnętrzne struktury, aktywnie zarządza projektem, celem wypracowywania dodatkowej wartości dla Najemcy, tym samym działając w interesie własnym, poprzez zaspokojenie wszelkich potrzeb Najemcy dąży do maksymalnie długiego użytkowania obiektu w najwyższym standardzie. </a:t>
            </a:r>
            <a:endParaRPr lang="pl-PL" sz="1300" i="1">
              <a:solidFill>
                <a:srgbClr val="633F53"/>
              </a:solidFill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pl-PL" sz="1050" i="1">
                <a:ea typeface="Calibri" panose="020F0502020204030204" pitchFamily="34" charset="0"/>
              </a:rPr>
              <a:t>Konkurencyjne modele biznesowe opierają się na zasadzie „wybuduj i sprzedaj”, co sprowadza Najemcę do elementu produktu inwestycyjnego, który wraz z projektem sprzedawany jest, często jeszcze w trakcie budowy, co nie daje dla Najemcy żadnej wartości ani gwarancji w</a:t>
            </a:r>
            <a:r>
              <a:rPr lang="pl-PL" sz="1050" b="1" i="1">
                <a:solidFill>
                  <a:srgbClr val="633F53"/>
                </a:solidFill>
                <a:ea typeface="Calibri" panose="020F0502020204030204" pitchFamily="34" charset="0"/>
              </a:rPr>
              <a:t> </a:t>
            </a:r>
            <a:r>
              <a:rPr lang="pl-PL" sz="1050" i="1">
                <a:ea typeface="Calibri" panose="020F0502020204030204" pitchFamily="34" charset="0"/>
              </a:rPr>
              <a:t>zakresie użytkowania obiektu. Taki model biznesowy, nie tylko, nie może zagwarantować jakości oraz działań w interesie Najemcy, ale co więcej, sprawia, że w interesie dewelopera jest, aby Najemca po  sprzedaży był niezadowolony z danego projektu, nie przedłużał umowy, a tym samym relokował się do nowego obiektu, wychodząc na rynek z nowym zapotrzebowaniem, ponosząc dodatkowe koszty oraz ryzyko utraty pracowników w związku z relokacją. </a:t>
            </a: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02A8B462-38DB-41AB-8245-5942E3F28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200">
                <a:solidFill>
                  <a:srgbClr val="684356"/>
                </a:solidFill>
              </a:rPr>
              <a:t>PRZEWAGA KONKURENCYJNA </a:t>
            </a:r>
            <a:endParaRPr lang="pl-PL"/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ACAA4D56-1412-41EB-9545-C215A975241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48" y="959336"/>
            <a:ext cx="10381687" cy="658428"/>
          </a:xfrm>
        </p:spPr>
        <p:txBody>
          <a:bodyPr/>
          <a:lstStyle/>
          <a:p>
            <a:r>
              <a:rPr lang="pl-PL"/>
              <a:t>OPARTA O UNIKATOWY MODEL BIZNESOWY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C30B9FDB-DE11-499E-97C3-3D2DF7F27BE7}"/>
              </a:ext>
            </a:extLst>
          </p:cNvPr>
          <p:cNvSpPr/>
          <p:nvPr/>
        </p:nvSpPr>
        <p:spPr>
          <a:xfrm>
            <a:off x="1184534" y="1483206"/>
            <a:ext cx="909737" cy="2331710"/>
          </a:xfrm>
          <a:prstGeom prst="rect">
            <a:avLst/>
          </a:prstGeom>
          <a:solidFill>
            <a:srgbClr val="533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Symbol zastępczy zawartości 10">
            <a:extLst>
              <a:ext uri="{FF2B5EF4-FFF2-40B4-BE49-F238E27FC236}">
                <a16:creationId xmlns:a16="http://schemas.microsoft.com/office/drawing/2014/main" id="{C3B2F0A8-422D-4A3A-8323-8A70DF9C3F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26110" r="57201"/>
          <a:stretch/>
        </p:blipFill>
        <p:spPr>
          <a:xfrm rot="21176694">
            <a:off x="1125519" y="1720907"/>
            <a:ext cx="1159985" cy="1519113"/>
          </a:xfrm>
          <a:prstGeom prst="rect">
            <a:avLst/>
          </a:prstGeom>
        </p:spPr>
      </p:pic>
      <p:pic>
        <p:nvPicPr>
          <p:cNvPr id="17" name="Symbol zastępczy zawartości 10">
            <a:extLst>
              <a:ext uri="{FF2B5EF4-FFF2-40B4-BE49-F238E27FC236}">
                <a16:creationId xmlns:a16="http://schemas.microsoft.com/office/drawing/2014/main" id="{CFACB927-9113-4E43-A32E-5FB93B8A67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0713" b="41671"/>
          <a:stretch/>
        </p:blipFill>
        <p:spPr>
          <a:xfrm rot="21176694">
            <a:off x="1229396" y="2924585"/>
            <a:ext cx="985006" cy="430696"/>
          </a:xfrm>
          <a:prstGeom prst="rect">
            <a:avLst/>
          </a:prstGeom>
        </p:spPr>
      </p:pic>
      <p:sp>
        <p:nvSpPr>
          <p:cNvPr id="19" name="Symbol zastępczy zawartości 7">
            <a:extLst>
              <a:ext uri="{FF2B5EF4-FFF2-40B4-BE49-F238E27FC236}">
                <a16:creationId xmlns:a16="http://schemas.microsoft.com/office/drawing/2014/main" id="{E82D3042-AD51-43A8-AAEB-EEADD962C711}"/>
              </a:ext>
            </a:extLst>
          </p:cNvPr>
          <p:cNvSpPr txBox="1">
            <a:spLocks/>
          </p:cNvSpPr>
          <p:nvPr/>
        </p:nvSpPr>
        <p:spPr>
          <a:xfrm>
            <a:off x="5738758" y="1448987"/>
            <a:ext cx="5792460" cy="4449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11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5" indent="0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11" indent="0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17" indent="0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23" indent="0" algn="l" defTabSz="914411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32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750">
              <a:lnSpc>
                <a:spcPct val="100000"/>
              </a:lnSpc>
              <a:spcBef>
                <a:spcPts val="650"/>
              </a:spcBef>
            </a:pPr>
            <a:r>
              <a:rPr lang="pl-PL" sz="1400" b="1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MODEL BIZNESOWY DL INVEST GROUP TO GWARANCJA: </a:t>
            </a:r>
          </a:p>
          <a:p>
            <a:pPr marL="996955" lvl="1">
              <a:lnSpc>
                <a:spcPct val="100000"/>
              </a:lnSpc>
              <a:spcBef>
                <a:spcPts val="650"/>
              </a:spcBef>
            </a:pPr>
            <a:r>
              <a:rPr lang="pl-PL" sz="1400" b="1">
                <a:solidFill>
                  <a:srgbClr val="684356"/>
                </a:solidFill>
                <a:latin typeface="+mn-lt"/>
                <a:ea typeface="Times New Roman" panose="02020603050405020304" pitchFamily="18" charset="0"/>
              </a:rPr>
              <a:t>NAJWYŻSZEJ JAKOŚCI OBIEKTU </a:t>
            </a:r>
            <a:br>
              <a:rPr lang="pl-PL" sz="1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Times New Roman" panose="02020603050405020304" pitchFamily="18" charset="0"/>
              </a:rPr>
            </a:br>
            <a:r>
              <a:rPr lang="pl-PL" sz="105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Times New Roman" panose="02020603050405020304" pitchFamily="18" charset="0"/>
              </a:rPr>
              <a:t>W</a:t>
            </a:r>
            <a:r>
              <a:rPr lang="pl-PL" sz="105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</a:rPr>
              <a:t> naszym interesie jest, aby obiekt został zrealizowany w najwyższej jakości jako, że</a:t>
            </a:r>
            <a:r>
              <a:rPr lang="pl-PL" sz="1050" b="1" i="1">
                <a:solidFill>
                  <a:srgbClr val="633F53"/>
                </a:solidFill>
                <a:ea typeface="Calibri" panose="020F0502020204030204" pitchFamily="34" charset="0"/>
              </a:rPr>
              <a:t> </a:t>
            </a:r>
            <a:r>
              <a:rPr lang="pl-PL" sz="105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</a:rPr>
              <a:t>będzie użytkowany przez Nas jako właścicieli, w ramach wynajmu przez okres ponad 20 lat.  Między innymi w celu eliminowania dodatkowych kosztów, w trakcie użytkowania obiektu oraz problemów jakie mogą pojawiać się po stronie Najemcy, w</a:t>
            </a:r>
            <a:r>
              <a:rPr lang="pl-PL" sz="1050" b="1" i="1">
                <a:solidFill>
                  <a:srgbClr val="633F53"/>
                </a:solidFill>
                <a:ea typeface="Calibri" panose="020F0502020204030204" pitchFamily="34" charset="0"/>
              </a:rPr>
              <a:t> </a:t>
            </a:r>
            <a:r>
              <a:rPr lang="pl-PL" sz="105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</a:rPr>
              <a:t>związku z usterkami i przerwami w prowadzeniu działalności, szczególną uwagę zwracamy na jakość realizacji oraz zarządzania obiektem.</a:t>
            </a:r>
          </a:p>
          <a:p>
            <a:pPr marL="996955" lvl="1">
              <a:lnSpc>
                <a:spcPct val="100000"/>
              </a:lnSpc>
              <a:spcBef>
                <a:spcPts val="650"/>
              </a:spcBef>
            </a:pPr>
            <a:r>
              <a:rPr lang="pl-PL" sz="1400" b="1">
                <a:solidFill>
                  <a:srgbClr val="684356"/>
                </a:solidFill>
                <a:latin typeface="+mn-lt"/>
                <a:ea typeface="Times New Roman" panose="02020603050405020304" pitchFamily="18" charset="0"/>
              </a:rPr>
              <a:t>ELASTYCZNEGO PODEJŚCIA DO OCZEKIWAŃ NAJEMCÓW </a:t>
            </a:r>
            <a:br>
              <a:rPr lang="pl-PL" sz="1050" b="1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</a:rPr>
            </a:br>
            <a:r>
              <a:rPr lang="pl-PL" sz="105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</a:rPr>
              <a:t>Dzięki któremu dążymy do przedłużenia oraz odnowienia umowy, co jest nadrzędnym celem, a tym samym gwarancją dla Najemcy co do jakości obsługi. Potwierdzeniem powyższego są zrealizowane obiekty o łącznej wartości ponad2,3mld zł z 96% poziomem wynajmu.</a:t>
            </a:r>
          </a:p>
          <a:p>
            <a:pPr marL="996955" lvl="1">
              <a:lnSpc>
                <a:spcPct val="100000"/>
              </a:lnSpc>
              <a:spcBef>
                <a:spcPts val="650"/>
              </a:spcBef>
            </a:pPr>
            <a:r>
              <a:rPr lang="pl-PL" sz="1400" b="1">
                <a:solidFill>
                  <a:srgbClr val="684356"/>
                </a:solidFill>
                <a:latin typeface="+mn-lt"/>
                <a:ea typeface="Calibri" panose="020F0502020204030204" pitchFamily="34" charset="0"/>
              </a:rPr>
              <a:t>PEŁNEJ ODPOWIEDZIALNOŚCI </a:t>
            </a:r>
            <a:br>
              <a:rPr lang="pl-PL" sz="105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Calibri" panose="020F0502020204030204" pitchFamily="34" charset="0"/>
              </a:rPr>
            </a:br>
            <a:r>
              <a:rPr lang="pl-PL" sz="105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Calibri" panose="020F0502020204030204" pitchFamily="34" charset="0"/>
              </a:rPr>
              <a:t>J</a:t>
            </a:r>
            <a:r>
              <a:rPr lang="pl-PL" sz="105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rPr>
              <a:t>aką ponosimy jako właściciel za oddziaływanie projektu, w tym np. konflikty społeczne czy problemy komunikacyjne ściągając tego typu problemu z Najemcy.</a:t>
            </a:r>
          </a:p>
          <a:p>
            <a:pPr marL="542925">
              <a:lnSpc>
                <a:spcPct val="100000"/>
              </a:lnSpc>
              <a:spcBef>
                <a:spcPts val="650"/>
              </a:spcBef>
            </a:pPr>
            <a:r>
              <a:rPr lang="pl-PL" sz="105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rPr>
              <a:t>To właśnie model biznesowy </a:t>
            </a:r>
            <a:r>
              <a:rPr lang="pl-PL" sz="1050" b="1">
                <a:solidFill>
                  <a:srgbClr val="633F53"/>
                </a:solidFill>
                <a:ea typeface="Calibri" panose="020F0502020204030204" pitchFamily="34" charset="0"/>
              </a:rPr>
              <a:t>DL Invest Group </a:t>
            </a:r>
            <a:r>
              <a:rPr lang="pl-PL" sz="105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rPr>
              <a:t>jest gwarancją jakości opartej o długoterminową relację z najemcą, w związku z kilkudziesięcioletnią amortyzacją projektu, co wymaga od Nas nieustanego podnoszenia wartości projektu oraz utrzymywania długoterminowych relacji, spełniając oczekiwania Najemcy, w zakresie zmieniających się wymagań co do zmiany np. aranżacji czy też powiększenia lub pomniejszenia powierzchni. Tylko ten model biznesowy stanowi dla Państwa gwarancję jakości użytkowania powierzchni w całym okresie najmu.</a:t>
            </a:r>
          </a:p>
          <a:p>
            <a:pPr>
              <a:lnSpc>
                <a:spcPct val="100000"/>
              </a:lnSpc>
              <a:spcBef>
                <a:spcPts val="650"/>
              </a:spcBef>
            </a:pPr>
            <a:endParaRPr lang="pl-PL" sz="1050"/>
          </a:p>
        </p:txBody>
      </p:sp>
      <p:pic>
        <p:nvPicPr>
          <p:cNvPr id="20" name="Grafika 19" descr="Użytkownicy">
            <a:extLst>
              <a:ext uri="{FF2B5EF4-FFF2-40B4-BE49-F238E27FC236}">
                <a16:creationId xmlns:a16="http://schemas.microsoft.com/office/drawing/2014/main" id="{26637174-F799-41EA-BC51-76EA6C90F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55204" y="2925886"/>
            <a:ext cx="490673" cy="490673"/>
          </a:xfrm>
          <a:prstGeom prst="rect">
            <a:avLst/>
          </a:prstGeom>
        </p:spPr>
      </p:pic>
      <p:pic>
        <p:nvPicPr>
          <p:cNvPr id="21" name="Grafika 20" descr="Wstążka">
            <a:extLst>
              <a:ext uri="{FF2B5EF4-FFF2-40B4-BE49-F238E27FC236}">
                <a16:creationId xmlns:a16="http://schemas.microsoft.com/office/drawing/2014/main" id="{A01E4979-3368-4683-8B1C-4BE707D3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55204" y="1803253"/>
            <a:ext cx="490673" cy="490673"/>
          </a:xfrm>
          <a:prstGeom prst="rect">
            <a:avLst/>
          </a:prstGeom>
        </p:spPr>
      </p:pic>
      <p:pic>
        <p:nvPicPr>
          <p:cNvPr id="22" name="Grafika 21" descr="Uścisk dłoni">
            <a:extLst>
              <a:ext uri="{FF2B5EF4-FFF2-40B4-BE49-F238E27FC236}">
                <a16:creationId xmlns:a16="http://schemas.microsoft.com/office/drawing/2014/main" id="{E3009E64-074B-4650-A896-671081789D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55204" y="3895213"/>
            <a:ext cx="490673" cy="490673"/>
          </a:xfrm>
          <a:prstGeom prst="rect">
            <a:avLst/>
          </a:prstGeom>
        </p:spPr>
      </p:pic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5A6A3BF4-47BA-131F-EA8A-0B0C10DD6911}"/>
              </a:ext>
            </a:extLst>
          </p:cNvPr>
          <p:cNvSpPr/>
          <p:nvPr/>
        </p:nvSpPr>
        <p:spPr>
          <a:xfrm>
            <a:off x="1184534" y="5768126"/>
            <a:ext cx="10381689" cy="585424"/>
          </a:xfrm>
          <a:prstGeom prst="roundRect">
            <a:avLst/>
          </a:prstGeom>
          <a:solidFill>
            <a:srgbClr val="533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Cały proces zarządzania nieruchomościami i obiektami będącymi przedmiotem najmu oparty jest na wewnętrznej strukturze DL Invest Group, co pozwala na wyeliminowanie kosztów pośrednich i marż dla firm zewnętrznych zarządzających aktywami. Korzyścią dla Najemców jest więc przede wszystkim zapewnienie najniższych kosztów zarządzania nieruchomościami i ich utrzymania, a wartością dodatkową jest zagwarantowanie najwyższej jakości obsługi i bezpośredniej komunikacji z osobami odpowiedzialnymi za relacje z Najemcami w ramach wewnętrznej struktury organizacyjnej DL Invest Group.  </a:t>
            </a:r>
          </a:p>
        </p:txBody>
      </p:sp>
      <p:sp>
        <p:nvSpPr>
          <p:cNvPr id="3" name="Tytuł 4">
            <a:extLst>
              <a:ext uri="{FF2B5EF4-FFF2-40B4-BE49-F238E27FC236}">
                <a16:creationId xmlns:a16="http://schemas.microsoft.com/office/drawing/2014/main" id="{37A6969D-669A-DB36-DB74-588C43F82CF1}"/>
              </a:ext>
            </a:extLst>
          </p:cNvPr>
          <p:cNvSpPr txBox="1">
            <a:spLocks/>
          </p:cNvSpPr>
          <p:nvPr/>
        </p:nvSpPr>
        <p:spPr>
          <a:xfrm>
            <a:off x="1241241" y="1620611"/>
            <a:ext cx="1030448" cy="52387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633F5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sz="1200" spc="300">
                <a:solidFill>
                  <a:schemeClr val="bg1"/>
                </a:solidFill>
              </a:rPr>
              <a:t>PONAD</a:t>
            </a:r>
          </a:p>
        </p:txBody>
      </p:sp>
    </p:spTree>
    <p:extLst>
      <p:ext uri="{BB962C8B-B14F-4D97-AF65-F5344CB8AC3E}">
        <p14:creationId xmlns:p14="http://schemas.microsoft.com/office/powerpoint/2010/main" val="3640539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FD8DCF7D-33A9-11F9-8505-8A9B53EB6A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43555" y="392983"/>
            <a:ext cx="661665" cy="71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590B2385-0709-4C80-9428-370BD650AE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177" y="641661"/>
            <a:ext cx="1327569" cy="190321"/>
          </a:xfrm>
          <a:prstGeom prst="rect">
            <a:avLst/>
          </a:prstGeom>
        </p:spPr>
      </p:pic>
      <p:pic>
        <p:nvPicPr>
          <p:cNvPr id="22" name="Picture 2" descr="Seminarium o współpracy z EBOR">
            <a:extLst>
              <a:ext uri="{FF2B5EF4-FFF2-40B4-BE49-F238E27FC236}">
                <a16:creationId xmlns:a16="http://schemas.microsoft.com/office/drawing/2014/main" id="{C001BC29-CBDB-4F74-B96D-56B9D25A9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12455" y="486951"/>
            <a:ext cx="1009391" cy="55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4654E566-A667-4BA8-9642-CAF55A6E9D6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6929" y="465630"/>
            <a:ext cx="549876" cy="51602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5A08734-24DF-8849-AC35-AC395DEA8C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52150" y="494587"/>
            <a:ext cx="4847205" cy="523871"/>
          </a:xfrm>
        </p:spPr>
        <p:txBody>
          <a:bodyPr>
            <a:normAutofit fontScale="90000"/>
          </a:bodyPr>
          <a:lstStyle/>
          <a:p>
            <a:r>
              <a:rPr lang="pl-PL" b="1"/>
              <a:t>PRZEWAGI KONKURENCYJNE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0CD4862-2771-1D4D-DF85-7D30BDC1A259}"/>
              </a:ext>
            </a:extLst>
          </p:cNvPr>
          <p:cNvSpPr txBox="1"/>
          <p:nvPr/>
        </p:nvSpPr>
        <p:spPr>
          <a:xfrm>
            <a:off x="1720646" y="1080659"/>
            <a:ext cx="9849684" cy="531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  <a:spcBef>
                <a:spcPts val="200"/>
              </a:spcBef>
            </a:pPr>
            <a:r>
              <a:rPr lang="pl-PL" sz="1400" b="1" dirty="0">
                <a:solidFill>
                  <a:srgbClr val="633F53"/>
                </a:solidFill>
              </a:rPr>
              <a:t>STRATEGIA ROZWOJU OPARTA NA SEKTORZE MAGAZYNOWYM</a:t>
            </a:r>
          </a:p>
          <a:p>
            <a:pPr marL="144000" indent="-144000">
              <a:lnSpc>
                <a:spcPts val="11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pl-PL" sz="1000" b="1" dirty="0">
                <a:solidFill>
                  <a:srgbClr val="633F53"/>
                </a:solidFill>
                <a:latin typeface="+mj-lt"/>
              </a:rPr>
              <a:t>Grupa nie buduje projektów spekulacyjnych. Obiekty powstają dopiero po podpisaniu umowy </a:t>
            </a:r>
            <a:r>
              <a:rPr lang="pl-PL" sz="1000" b="1" dirty="0" err="1">
                <a:solidFill>
                  <a:srgbClr val="633F53"/>
                </a:solidFill>
                <a:latin typeface="+mj-lt"/>
              </a:rPr>
              <a:t>przednajmu</a:t>
            </a:r>
            <a:r>
              <a:rPr lang="pl-PL" sz="1000" b="1" dirty="0">
                <a:solidFill>
                  <a:srgbClr val="633F53"/>
                </a:solidFill>
                <a:latin typeface="+mj-lt"/>
              </a:rPr>
              <a:t> i uzyskaniu finansowania. 
90% naszej działalności stanowi sektor magazynowy oparty na rozbudowanym banku ziemi.
Strategia DL Green jest realizowana jako odpowiedź na oczekiwania rynku i jest dodatkowo wspierana przez certyfikację BREEM dla nowych inwestycji.</a:t>
            </a:r>
          </a:p>
          <a:p>
            <a:pPr>
              <a:lnSpc>
                <a:spcPts val="1100"/>
              </a:lnSpc>
              <a:spcBef>
                <a:spcPts val="700"/>
              </a:spcBef>
            </a:pPr>
            <a:r>
              <a:rPr lang="pl-PL" altLang="pl-PL" sz="1400" b="1" dirty="0">
                <a:solidFill>
                  <a:srgbClr val="633F53"/>
                </a:solidFill>
                <a:cs typeface="Calibri" panose="020F0502020204030204" pitchFamily="34" charset="0"/>
              </a:rPr>
              <a:t>ROZBUDOWANY BANK ZIEMI W OPARCIU O SEGMENT MAGAZYNOWY</a:t>
            </a:r>
            <a:br>
              <a:rPr lang="pl-PL" altLang="pl-PL" sz="1600" b="1" dirty="0">
                <a:solidFill>
                  <a:srgbClr val="633F53"/>
                </a:solidFill>
                <a:cs typeface="Calibri" panose="020F0502020204030204" pitchFamily="34" charset="0"/>
              </a:rPr>
            </a:br>
            <a:r>
              <a:rPr lang="pl-PL" sz="1000" b="1" i="0" u="none" strike="noStrike" dirty="0">
                <a:solidFill>
                  <a:srgbClr val="633F53"/>
                </a:solidFill>
                <a:effectLst/>
                <a:latin typeface="Calibri Light" panose="020F0302020204030204" pitchFamily="34" charset="0"/>
              </a:rPr>
              <a:t>Potencjał zabudowy przekraczający 68</a:t>
            </a:r>
            <a:r>
              <a:rPr lang="pl-PL" sz="1000" b="1" dirty="0">
                <a:solidFill>
                  <a:srgbClr val="633F53"/>
                </a:solidFill>
                <a:latin typeface="Calibri Light" panose="020F0302020204030204" pitchFamily="34" charset="0"/>
              </a:rPr>
              <a:t>0</a:t>
            </a:r>
            <a:r>
              <a:rPr lang="pl-PL" sz="1000" b="1" i="0" u="none" strike="noStrike" dirty="0">
                <a:solidFill>
                  <a:srgbClr val="633F53"/>
                </a:solidFill>
                <a:effectLst/>
                <a:latin typeface="Calibri Light" panose="020F0302020204030204" pitchFamily="34" charset="0"/>
              </a:rPr>
              <a:t>.000 GLA</a:t>
            </a:r>
            <a:r>
              <a:rPr lang="pl-PL" sz="100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 z czego ponad 590.000 GLA w ramach najszybciej rozwijającego się w Europie </a:t>
            </a:r>
            <a:r>
              <a:rPr lang="pl-PL" sz="1000" b="1" i="0" u="none" strike="noStrike" dirty="0">
                <a:solidFill>
                  <a:srgbClr val="633F53"/>
                </a:solidFill>
                <a:effectLst/>
                <a:latin typeface="Calibri Light" panose="020F0302020204030204" pitchFamily="34" charset="0"/>
              </a:rPr>
              <a:t>segmentu magazynowego</a:t>
            </a:r>
            <a:r>
              <a:rPr lang="pl-PL" sz="100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. Dzięki posiadanemu bankowi ziemi zagwarantowany jest częściowy udział we wkładach własnych do finansowań bankowych, a tym samym realizacja przyjętej strategii bez potrzeby angażowania istotnych środków własnych oraz nabywania, nowych gruntów. </a:t>
            </a:r>
            <a:endParaRPr lang="pl-PL" altLang="pl-PL" sz="10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lnSpc>
                <a:spcPts val="1100"/>
              </a:lnSpc>
              <a:spcBef>
                <a:spcPts val="700"/>
              </a:spcBef>
              <a:defRPr/>
            </a:pPr>
            <a:r>
              <a:rPr lang="en-US" altLang="pl-PL" sz="1400" b="1" dirty="0">
                <a:solidFill>
                  <a:srgbClr val="633F53"/>
                </a:solidFill>
                <a:cs typeface="Calibri" panose="020F0502020204030204" pitchFamily="34" charset="0"/>
              </a:rPr>
              <a:t>ROZBUDOWANA STRUKTURA GRUPY</a:t>
            </a:r>
            <a:br>
              <a:rPr lang="pl-PL" altLang="pl-PL" sz="1600" b="1" dirty="0">
                <a:solidFill>
                  <a:srgbClr val="633F53"/>
                </a:solidFill>
                <a:latin typeface="+mj-lt"/>
                <a:cs typeface="Calibri" panose="020F0502020204030204" pitchFamily="34" charset="0"/>
              </a:rPr>
            </a:br>
            <a:r>
              <a:rPr lang="pl-PL" altLang="pl-PL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" panose="020F0502020204030204" pitchFamily="34" charset="0"/>
              </a:rPr>
              <a:t>DL Invest </a:t>
            </a:r>
            <a:r>
              <a:rPr lang="pl-PL" altLang="pl-PL" sz="1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" panose="020F0502020204030204" pitchFamily="34" charset="0"/>
              </a:rPr>
              <a:t>Group</a:t>
            </a:r>
            <a:r>
              <a:rPr lang="pl-PL" altLang="pl-PL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" panose="020F0502020204030204" pitchFamily="34" charset="0"/>
              </a:rPr>
              <a:t> przez lata wypracowała zdolność sprawnej realizacji projektów nieruchomościowych od etapu nabycia gruntu w korzystnej cenie, poprzez procesy projektowe i budowlane aż do uzyskania zgody na użytkowanie obiektu – </a:t>
            </a:r>
            <a:r>
              <a:rPr lang="pl-PL" altLang="pl-PL" sz="1000" b="1" dirty="0">
                <a:solidFill>
                  <a:srgbClr val="633F53"/>
                </a:solidFill>
                <a:latin typeface="+mj-lt"/>
                <a:cs typeface="Calibri" panose="020F0502020204030204" pitchFamily="34" charset="0"/>
              </a:rPr>
              <a:t>w oparciu o doświadczonych ekspertów tworzących stały ponad 180 osobowy zespół DL Invest </a:t>
            </a:r>
            <a:r>
              <a:rPr lang="pl-PL" altLang="pl-PL" sz="1000" b="1" dirty="0" err="1">
                <a:solidFill>
                  <a:srgbClr val="633F53"/>
                </a:solidFill>
                <a:latin typeface="+mj-lt"/>
                <a:cs typeface="Calibri" panose="020F0502020204030204" pitchFamily="34" charset="0"/>
              </a:rPr>
              <a:t>Group</a:t>
            </a:r>
            <a:r>
              <a:rPr lang="pl-PL" altLang="pl-PL" sz="1000" b="1" dirty="0">
                <a:solidFill>
                  <a:srgbClr val="633F53"/>
                </a:solidFill>
                <a:latin typeface="+mj-lt"/>
                <a:cs typeface="Calibri" panose="020F0502020204030204" pitchFamily="34" charset="0"/>
              </a:rPr>
              <a:t>.​</a:t>
            </a:r>
          </a:p>
          <a:p>
            <a:pPr>
              <a:lnSpc>
                <a:spcPts val="1100"/>
              </a:lnSpc>
              <a:spcBef>
                <a:spcPts val="700"/>
              </a:spcBef>
              <a:defRPr/>
            </a:pPr>
            <a:r>
              <a:rPr lang="pl-PL" altLang="pl-PL" sz="1400" b="1" dirty="0">
                <a:solidFill>
                  <a:srgbClr val="633F53"/>
                </a:solidFill>
                <a:cs typeface="Calibri" panose="020F0502020204030204" pitchFamily="34" charset="0"/>
              </a:rPr>
              <a:t>KOMPETENCJE W ZAKRESIE GENERALNEGO WYKONAWSTWA</a:t>
            </a:r>
            <a:br>
              <a:rPr lang="pl-PL" altLang="pl-PL" sz="1600" b="1" dirty="0">
                <a:solidFill>
                  <a:srgbClr val="633F53"/>
                </a:solidFill>
                <a:latin typeface="+mj-lt"/>
                <a:cs typeface="Calibri" panose="020F0502020204030204" pitchFamily="34" charset="0"/>
              </a:rPr>
            </a:br>
            <a:r>
              <a:rPr lang="pl-PL" sz="100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DL Invest </a:t>
            </a:r>
            <a:r>
              <a:rPr lang="pl-PL" sz="1000" i="0" u="none" strike="noStrike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Group</a:t>
            </a:r>
            <a:r>
              <a:rPr lang="pl-PL" sz="100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 w ramach kompetencji generalnego wykonawcy, nie tylko kontroluje proces budowlany, pod kątem harmonogramu oraz kosztów realizacji, ale w szczególności, </a:t>
            </a:r>
            <a:r>
              <a:rPr lang="pl-PL" sz="1000" b="1" i="0" u="none" strike="noStrike" dirty="0">
                <a:solidFill>
                  <a:srgbClr val="633F53"/>
                </a:solidFill>
                <a:effectLst/>
                <a:latin typeface="Calibri Light" panose="020F0302020204030204" pitchFamily="34" charset="0"/>
              </a:rPr>
              <a:t>łącząc funkcje właściciela nieruchomości oraz generalnego wykonawcy. W sposób elastyczny i szybki reaguje na wszelkie oczekiwania oraz zmiany wymagane przez najemcę, w trakcie budowy oraz użytkowania obiektu. </a:t>
            </a:r>
            <a:r>
              <a:rPr lang="pl-PL" sz="100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Kompetencje te</a:t>
            </a:r>
            <a:r>
              <a:rPr lang="pl-PL" sz="1000" b="1" i="1" dirty="0">
                <a:solidFill>
                  <a:srgbClr val="633F53"/>
                </a:solidFill>
                <a:ea typeface="Calibri" panose="020F0502020204030204" pitchFamily="34" charset="0"/>
              </a:rPr>
              <a:t> </a:t>
            </a:r>
            <a:r>
              <a:rPr lang="pl-PL" sz="100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są potwierdzone zakończonymi z sukcesem projektami od rewitalizacji zabytkowych obiektów (DL </a:t>
            </a:r>
            <a:r>
              <a:rPr lang="pl-PL" sz="1000" i="0" u="none" strike="noStrike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Vintage</a:t>
            </a:r>
            <a:r>
              <a:rPr lang="pl-PL" sz="100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 Gliwice), po realizacje obiektów biurowych klasy A+ (DL Piano Katowice) kończąc na specjalistycznych obiektach produkcyjnych (Hutchinson - Dębica). Te unikatowe kompetencje, połączone z kompetencjami w zakresie komercjalizacji projektów, stanowią w perspektywie długoterminowej gwarancję dla jakości oraz  bezpieczeństwa realizowanych i utrzymywanych w portfelu DL Invest </a:t>
            </a:r>
            <a:r>
              <a:rPr lang="pl-PL" sz="1000" i="0" u="none" strike="noStrike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Group</a:t>
            </a:r>
            <a:r>
              <a:rPr lang="pl-PL" sz="100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 nieruchomości. </a:t>
            </a:r>
            <a:r>
              <a:rPr lang="pl-PL" sz="1000" b="1" i="0" u="none" strike="noStrike" dirty="0">
                <a:solidFill>
                  <a:srgbClr val="633F53"/>
                </a:solidFill>
                <a:effectLst/>
                <a:latin typeface="Calibri Light" panose="020F0302020204030204" pitchFamily="34" charset="0"/>
              </a:rPr>
              <a:t>Potwierdzeniem powyższego jest wybór DL</a:t>
            </a:r>
            <a:r>
              <a:rPr lang="pl-PL" sz="1000" b="1" i="1" dirty="0">
                <a:solidFill>
                  <a:srgbClr val="633F53"/>
                </a:solidFill>
                <a:ea typeface="Calibri" panose="020F0502020204030204" pitchFamily="34" charset="0"/>
              </a:rPr>
              <a:t> </a:t>
            </a:r>
            <a:r>
              <a:rPr lang="pl-PL" sz="1000" b="1" i="0" u="none" strike="noStrike" dirty="0">
                <a:solidFill>
                  <a:srgbClr val="633F53"/>
                </a:solidFill>
                <a:effectLst/>
                <a:latin typeface="Calibri Light" panose="020F0302020204030204" pitchFamily="34" charset="0"/>
              </a:rPr>
              <a:t>Invest </a:t>
            </a:r>
            <a:r>
              <a:rPr lang="pl-PL" sz="1000" b="1" i="0" u="none" strike="noStrike" dirty="0" err="1">
                <a:solidFill>
                  <a:srgbClr val="633F53"/>
                </a:solidFill>
                <a:effectLst/>
                <a:latin typeface="Calibri Light" panose="020F0302020204030204" pitchFamily="34" charset="0"/>
              </a:rPr>
              <a:t>Group</a:t>
            </a:r>
            <a:r>
              <a:rPr lang="pl-PL" sz="1000" b="1" i="0" u="none" strike="noStrike" dirty="0">
                <a:solidFill>
                  <a:srgbClr val="633F53"/>
                </a:solidFill>
                <a:effectLst/>
                <a:latin typeface="Calibri Light" panose="020F0302020204030204" pitchFamily="34" charset="0"/>
              </a:rPr>
              <a:t>, przez największą na świecie firmę logistyczną DHL na Partnera Zarządzającego JV DHL&amp;DL.</a:t>
            </a:r>
            <a:r>
              <a:rPr lang="pl-PL" sz="100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  <a:endParaRPr lang="pl-PL" altLang="pl-PL" sz="1000" b="1" dirty="0">
              <a:solidFill>
                <a:srgbClr val="633F53"/>
              </a:solidFill>
              <a:latin typeface="+mj-lt"/>
              <a:cs typeface="Calibri" panose="020F0502020204030204" pitchFamily="34" charset="0"/>
            </a:endParaRPr>
          </a:p>
          <a:p>
            <a:pPr lvl="0">
              <a:lnSpc>
                <a:spcPts val="1100"/>
              </a:lnSpc>
              <a:spcBef>
                <a:spcPts val="700"/>
              </a:spcBef>
              <a:defRPr/>
            </a:pPr>
            <a:r>
              <a:rPr lang="pl-PL" altLang="pl-PL" sz="1400" b="1" dirty="0">
                <a:solidFill>
                  <a:srgbClr val="633F53"/>
                </a:solidFill>
                <a:cs typeface="Calibri" panose="020F0502020204030204" pitchFamily="34" charset="0"/>
              </a:rPr>
              <a:t>DYWERSYFIKACJA ŹRÓDEŁ PRZYCHODÓW ORAZ WARTOŚCI AKTYWÓW</a:t>
            </a:r>
            <a:br>
              <a:rPr lang="pl-PL" altLang="pl-PL" sz="1400" b="1" dirty="0">
                <a:solidFill>
                  <a:srgbClr val="633F53"/>
                </a:solidFill>
                <a:cs typeface="Calibri" panose="020F0502020204030204" pitchFamily="34" charset="0"/>
              </a:rPr>
            </a:br>
            <a:r>
              <a:rPr lang="pl-PL" altLang="pl-PL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"/>
              </a:rPr>
              <a:t>Grupa jest obecna w trzech sektorach nieruchomości komercyjnych: handlowym, biurowym i magazynowym, posiada doskonałe relacje z polskimi i zagranicznymi instytucjami finansowymi, o czym świadczy fakt, że w 2021 roku </a:t>
            </a:r>
            <a:r>
              <a:rPr lang="pl-PL" altLang="pl-PL" sz="1000" b="1" dirty="0">
                <a:solidFill>
                  <a:srgbClr val="633F53"/>
                </a:solidFill>
                <a:latin typeface="+mj-lt"/>
                <a:cs typeface="Calibri"/>
              </a:rPr>
              <a:t>Europejski Bank Odbudowy i Rozwoju</a:t>
            </a:r>
            <a:r>
              <a:rPr lang="pl-PL" altLang="pl-PL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"/>
              </a:rPr>
              <a:t>, udzielił Grupie dofinansowania w wysokości </a:t>
            </a:r>
            <a:r>
              <a:rPr lang="pl-PL" altLang="pl-PL" sz="1000" b="1" dirty="0">
                <a:solidFill>
                  <a:srgbClr val="633F53"/>
                </a:solidFill>
                <a:latin typeface="+mj-lt"/>
                <a:cs typeface="Calibri"/>
              </a:rPr>
              <a:t>72 mln euro </a:t>
            </a:r>
            <a:r>
              <a:rPr lang="pl-PL" altLang="pl-PL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"/>
              </a:rPr>
              <a:t>na budowę certyfikowanych ekologicznie zielonych magazynów. 90% zadłużenia EBOR zostało spłacone po zakończeniu fazy budowy. W 2023 roku grupa pozyskała dodatkową kwotę 34,7 mln euro na finansowanie nowych projektów. </a:t>
            </a:r>
            <a:br>
              <a:rPr lang="pl-PL" altLang="pl-PL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"/>
              </a:rPr>
            </a:br>
            <a:r>
              <a:rPr lang="pl-PL" altLang="pl-PL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"/>
              </a:rPr>
              <a:t>W ramach współpracy DL Invest </a:t>
            </a:r>
            <a:r>
              <a:rPr lang="pl-PL" altLang="pl-PL" sz="1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"/>
              </a:rPr>
              <a:t>Group</a:t>
            </a:r>
            <a:r>
              <a:rPr lang="pl-PL" altLang="pl-PL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"/>
              </a:rPr>
              <a:t> zobowiązała się do</a:t>
            </a:r>
            <a:r>
              <a:rPr lang="pl-PL" sz="1000" b="1" i="1" dirty="0">
                <a:solidFill>
                  <a:srgbClr val="633F53"/>
                </a:solidFill>
                <a:ea typeface="Calibri" panose="020F0502020204030204" pitchFamily="34" charset="0"/>
              </a:rPr>
              <a:t> </a:t>
            </a:r>
            <a:r>
              <a:rPr lang="pl-PL" altLang="pl-PL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"/>
              </a:rPr>
              <a:t>certyfikacji wszystkich inwestycji z BREEAM. W 2022 roku Macquarie Capital Principal Finance zapewnił DL Invest </a:t>
            </a:r>
            <a:r>
              <a:rPr lang="pl-PL" altLang="pl-PL" sz="1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"/>
              </a:rPr>
              <a:t>Group</a:t>
            </a:r>
            <a:r>
              <a:rPr lang="pl-PL" altLang="pl-PL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"/>
              </a:rPr>
              <a:t> 123,4 mln euro w ramach finansowania senior </a:t>
            </a:r>
            <a:r>
              <a:rPr lang="pl-PL" altLang="pl-PL" sz="1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"/>
              </a:rPr>
              <a:t>secured</a:t>
            </a:r>
            <a:r>
              <a:rPr lang="pl-PL" altLang="pl-PL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"/>
              </a:rPr>
              <a:t>, a w 2023 r. przyznano dodatkową kwotę 17,9 mln euro. 
</a:t>
            </a:r>
            <a:r>
              <a:rPr lang="pl-PL" altLang="pl-PL" sz="1400" b="1" dirty="0">
                <a:solidFill>
                  <a:srgbClr val="633F53"/>
                </a:solidFill>
                <a:cs typeface="Calibri" panose="020F0502020204030204" pitchFamily="34" charset="0"/>
              </a:rPr>
              <a:t>PŁYNNOŚĆ AKTYWÓW</a:t>
            </a:r>
            <a:br>
              <a:rPr lang="pl-PL" altLang="pl-PL" sz="1600" b="1" dirty="0">
                <a:solidFill>
                  <a:srgbClr val="633F53"/>
                </a:solidFill>
                <a:cs typeface="Calibri" panose="020F0502020204030204" pitchFamily="34" charset="0"/>
              </a:rPr>
            </a:br>
            <a:r>
              <a:rPr lang="pl-PL" sz="1000" b="1" i="0" u="none" strike="noStrike" dirty="0">
                <a:solidFill>
                  <a:srgbClr val="633F53"/>
                </a:solidFill>
                <a:effectLst/>
                <a:latin typeface="Calibri Light" panose="020F0302020204030204" pitchFamily="34" charset="0"/>
              </a:rPr>
              <a:t>Grupa posiada aktywa wysokiej jakości o dużej płynności. </a:t>
            </a:r>
            <a:r>
              <a:rPr lang="pl-PL" sz="1000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Celem potwierdzenia rynkowej wartości oraz znaczenia posiadanych nieruchomości, Grupa cyklicznie, co 4 lata, niezależnie od koniunktury, dokonuje z sukcesami kolejnych </a:t>
            </a:r>
            <a:r>
              <a:rPr lang="pl-PL" sz="1000" b="1" i="0" u="none" strike="noStrike" dirty="0">
                <a:solidFill>
                  <a:srgbClr val="633F53"/>
                </a:solidFill>
                <a:effectLst/>
                <a:latin typeface="Calibri Light" panose="020F0302020204030204" pitchFamily="34" charset="0"/>
              </a:rPr>
              <a:t>sprzedaży ustabilizowanych aktywów</a:t>
            </a:r>
            <a:r>
              <a:rPr lang="pl-PL" sz="1000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, istotnych z punktu widzenia dalszego rozwoju grupy np. transakcja sprzedaży do DHL aktywów połączona z JV z DHL. Wartość  oraz cykliczność transakcji potwierdza wysoką atrakcyjność nieruchomości. </a:t>
            </a:r>
            <a:r>
              <a:rPr lang="pl-PL" sz="10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  <a:endParaRPr lang="pl-PL" altLang="pl-PL" sz="1000" dirty="0">
              <a:solidFill>
                <a:prstClr val="black"/>
              </a:solidFill>
              <a:latin typeface="+mj-lt"/>
              <a:cs typeface="Calibri" panose="020F0502020204030204" pitchFamily="34" charset="0"/>
            </a:endParaRPr>
          </a:p>
          <a:p>
            <a:pPr>
              <a:lnSpc>
                <a:spcPts val="1100"/>
              </a:lnSpc>
              <a:spcBef>
                <a:spcPts val="700"/>
              </a:spcBef>
            </a:pPr>
            <a:r>
              <a:rPr lang="pl-PL" altLang="pl-PL" sz="1400" b="1" dirty="0">
                <a:solidFill>
                  <a:srgbClr val="633F53"/>
                </a:solidFill>
                <a:cs typeface="Calibri" panose="020F0502020204030204" pitchFamily="34" charset="0"/>
              </a:rPr>
              <a:t>UDANE PROJEKTY RESTRUKTURYZACYJNE</a:t>
            </a:r>
            <a:br>
              <a:rPr lang="pl-PL" altLang="pl-PL" sz="1400" b="1" dirty="0">
                <a:solidFill>
                  <a:srgbClr val="633F53"/>
                </a:solidFill>
                <a:cs typeface="Calibri" panose="020F0502020204030204" pitchFamily="34" charset="0"/>
              </a:rPr>
            </a:br>
            <a:r>
              <a:rPr lang="pl-PL" sz="1000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Przeprowadzone w oparciu o wewnętrzne struktury restrukturyzacje tzw. trudnych projektów, które zostały nabyte z istotnym dyskontem  do wartości rynkowej, poprzez co wymagały modernizacji, </a:t>
            </a:r>
            <a:r>
              <a:rPr lang="pl-PL" sz="1000" b="0" i="0" u="none" strike="noStrike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rekomercjalizacji</a:t>
            </a:r>
            <a:r>
              <a:rPr lang="pl-PL" sz="1000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 czy też zmiany funkcjonalności. Połączone z przebudową projektu, stanowią potwierdzenie, nie tylko posiadanych kompetencji do nabywania projektów pod restrukturyzacje, dzięki czemu generowane mogą być wysokie stopy zwrotu, ale w szczególności </a:t>
            </a:r>
            <a:r>
              <a:rPr lang="pl-PL" sz="1000" b="1" i="0" u="none" strike="noStrike" dirty="0">
                <a:solidFill>
                  <a:srgbClr val="633F53"/>
                </a:solidFill>
                <a:effectLst/>
                <a:latin typeface="Calibri Light" panose="020F0302020204030204" pitchFamily="34" charset="0"/>
              </a:rPr>
              <a:t>stanowią gwarancję dla jakości i</a:t>
            </a:r>
            <a:r>
              <a:rPr lang="pl-PL" sz="1000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 </a:t>
            </a:r>
            <a:r>
              <a:rPr lang="pl-PL" sz="1000" b="1" i="0" u="none" strike="noStrike" dirty="0">
                <a:solidFill>
                  <a:srgbClr val="633F53"/>
                </a:solidFill>
                <a:effectLst/>
                <a:latin typeface="Calibri Light" panose="020F0302020204030204" pitchFamily="34" charset="0"/>
              </a:rPr>
              <a:t>bezpieczeństwa w zakresie utrzymywanego i aktywnie zarządzanego portfela.</a:t>
            </a:r>
            <a:endParaRPr lang="en-US" altLang="pl-PL" sz="1000" b="1" dirty="0">
              <a:solidFill>
                <a:srgbClr val="633F53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490D171-8820-2908-9A6D-BAE1AC8BD387}"/>
              </a:ext>
            </a:extLst>
          </p:cNvPr>
          <p:cNvSpPr/>
          <p:nvPr/>
        </p:nvSpPr>
        <p:spPr>
          <a:xfrm>
            <a:off x="1183373" y="1105982"/>
            <a:ext cx="407506" cy="371076"/>
          </a:xfrm>
          <a:prstGeom prst="rect">
            <a:avLst/>
          </a:prstGeom>
          <a:solidFill>
            <a:srgbClr val="633F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1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28889D0-44E1-8D07-C123-A47B25CBB630}"/>
              </a:ext>
            </a:extLst>
          </p:cNvPr>
          <p:cNvSpPr/>
          <p:nvPr/>
        </p:nvSpPr>
        <p:spPr>
          <a:xfrm>
            <a:off x="1183373" y="1777561"/>
            <a:ext cx="407506" cy="371076"/>
          </a:xfrm>
          <a:prstGeom prst="rect">
            <a:avLst/>
          </a:prstGeom>
          <a:solidFill>
            <a:srgbClr val="633F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2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8E4D0BF-6B88-B80D-E417-D037210331DF}"/>
              </a:ext>
            </a:extLst>
          </p:cNvPr>
          <p:cNvSpPr/>
          <p:nvPr/>
        </p:nvSpPr>
        <p:spPr>
          <a:xfrm>
            <a:off x="1183373" y="2418902"/>
            <a:ext cx="407506" cy="371076"/>
          </a:xfrm>
          <a:prstGeom prst="rect">
            <a:avLst/>
          </a:prstGeom>
          <a:solidFill>
            <a:srgbClr val="633F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3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B52980D-387F-900D-BB45-E84F09100D31}"/>
              </a:ext>
            </a:extLst>
          </p:cNvPr>
          <p:cNvSpPr/>
          <p:nvPr/>
        </p:nvSpPr>
        <p:spPr>
          <a:xfrm>
            <a:off x="1183373" y="2961886"/>
            <a:ext cx="407506" cy="371076"/>
          </a:xfrm>
          <a:prstGeom prst="rect">
            <a:avLst/>
          </a:prstGeom>
          <a:solidFill>
            <a:srgbClr val="633F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4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DDD3C3F-1941-5260-B510-A54783C2EF66}"/>
              </a:ext>
            </a:extLst>
          </p:cNvPr>
          <p:cNvSpPr/>
          <p:nvPr/>
        </p:nvSpPr>
        <p:spPr>
          <a:xfrm>
            <a:off x="1183373" y="4025103"/>
            <a:ext cx="407506" cy="371076"/>
          </a:xfrm>
          <a:prstGeom prst="rect">
            <a:avLst/>
          </a:prstGeom>
          <a:solidFill>
            <a:srgbClr val="633F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5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3F617E77-C2A7-2F53-3995-332A216BF1CB}"/>
              </a:ext>
            </a:extLst>
          </p:cNvPr>
          <p:cNvSpPr/>
          <p:nvPr/>
        </p:nvSpPr>
        <p:spPr>
          <a:xfrm>
            <a:off x="1183373" y="4953253"/>
            <a:ext cx="407506" cy="371076"/>
          </a:xfrm>
          <a:prstGeom prst="rect">
            <a:avLst/>
          </a:prstGeom>
          <a:solidFill>
            <a:srgbClr val="633F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6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4A90F2B0-E287-F0C8-3DC7-95B6591A0AB1}"/>
              </a:ext>
            </a:extLst>
          </p:cNvPr>
          <p:cNvSpPr/>
          <p:nvPr/>
        </p:nvSpPr>
        <p:spPr>
          <a:xfrm>
            <a:off x="1183373" y="5589430"/>
            <a:ext cx="407506" cy="371076"/>
          </a:xfrm>
          <a:prstGeom prst="rect">
            <a:avLst/>
          </a:prstGeom>
          <a:solidFill>
            <a:srgbClr val="633F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42857866"/>
      </p:ext>
    </p:extLst>
  </p:cSld>
  <p:clrMapOvr>
    <a:masterClrMapping/>
  </p:clrMapOvr>
</p:sld>
</file>

<file path=ppt/theme/theme1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B507687B2F45040B33A1188D4C5B741" ma:contentTypeVersion="5" ma:contentTypeDescription="Utwórz nowy dokument." ma:contentTypeScope="" ma:versionID="685edb83d555c5653e76e6dbb0327490">
  <xsd:schema xmlns:xsd="http://www.w3.org/2001/XMLSchema" xmlns:xs="http://www.w3.org/2001/XMLSchema" xmlns:p="http://schemas.microsoft.com/office/2006/metadata/properties" xmlns:ns2="071ba9df-6ab1-4736-832a-9f27fac6c93f" xmlns:ns3="7db8c05d-4efe-414e-bcdb-47fc6ed7db4d" targetNamespace="http://schemas.microsoft.com/office/2006/metadata/properties" ma:root="true" ma:fieldsID="aa76c942e652ccf38edc78e346647926" ns2:_="" ns3:_="">
    <xsd:import namespace="071ba9df-6ab1-4736-832a-9f27fac6c93f"/>
    <xsd:import namespace="7db8c05d-4efe-414e-bcdb-47fc6ed7db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1ba9df-6ab1-4736-832a-9f27fac6c9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b8c05d-4efe-414e-bcdb-47fc6ed7db4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B55884-858D-4FD6-8645-5502701285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AA24CBE-9678-4130-9C08-184E45B8E889}">
  <ds:schemaRefs>
    <ds:schemaRef ds:uri="http://www.w3.org/XML/1998/namespace"/>
    <ds:schemaRef ds:uri="http://schemas.microsoft.com/office/2006/documentManagement/types"/>
    <ds:schemaRef ds:uri="http://purl.org/dc/terms/"/>
    <ds:schemaRef ds:uri="7db8c05d-4efe-414e-bcdb-47fc6ed7db4d"/>
    <ds:schemaRef ds:uri="http://schemas.microsoft.com/office/2006/metadata/properties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071ba9df-6ab1-4736-832a-9f27fac6c93f"/>
  </ds:schemaRefs>
</ds:datastoreItem>
</file>

<file path=customXml/itemProps3.xml><?xml version="1.0" encoding="utf-8"?>
<ds:datastoreItem xmlns:ds="http://schemas.openxmlformats.org/officeDocument/2006/customXml" ds:itemID="{AA215170-18DE-4844-93E6-83436CD3160D}">
  <ds:schemaRefs>
    <ds:schemaRef ds:uri="071ba9df-6ab1-4736-832a-9f27fac6c93f"/>
    <ds:schemaRef ds:uri="7db8c05d-4efe-414e-bcdb-47fc6ed7db4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</TotalTime>
  <Words>7649</Words>
  <Application>Microsoft Office PowerPoint</Application>
  <PresentationFormat>Panoramiczny</PresentationFormat>
  <Paragraphs>707</Paragraphs>
  <Slides>51</Slides>
  <Notes>14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6</vt:i4>
      </vt:variant>
      <vt:variant>
        <vt:lpstr>Tytuły slajdów</vt:lpstr>
      </vt:variant>
      <vt:variant>
        <vt:i4>51</vt:i4>
      </vt:variant>
    </vt:vector>
  </HeadingPairs>
  <TitlesOfParts>
    <vt:vector size="62" baseType="lpstr">
      <vt:lpstr>Arial</vt:lpstr>
      <vt:lpstr>Calibri</vt:lpstr>
      <vt:lpstr>Calibri Light</vt:lpstr>
      <vt:lpstr>Lato</vt:lpstr>
      <vt:lpstr>Segoe UI</vt:lpstr>
      <vt:lpstr>1_Motyw pakietu Office</vt:lpstr>
      <vt:lpstr>Motyw pakietu Office</vt:lpstr>
      <vt:lpstr>4_Projekt niestandardowy</vt:lpstr>
      <vt:lpstr>3_Projekt niestandardowy</vt:lpstr>
      <vt:lpstr>2_Projekt niestandardowy</vt:lpstr>
      <vt:lpstr>1_Projekt niestandardowy</vt:lpstr>
      <vt:lpstr>Prezentacja programu PowerPoint</vt:lpstr>
      <vt:lpstr>Prezentacja programu PowerPoint</vt:lpstr>
      <vt:lpstr>KORZYŚCI ZE WSPÓŁPRACY</vt:lpstr>
      <vt:lpstr>KORZYŚCI ZE WSPÓŁPRACY</vt:lpstr>
      <vt:lpstr>SPIS TREŚCI</vt:lpstr>
      <vt:lpstr>PREZENTACJA PORTFOLIO  ORAZ DOŚWIADCZENIA GRUPY</vt:lpstr>
      <vt:lpstr>Prezentacja programu PowerPoint</vt:lpstr>
      <vt:lpstr>PRZEWAGA KONKURENCYJNA </vt:lpstr>
      <vt:lpstr>PRZEWAGI KONKURENCYJNE</vt:lpstr>
      <vt:lpstr>Prezentacja programu PowerPoint</vt:lpstr>
      <vt:lpstr>SPO, ESG &amp; FRAMEWORK RAPORTY ZAKOŃCZONE</vt:lpstr>
      <vt:lpstr>HISTORIA DYNAMICZNEGO ROZWOJU   </vt:lpstr>
      <vt:lpstr>STRUKTURA I ORGANIZACJA</vt:lpstr>
      <vt:lpstr>STABILNA KADRA ZARZĄDZAJĄCA
</vt:lpstr>
      <vt:lpstr>Prezentacja programu PowerPoint</vt:lpstr>
      <vt:lpstr>PRZEWAGI KONKURENCYJNE DL INVEST GROUP DZIAŁ KOMERCJALIZACJI I EKSPANSJI  SKUTECZNA STRATEGIA SPRZEDAŻY – 3 FAZY</vt:lpstr>
      <vt:lpstr>PRZEWAGI KONKURENCYJNE DL INVEST GROUP GENERALNY WYKONAWCA I DZIAŁ PROJEKTOWY KOMPETENCJE W ZAKRESIE OPTYMALIZACJI PROCESU BUDOWLANEGO</vt:lpstr>
      <vt:lpstr>PRZEWAGI KONKURENCYJNE DL INVEST GROUP  DZIAŁ ZARZĄDZANIA  PEŁEN ZAKRES USŁUG GWARANCJĄ BEZPIECZEŃSTWA</vt:lpstr>
      <vt:lpstr>PREZENTACJA PORTFOLIO</vt:lpstr>
      <vt:lpstr>Prezentacja programu PowerPoint</vt:lpstr>
      <vt:lpstr>SPECJALIZACJA W RAMACH SEGMENTU  MAGAZYNOWO -PRODUKCYJNEGO </vt:lpstr>
      <vt:lpstr>MAGAZYN – WYBRANE OBIEKTY OPERACYJNE</vt:lpstr>
      <vt:lpstr>DL INVEST PARK PSARY</vt:lpstr>
      <vt:lpstr>DL INVEST PARK DĘBICA</vt:lpstr>
      <vt:lpstr>DL INVEST PARK LEGNICA</vt:lpstr>
      <vt:lpstr>PARKI LOGISTYCZNE - W BUDOWIE / W PLANIE</vt:lpstr>
      <vt:lpstr>REFERENCJE</vt:lpstr>
      <vt:lpstr>SPECJALIZACJA W RAMACH SEGMENTU  OBIEKTÓW BIUROWYCH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REFERENCJE</vt:lpstr>
      <vt:lpstr>OBIEKTY BIUROWE – W REALIZACJI</vt:lpstr>
      <vt:lpstr>Prezentacja programu PowerPoint</vt:lpstr>
      <vt:lpstr>Prezentacja programu PowerPoint</vt:lpstr>
      <vt:lpstr>Prezentacja programu PowerPoint</vt:lpstr>
      <vt:lpstr>Prezentacja programu PowerPoint</vt:lpstr>
      <vt:lpstr>SPECJALIZACJA W RAMACH SEGMENTU  PARKÓW HANDLOWYCH </vt:lpstr>
      <vt:lpstr>Prezentacja programu PowerPoint</vt:lpstr>
      <vt:lpstr>Prezentacja programu PowerPoint</vt:lpstr>
      <vt:lpstr>Prezentacja programu PowerPoint</vt:lpstr>
      <vt:lpstr>ZAŁĄCZNIKI</vt:lpstr>
      <vt:lpstr>GŁÓWNE ZAŁOŻENIA
</vt:lpstr>
      <vt:lpstr>ZAŁOŻENIA BIZNESOWE
</vt:lpstr>
      <vt:lpstr>Prezentacja programu PowerPoint</vt:lpstr>
      <vt:lpstr>ZIELONE ROZWIĄZANIA TO NASZ PRIORYTET</vt:lpstr>
      <vt:lpstr>POŚWIADCZENIA WIARYGODNOŚCI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Marta Kądziela</dc:creator>
  <cp:lastModifiedBy>Laura Kikmunter</cp:lastModifiedBy>
  <cp:revision>12</cp:revision>
  <cp:lastPrinted>2023-02-09T07:23:56Z</cp:lastPrinted>
  <dcterms:created xsi:type="dcterms:W3CDTF">2019-03-29T09:54:35Z</dcterms:created>
  <dcterms:modified xsi:type="dcterms:W3CDTF">2023-08-21T14:21:55Z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0x010100AB507687B2F45040B33A1188D4C5B741</vt:lpwstr>
  </property>
</Properties>
</file>